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1" r:id="rId2"/>
    <p:sldId id="369" r:id="rId3"/>
    <p:sldId id="397" r:id="rId4"/>
    <p:sldId id="390" r:id="rId5"/>
    <p:sldId id="321" r:id="rId6"/>
    <p:sldId id="320" r:id="rId7"/>
    <p:sldId id="324" r:id="rId8"/>
    <p:sldId id="319" r:id="rId9"/>
    <p:sldId id="325" r:id="rId10"/>
    <p:sldId id="394" r:id="rId11"/>
    <p:sldId id="467" r:id="rId12"/>
    <p:sldId id="466" r:id="rId13"/>
    <p:sldId id="400" r:id="rId14"/>
    <p:sldId id="401" r:id="rId15"/>
    <p:sldId id="399" r:id="rId16"/>
    <p:sldId id="403" r:id="rId17"/>
    <p:sldId id="470" r:id="rId18"/>
    <p:sldId id="411" r:id="rId19"/>
    <p:sldId id="412" r:id="rId20"/>
    <p:sldId id="468" r:id="rId21"/>
    <p:sldId id="469" r:id="rId22"/>
    <p:sldId id="456" r:id="rId23"/>
    <p:sldId id="413" r:id="rId24"/>
    <p:sldId id="414" r:id="rId25"/>
    <p:sldId id="430" r:id="rId26"/>
    <p:sldId id="419" r:id="rId27"/>
    <p:sldId id="416" r:id="rId28"/>
    <p:sldId id="417" r:id="rId29"/>
    <p:sldId id="418" r:id="rId30"/>
    <p:sldId id="457" r:id="rId31"/>
    <p:sldId id="458" r:id="rId32"/>
    <p:sldId id="459" r:id="rId33"/>
    <p:sldId id="460" r:id="rId34"/>
    <p:sldId id="461" r:id="rId35"/>
    <p:sldId id="462" r:id="rId36"/>
    <p:sldId id="463" r:id="rId37"/>
    <p:sldId id="464" r:id="rId38"/>
    <p:sldId id="465" r:id="rId39"/>
    <p:sldId id="420" r:id="rId40"/>
    <p:sldId id="421" r:id="rId41"/>
    <p:sldId id="473" r:id="rId42"/>
    <p:sldId id="474" r:id="rId43"/>
    <p:sldId id="475" r:id="rId44"/>
    <p:sldId id="476" r:id="rId45"/>
    <p:sldId id="477" r:id="rId46"/>
    <p:sldId id="478" r:id="rId47"/>
    <p:sldId id="479" r:id="rId48"/>
    <p:sldId id="480" r:id="rId49"/>
    <p:sldId id="481" r:id="rId50"/>
    <p:sldId id="482" r:id="rId51"/>
    <p:sldId id="483" r:id="rId52"/>
    <p:sldId id="484" r:id="rId53"/>
    <p:sldId id="485" r:id="rId54"/>
    <p:sldId id="486" r:id="rId55"/>
    <p:sldId id="487" r:id="rId56"/>
  </p:sldIdLst>
  <p:sldSz cx="10696575" cy="7562850"/>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7B4"/>
    <a:srgbClr val="C50F2F"/>
    <a:srgbClr val="EDEAF0"/>
    <a:srgbClr val="FF3333"/>
    <a:srgbClr val="1187CF"/>
    <a:srgbClr val="5100A2"/>
    <a:srgbClr val="6600CC"/>
    <a:srgbClr val="FFFFFF"/>
    <a:srgbClr val="2CB1AE"/>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autoAdjust="0"/>
    <p:restoredTop sz="94660"/>
  </p:normalViewPr>
  <p:slideViewPr>
    <p:cSldViewPr>
      <p:cViewPr varScale="1">
        <p:scale>
          <a:sx n="99" d="100"/>
          <a:sy n="99" d="100"/>
        </p:scale>
        <p:origin x="1074" y="90"/>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390"/>
    </p:cViewPr>
  </p:sorterViewPr>
  <p:notesViewPr>
    <p:cSldViewPr>
      <p:cViewPr varScale="1">
        <p:scale>
          <a:sx n="75" d="100"/>
          <a:sy n="75" d="100"/>
        </p:scale>
        <p:origin x="392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79B56-5DAC-4D43-811B-651B4C22013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92E6F6D4-4B7D-489A-BB98-9E1B651528D0}">
      <dgm:prSet phldrT="[텍스트]" custT="1"/>
      <dgm:spPr>
        <a:solidFill>
          <a:schemeClr val="tx2">
            <a:lumMod val="75000"/>
          </a:schemeClr>
        </a:solidFill>
        <a:ln>
          <a:noFill/>
        </a:ln>
      </dgm:spPr>
      <dgm:t>
        <a:bodyPr/>
        <a:lstStyle/>
        <a:p>
          <a:pPr latinLnBrk="1"/>
          <a:r>
            <a:rPr lang="en-US" altLang="ko-KR" sz="1200" b="1" dirty="0" smtClean="0">
              <a:latin typeface="+mn-ea"/>
              <a:ea typeface="+mn-ea"/>
            </a:rPr>
            <a:t>1</a:t>
          </a:r>
          <a:endParaRPr lang="ko-KR" altLang="en-US" sz="1200" b="1" dirty="0">
            <a:latin typeface="+mn-ea"/>
            <a:ea typeface="+mn-ea"/>
          </a:endParaRPr>
        </a:p>
      </dgm:t>
    </dgm:pt>
    <dgm:pt modelId="{B4C6F86F-8A8B-41BC-8D37-F9377DBC6D57}" type="parTrans" cxnId="{EDBC2BC4-4E2B-44C8-9BA6-F2C9079D9C41}">
      <dgm:prSet/>
      <dgm:spPr/>
      <dgm:t>
        <a:bodyPr/>
        <a:lstStyle/>
        <a:p>
          <a:pPr latinLnBrk="1"/>
          <a:endParaRPr lang="ko-KR" altLang="en-US" sz="1200">
            <a:latin typeface="+mn-ea"/>
            <a:ea typeface="+mn-ea"/>
          </a:endParaRPr>
        </a:p>
      </dgm:t>
    </dgm:pt>
    <dgm:pt modelId="{4EAC67BE-391F-48C5-AA01-F7254F64BBD3}" type="sibTrans" cxnId="{EDBC2BC4-4E2B-44C8-9BA6-F2C9079D9C41}">
      <dgm:prSet/>
      <dgm:spPr/>
      <dgm:t>
        <a:bodyPr/>
        <a:lstStyle/>
        <a:p>
          <a:pPr latinLnBrk="1"/>
          <a:endParaRPr lang="ko-KR" altLang="en-US" sz="1200">
            <a:latin typeface="+mn-ea"/>
            <a:ea typeface="+mn-ea"/>
          </a:endParaRPr>
        </a:p>
      </dgm:t>
    </dgm:pt>
    <dgm:pt modelId="{8872999B-A015-4B16-A454-5892762EA36C}">
      <dgm:prSet phldrT="[텍스트]" custT="1"/>
      <dgm:spPr>
        <a:ln>
          <a:solidFill>
            <a:schemeClr val="tx2">
              <a:lumMod val="75000"/>
            </a:schemeClr>
          </a:solidFill>
        </a:ln>
      </dgm:spPr>
      <dgm:t>
        <a:bodyPr/>
        <a:lstStyle/>
        <a:p>
          <a:pPr latinLnBrk="1"/>
          <a:r>
            <a:rPr lang="ko-KR" altLang="en-US" sz="1200" dirty="0" smtClean="0">
              <a:latin typeface="+mn-ea"/>
              <a:ea typeface="+mn-ea"/>
            </a:rPr>
            <a:t>고 위험 프로세스 선택</a:t>
          </a:r>
          <a:endParaRPr lang="ko-KR" altLang="en-US" sz="1200" dirty="0">
            <a:latin typeface="+mn-ea"/>
            <a:ea typeface="+mn-ea"/>
          </a:endParaRPr>
        </a:p>
      </dgm:t>
    </dgm:pt>
    <dgm:pt modelId="{C7396C71-8A68-4DE5-A357-301154BBE819}" type="parTrans" cxnId="{17E77AA7-995D-477B-B740-DB519B35465C}">
      <dgm:prSet/>
      <dgm:spPr/>
      <dgm:t>
        <a:bodyPr/>
        <a:lstStyle/>
        <a:p>
          <a:pPr latinLnBrk="1"/>
          <a:endParaRPr lang="ko-KR" altLang="en-US" sz="1200">
            <a:latin typeface="+mn-ea"/>
            <a:ea typeface="+mn-ea"/>
          </a:endParaRPr>
        </a:p>
      </dgm:t>
    </dgm:pt>
    <dgm:pt modelId="{4FEF0632-F04A-4047-9BF2-03EEBEF7C1F5}" type="sibTrans" cxnId="{17E77AA7-995D-477B-B740-DB519B35465C}">
      <dgm:prSet/>
      <dgm:spPr/>
      <dgm:t>
        <a:bodyPr/>
        <a:lstStyle/>
        <a:p>
          <a:pPr latinLnBrk="1"/>
          <a:endParaRPr lang="ko-KR" altLang="en-US" sz="1200">
            <a:latin typeface="+mn-ea"/>
            <a:ea typeface="+mn-ea"/>
          </a:endParaRPr>
        </a:p>
      </dgm:t>
    </dgm:pt>
    <dgm:pt modelId="{70CCB9CF-898D-4699-AF86-3D9B57719152}">
      <dgm:prSet phldrT="[텍스트]" custT="1"/>
      <dgm:spPr>
        <a:solidFill>
          <a:schemeClr val="tx2">
            <a:lumMod val="75000"/>
          </a:schemeClr>
        </a:solidFill>
        <a:ln>
          <a:noFill/>
        </a:ln>
      </dgm:spPr>
      <dgm:t>
        <a:bodyPr/>
        <a:lstStyle/>
        <a:p>
          <a:pPr latinLnBrk="1"/>
          <a:r>
            <a:rPr lang="en-US" altLang="ko-KR" sz="1200" b="1" dirty="0" smtClean="0">
              <a:latin typeface="+mn-ea"/>
              <a:ea typeface="+mn-ea"/>
            </a:rPr>
            <a:t>2</a:t>
          </a:r>
          <a:endParaRPr lang="ko-KR" altLang="en-US" sz="1200" b="1" dirty="0">
            <a:latin typeface="+mn-ea"/>
            <a:ea typeface="+mn-ea"/>
          </a:endParaRPr>
        </a:p>
      </dgm:t>
    </dgm:pt>
    <dgm:pt modelId="{F863088C-8C70-4174-8B1A-FBEC074E8307}" type="parTrans" cxnId="{F9CD6D17-C698-4853-B600-52D2EFD79770}">
      <dgm:prSet/>
      <dgm:spPr/>
      <dgm:t>
        <a:bodyPr/>
        <a:lstStyle/>
        <a:p>
          <a:pPr latinLnBrk="1"/>
          <a:endParaRPr lang="ko-KR" altLang="en-US" sz="1200">
            <a:latin typeface="+mn-ea"/>
            <a:ea typeface="+mn-ea"/>
          </a:endParaRPr>
        </a:p>
      </dgm:t>
    </dgm:pt>
    <dgm:pt modelId="{AA6254DF-AA50-40FF-A9AF-4C6335822E3E}" type="sibTrans" cxnId="{F9CD6D17-C698-4853-B600-52D2EFD79770}">
      <dgm:prSet/>
      <dgm:spPr/>
      <dgm:t>
        <a:bodyPr/>
        <a:lstStyle/>
        <a:p>
          <a:pPr latinLnBrk="1"/>
          <a:endParaRPr lang="ko-KR" altLang="en-US" sz="1200">
            <a:latin typeface="+mn-ea"/>
            <a:ea typeface="+mn-ea"/>
          </a:endParaRPr>
        </a:p>
      </dgm:t>
    </dgm:pt>
    <dgm:pt modelId="{BADD54F5-FF34-487D-B2AC-C192D68BC8CE}">
      <dgm:prSet phldrT="[텍스트]" custT="1"/>
      <dgm:spPr>
        <a:ln>
          <a:solidFill>
            <a:schemeClr val="tx2">
              <a:lumMod val="75000"/>
            </a:schemeClr>
          </a:solidFill>
        </a:ln>
      </dgm:spPr>
      <dgm:t>
        <a:bodyPr/>
        <a:lstStyle/>
        <a:p>
          <a:pPr latinLnBrk="1"/>
          <a:r>
            <a:rPr lang="ko-KR" altLang="en-US" sz="1200" dirty="0" smtClean="0">
              <a:latin typeface="+mn-ea"/>
              <a:ea typeface="+mn-ea"/>
            </a:rPr>
            <a:t>프로세스 검토 및 도식화</a:t>
          </a:r>
          <a:endParaRPr lang="ko-KR" altLang="en-US" sz="1200" dirty="0">
            <a:latin typeface="+mn-ea"/>
            <a:ea typeface="+mn-ea"/>
          </a:endParaRPr>
        </a:p>
      </dgm:t>
    </dgm:pt>
    <dgm:pt modelId="{24B84D09-A862-44DE-AB84-36A4898AEBB9}" type="parTrans" cxnId="{9C84A211-1978-446E-9C48-2C48B0854B1C}">
      <dgm:prSet/>
      <dgm:spPr/>
      <dgm:t>
        <a:bodyPr/>
        <a:lstStyle/>
        <a:p>
          <a:pPr latinLnBrk="1"/>
          <a:endParaRPr lang="ko-KR" altLang="en-US" sz="1200">
            <a:latin typeface="+mn-ea"/>
            <a:ea typeface="+mn-ea"/>
          </a:endParaRPr>
        </a:p>
      </dgm:t>
    </dgm:pt>
    <dgm:pt modelId="{F28427C2-9225-4E37-9D99-432271BB7379}" type="sibTrans" cxnId="{9C84A211-1978-446E-9C48-2C48B0854B1C}">
      <dgm:prSet/>
      <dgm:spPr/>
      <dgm:t>
        <a:bodyPr/>
        <a:lstStyle/>
        <a:p>
          <a:pPr latinLnBrk="1"/>
          <a:endParaRPr lang="ko-KR" altLang="en-US" sz="1200">
            <a:latin typeface="+mn-ea"/>
            <a:ea typeface="+mn-ea"/>
          </a:endParaRPr>
        </a:p>
      </dgm:t>
    </dgm:pt>
    <dgm:pt modelId="{6D8C86D3-BB5C-4119-9CD4-978B30ED8030}">
      <dgm:prSet phldrT="[텍스트]" custT="1"/>
      <dgm:spPr>
        <a:solidFill>
          <a:schemeClr val="tx2">
            <a:lumMod val="75000"/>
          </a:schemeClr>
        </a:solidFill>
        <a:ln>
          <a:noFill/>
        </a:ln>
      </dgm:spPr>
      <dgm:t>
        <a:bodyPr/>
        <a:lstStyle/>
        <a:p>
          <a:pPr latinLnBrk="1"/>
          <a:r>
            <a:rPr lang="en-US" altLang="ko-KR" sz="1200" b="1" dirty="0" smtClean="0">
              <a:latin typeface="+mn-ea"/>
              <a:ea typeface="+mn-ea"/>
            </a:rPr>
            <a:t>3</a:t>
          </a:r>
          <a:endParaRPr lang="ko-KR" altLang="en-US" sz="1200" b="1" dirty="0">
            <a:latin typeface="+mn-ea"/>
            <a:ea typeface="+mn-ea"/>
          </a:endParaRPr>
        </a:p>
      </dgm:t>
    </dgm:pt>
    <dgm:pt modelId="{5C4F19FD-577A-4430-BFF9-2D15C10C017E}" type="parTrans" cxnId="{0B98C7AD-CCA5-462C-A60B-E2E45A6FAA7B}">
      <dgm:prSet/>
      <dgm:spPr/>
      <dgm:t>
        <a:bodyPr/>
        <a:lstStyle/>
        <a:p>
          <a:pPr latinLnBrk="1"/>
          <a:endParaRPr lang="ko-KR" altLang="en-US" sz="1200">
            <a:latin typeface="+mn-ea"/>
            <a:ea typeface="+mn-ea"/>
          </a:endParaRPr>
        </a:p>
      </dgm:t>
    </dgm:pt>
    <dgm:pt modelId="{6A244882-7C0B-4AD3-8D6E-D43977907BDE}" type="sibTrans" cxnId="{0B98C7AD-CCA5-462C-A60B-E2E45A6FAA7B}">
      <dgm:prSet/>
      <dgm:spPr/>
      <dgm:t>
        <a:bodyPr/>
        <a:lstStyle/>
        <a:p>
          <a:pPr latinLnBrk="1"/>
          <a:endParaRPr lang="ko-KR" altLang="en-US" sz="1200">
            <a:latin typeface="+mn-ea"/>
            <a:ea typeface="+mn-ea"/>
          </a:endParaRPr>
        </a:p>
      </dgm:t>
    </dgm:pt>
    <dgm:pt modelId="{0B901DFE-DB1D-442B-AED5-C19CF393A545}">
      <dgm:prSet phldrT="[텍스트]" custT="1"/>
      <dgm:spPr>
        <a:ln>
          <a:solidFill>
            <a:schemeClr val="tx2">
              <a:lumMod val="75000"/>
            </a:schemeClr>
          </a:solidFill>
        </a:ln>
      </dgm:spPr>
      <dgm:t>
        <a:bodyPr/>
        <a:lstStyle/>
        <a:p>
          <a:pPr latinLnBrk="1"/>
          <a:r>
            <a:rPr lang="ko-KR" altLang="en-US" sz="1200" dirty="0" smtClean="0">
              <a:latin typeface="+mn-ea"/>
              <a:ea typeface="+mn-ea"/>
            </a:rPr>
            <a:t>잠재적 </a:t>
          </a:r>
          <a:r>
            <a:rPr lang="ko-KR" altLang="en-US" sz="1200" dirty="0" err="1" smtClean="0">
              <a:latin typeface="+mn-ea"/>
              <a:ea typeface="+mn-ea"/>
            </a:rPr>
            <a:t>고장유형</a:t>
          </a:r>
          <a:r>
            <a:rPr lang="ko-KR" altLang="en-US" sz="1200" dirty="0" smtClean="0">
              <a:latin typeface="+mn-ea"/>
              <a:ea typeface="+mn-ea"/>
            </a:rPr>
            <a:t> </a:t>
          </a:r>
          <a:r>
            <a:rPr lang="en-US" altLang="ko-KR" sz="1200" dirty="0" smtClean="0">
              <a:latin typeface="+mn-ea"/>
              <a:ea typeface="+mn-ea"/>
            </a:rPr>
            <a:t>Brainstorming</a:t>
          </a:r>
          <a:endParaRPr lang="ko-KR" altLang="en-US" sz="1200" dirty="0">
            <a:latin typeface="+mn-ea"/>
            <a:ea typeface="+mn-ea"/>
          </a:endParaRPr>
        </a:p>
      </dgm:t>
    </dgm:pt>
    <dgm:pt modelId="{4A543F3E-FF2C-4D97-A9D8-47889C1105F4}" type="parTrans" cxnId="{E56242F5-27B6-475C-99B8-73DB9C51A8AB}">
      <dgm:prSet/>
      <dgm:spPr/>
      <dgm:t>
        <a:bodyPr/>
        <a:lstStyle/>
        <a:p>
          <a:pPr latinLnBrk="1"/>
          <a:endParaRPr lang="ko-KR" altLang="en-US" sz="1200">
            <a:latin typeface="+mn-ea"/>
            <a:ea typeface="+mn-ea"/>
          </a:endParaRPr>
        </a:p>
      </dgm:t>
    </dgm:pt>
    <dgm:pt modelId="{2E08D2B4-7463-4D32-8543-3ACB119FBCA7}" type="sibTrans" cxnId="{E56242F5-27B6-475C-99B8-73DB9C51A8AB}">
      <dgm:prSet/>
      <dgm:spPr/>
      <dgm:t>
        <a:bodyPr/>
        <a:lstStyle/>
        <a:p>
          <a:pPr latinLnBrk="1"/>
          <a:endParaRPr lang="ko-KR" altLang="en-US" sz="1200">
            <a:latin typeface="+mn-ea"/>
            <a:ea typeface="+mn-ea"/>
          </a:endParaRPr>
        </a:p>
      </dgm:t>
    </dgm:pt>
    <dgm:pt modelId="{1E9EA85F-DA6B-4A25-9EB2-60FA0F8179C6}">
      <dgm:prSet phldrT="[텍스트]" custT="1"/>
      <dgm:spPr>
        <a:solidFill>
          <a:schemeClr val="tx2">
            <a:lumMod val="75000"/>
          </a:schemeClr>
        </a:solidFill>
        <a:ln>
          <a:noFill/>
        </a:ln>
      </dgm:spPr>
      <dgm:t>
        <a:bodyPr/>
        <a:lstStyle/>
        <a:p>
          <a:pPr latinLnBrk="1"/>
          <a:r>
            <a:rPr lang="en-US" altLang="ko-KR" sz="1200" b="1" dirty="0" smtClean="0">
              <a:latin typeface="+mn-ea"/>
              <a:ea typeface="+mn-ea"/>
            </a:rPr>
            <a:t>4</a:t>
          </a:r>
          <a:endParaRPr lang="ko-KR" altLang="en-US" sz="1200" b="1" dirty="0">
            <a:latin typeface="+mn-ea"/>
            <a:ea typeface="+mn-ea"/>
          </a:endParaRPr>
        </a:p>
      </dgm:t>
    </dgm:pt>
    <dgm:pt modelId="{F4CB3705-91CC-4477-83B7-7F6469067653}" type="parTrans" cxnId="{2E3248E2-3A1C-431A-9D4E-95C58AE02DDE}">
      <dgm:prSet/>
      <dgm:spPr/>
      <dgm:t>
        <a:bodyPr/>
        <a:lstStyle/>
        <a:p>
          <a:pPr latinLnBrk="1"/>
          <a:endParaRPr lang="ko-KR" altLang="en-US" sz="1200">
            <a:latin typeface="+mn-ea"/>
            <a:ea typeface="+mn-ea"/>
          </a:endParaRPr>
        </a:p>
      </dgm:t>
    </dgm:pt>
    <dgm:pt modelId="{0262FF2F-121E-456C-AD4F-1565C371AB7D}" type="sibTrans" cxnId="{2E3248E2-3A1C-431A-9D4E-95C58AE02DDE}">
      <dgm:prSet/>
      <dgm:spPr/>
      <dgm:t>
        <a:bodyPr/>
        <a:lstStyle/>
        <a:p>
          <a:pPr latinLnBrk="1"/>
          <a:endParaRPr lang="ko-KR" altLang="en-US" sz="1200">
            <a:latin typeface="+mn-ea"/>
            <a:ea typeface="+mn-ea"/>
          </a:endParaRPr>
        </a:p>
      </dgm:t>
    </dgm:pt>
    <dgm:pt modelId="{9C210D22-42E1-4F84-A966-8E5902C9A319}">
      <dgm:prSet phldrT="[텍스트]" custT="1"/>
      <dgm:spPr>
        <a:ln>
          <a:solidFill>
            <a:schemeClr val="tx2">
              <a:lumMod val="75000"/>
            </a:schemeClr>
          </a:solidFill>
        </a:ln>
      </dgm:spPr>
      <dgm:t>
        <a:bodyPr/>
        <a:lstStyle/>
        <a:p>
          <a:pPr latinLnBrk="1"/>
          <a:r>
            <a:rPr lang="ko-KR" altLang="en-US" sz="1200" dirty="0" err="1" smtClean="0">
              <a:latin typeface="+mn-ea"/>
              <a:ea typeface="+mn-ea"/>
            </a:rPr>
            <a:t>고장유형의</a:t>
          </a:r>
          <a:r>
            <a:rPr lang="ko-KR" altLang="en-US" sz="1200" dirty="0" smtClean="0">
              <a:latin typeface="+mn-ea"/>
              <a:ea typeface="+mn-ea"/>
            </a:rPr>
            <a:t> 우선순위 계산</a:t>
          </a:r>
          <a:endParaRPr lang="ko-KR" altLang="en-US" sz="1200" dirty="0">
            <a:latin typeface="+mn-ea"/>
            <a:ea typeface="+mn-ea"/>
          </a:endParaRPr>
        </a:p>
      </dgm:t>
    </dgm:pt>
    <dgm:pt modelId="{0762A428-F978-42FB-9358-877477EE833B}" type="parTrans" cxnId="{D616C58F-1286-45E3-90D0-A84DD41664BD}">
      <dgm:prSet/>
      <dgm:spPr/>
      <dgm:t>
        <a:bodyPr/>
        <a:lstStyle/>
        <a:p>
          <a:pPr latinLnBrk="1"/>
          <a:endParaRPr lang="ko-KR" altLang="en-US" sz="1200">
            <a:latin typeface="+mn-ea"/>
            <a:ea typeface="+mn-ea"/>
          </a:endParaRPr>
        </a:p>
      </dgm:t>
    </dgm:pt>
    <dgm:pt modelId="{4DC4DF56-C34E-424B-B15A-D7AA922F7DB8}" type="sibTrans" cxnId="{D616C58F-1286-45E3-90D0-A84DD41664BD}">
      <dgm:prSet/>
      <dgm:spPr/>
      <dgm:t>
        <a:bodyPr/>
        <a:lstStyle/>
        <a:p>
          <a:pPr latinLnBrk="1"/>
          <a:endParaRPr lang="ko-KR" altLang="en-US" sz="1200">
            <a:latin typeface="+mn-ea"/>
            <a:ea typeface="+mn-ea"/>
          </a:endParaRPr>
        </a:p>
      </dgm:t>
    </dgm:pt>
    <dgm:pt modelId="{B1044F67-E421-46D0-9036-C7406CF49977}">
      <dgm:prSet phldrT="[텍스트]" custT="1"/>
      <dgm:spPr>
        <a:solidFill>
          <a:schemeClr val="tx2">
            <a:lumMod val="75000"/>
          </a:schemeClr>
        </a:solidFill>
        <a:ln>
          <a:noFill/>
        </a:ln>
      </dgm:spPr>
      <dgm:t>
        <a:bodyPr/>
        <a:lstStyle/>
        <a:p>
          <a:pPr latinLnBrk="1"/>
          <a:r>
            <a:rPr lang="en-US" altLang="ko-KR" sz="1200" b="1" dirty="0" smtClean="0">
              <a:latin typeface="+mn-ea"/>
              <a:ea typeface="+mn-ea"/>
            </a:rPr>
            <a:t>5</a:t>
          </a:r>
          <a:endParaRPr lang="ko-KR" altLang="en-US" sz="1200" b="1" dirty="0">
            <a:latin typeface="+mn-ea"/>
            <a:ea typeface="+mn-ea"/>
          </a:endParaRPr>
        </a:p>
      </dgm:t>
    </dgm:pt>
    <dgm:pt modelId="{72A0C3D0-EDCB-4F5D-9B4D-E6EECD3A8DEE}" type="parTrans" cxnId="{3D80451E-D6E2-43A5-984D-CE468B49EAEA}">
      <dgm:prSet/>
      <dgm:spPr/>
      <dgm:t>
        <a:bodyPr/>
        <a:lstStyle/>
        <a:p>
          <a:pPr latinLnBrk="1"/>
          <a:endParaRPr lang="ko-KR" altLang="en-US" sz="1200">
            <a:latin typeface="+mn-ea"/>
            <a:ea typeface="+mn-ea"/>
          </a:endParaRPr>
        </a:p>
      </dgm:t>
    </dgm:pt>
    <dgm:pt modelId="{33131038-CB70-49D0-AAC9-AABF755C33FD}" type="sibTrans" cxnId="{3D80451E-D6E2-43A5-984D-CE468B49EAEA}">
      <dgm:prSet/>
      <dgm:spPr/>
      <dgm:t>
        <a:bodyPr/>
        <a:lstStyle/>
        <a:p>
          <a:pPr latinLnBrk="1"/>
          <a:endParaRPr lang="ko-KR" altLang="en-US" sz="1200">
            <a:latin typeface="+mn-ea"/>
            <a:ea typeface="+mn-ea"/>
          </a:endParaRPr>
        </a:p>
      </dgm:t>
    </dgm:pt>
    <dgm:pt modelId="{75382753-F52F-4FE9-99DD-AB7C99A44EA0}">
      <dgm:prSet phldrT="[텍스트]" custT="1"/>
      <dgm:spPr>
        <a:ln>
          <a:solidFill>
            <a:schemeClr val="tx2">
              <a:lumMod val="75000"/>
            </a:schemeClr>
          </a:solidFill>
        </a:ln>
      </dgm:spPr>
      <dgm:t>
        <a:bodyPr/>
        <a:lstStyle/>
        <a:p>
          <a:pPr latinLnBrk="1"/>
          <a:r>
            <a:rPr lang="ko-KR" altLang="en-US" sz="1200" dirty="0" err="1" smtClean="0">
              <a:latin typeface="+mn-ea"/>
              <a:ea typeface="+mn-ea"/>
            </a:rPr>
            <a:t>고장유형</a:t>
          </a:r>
          <a:r>
            <a:rPr lang="ko-KR" altLang="en-US" sz="1200" dirty="0" smtClean="0">
              <a:latin typeface="+mn-ea"/>
              <a:ea typeface="+mn-ea"/>
            </a:rPr>
            <a:t> 근본원인 확인</a:t>
          </a:r>
          <a:endParaRPr lang="ko-KR" altLang="en-US" sz="1200" dirty="0">
            <a:latin typeface="+mn-ea"/>
            <a:ea typeface="+mn-ea"/>
          </a:endParaRPr>
        </a:p>
      </dgm:t>
    </dgm:pt>
    <dgm:pt modelId="{4DBAF05A-EF42-45EE-A7A1-21B88C29CDF2}" type="parTrans" cxnId="{49D0262A-463A-484A-A2CD-3CF7A6B9AB82}">
      <dgm:prSet/>
      <dgm:spPr/>
      <dgm:t>
        <a:bodyPr/>
        <a:lstStyle/>
        <a:p>
          <a:pPr latinLnBrk="1"/>
          <a:endParaRPr lang="ko-KR" altLang="en-US" sz="1200">
            <a:latin typeface="+mn-ea"/>
            <a:ea typeface="+mn-ea"/>
          </a:endParaRPr>
        </a:p>
      </dgm:t>
    </dgm:pt>
    <dgm:pt modelId="{E3D59AEA-2FA7-4061-A13E-2F8D7C01115F}" type="sibTrans" cxnId="{49D0262A-463A-484A-A2CD-3CF7A6B9AB82}">
      <dgm:prSet/>
      <dgm:spPr/>
      <dgm:t>
        <a:bodyPr/>
        <a:lstStyle/>
        <a:p>
          <a:pPr latinLnBrk="1"/>
          <a:endParaRPr lang="ko-KR" altLang="en-US" sz="1200">
            <a:latin typeface="+mn-ea"/>
            <a:ea typeface="+mn-ea"/>
          </a:endParaRPr>
        </a:p>
      </dgm:t>
    </dgm:pt>
    <dgm:pt modelId="{A1F63687-EA2C-47A3-A327-54E75881454A}">
      <dgm:prSet phldrT="[텍스트]" custT="1"/>
      <dgm:spPr>
        <a:solidFill>
          <a:schemeClr val="tx2">
            <a:lumMod val="75000"/>
          </a:schemeClr>
        </a:solidFill>
        <a:ln>
          <a:noFill/>
        </a:ln>
      </dgm:spPr>
      <dgm:t>
        <a:bodyPr/>
        <a:lstStyle/>
        <a:p>
          <a:pPr latinLnBrk="1"/>
          <a:r>
            <a:rPr lang="en-US" altLang="ko-KR" sz="1200" b="1" dirty="0" smtClean="0">
              <a:latin typeface="+mn-ea"/>
              <a:ea typeface="+mn-ea"/>
            </a:rPr>
            <a:t>6</a:t>
          </a:r>
          <a:endParaRPr lang="ko-KR" altLang="en-US" sz="1200" b="1" dirty="0">
            <a:latin typeface="+mn-ea"/>
            <a:ea typeface="+mn-ea"/>
          </a:endParaRPr>
        </a:p>
      </dgm:t>
    </dgm:pt>
    <dgm:pt modelId="{2DF8E127-0B5E-41EA-BAE3-D8B38AC56275}" type="parTrans" cxnId="{B5935585-C026-416D-929A-206D079AFFDF}">
      <dgm:prSet/>
      <dgm:spPr/>
      <dgm:t>
        <a:bodyPr/>
        <a:lstStyle/>
        <a:p>
          <a:pPr latinLnBrk="1"/>
          <a:endParaRPr lang="ko-KR" altLang="en-US" sz="1200">
            <a:latin typeface="+mn-ea"/>
            <a:ea typeface="+mn-ea"/>
          </a:endParaRPr>
        </a:p>
      </dgm:t>
    </dgm:pt>
    <dgm:pt modelId="{B357EA77-1BB3-4FE9-ACE9-606D4D5063E3}" type="sibTrans" cxnId="{B5935585-C026-416D-929A-206D079AFFDF}">
      <dgm:prSet/>
      <dgm:spPr/>
      <dgm:t>
        <a:bodyPr/>
        <a:lstStyle/>
        <a:p>
          <a:pPr latinLnBrk="1"/>
          <a:endParaRPr lang="ko-KR" altLang="en-US" sz="1200">
            <a:latin typeface="+mn-ea"/>
            <a:ea typeface="+mn-ea"/>
          </a:endParaRPr>
        </a:p>
      </dgm:t>
    </dgm:pt>
    <dgm:pt modelId="{E882C419-E672-46EF-BB30-583AC7A1ABDD}">
      <dgm:prSet phldrT="[텍스트]" custT="1"/>
      <dgm:spPr>
        <a:ln>
          <a:solidFill>
            <a:schemeClr val="tx2">
              <a:lumMod val="75000"/>
            </a:schemeClr>
          </a:solidFill>
        </a:ln>
      </dgm:spPr>
      <dgm:t>
        <a:bodyPr/>
        <a:lstStyle/>
        <a:p>
          <a:pPr latinLnBrk="1"/>
          <a:r>
            <a:rPr lang="ko-KR" altLang="en-US" sz="1200" dirty="0" smtClean="0">
              <a:latin typeface="+mn-ea"/>
              <a:ea typeface="+mn-ea"/>
            </a:rPr>
            <a:t>프로세스 재설계</a:t>
          </a:r>
          <a:endParaRPr lang="ko-KR" altLang="en-US" sz="1200" dirty="0">
            <a:latin typeface="+mn-ea"/>
            <a:ea typeface="+mn-ea"/>
          </a:endParaRPr>
        </a:p>
      </dgm:t>
    </dgm:pt>
    <dgm:pt modelId="{52E29210-4BA4-4272-A15F-514109586B9E}" type="parTrans" cxnId="{E4CF415E-D3AC-4BDB-88C1-070FAD4E7EB5}">
      <dgm:prSet/>
      <dgm:spPr/>
      <dgm:t>
        <a:bodyPr/>
        <a:lstStyle/>
        <a:p>
          <a:pPr latinLnBrk="1"/>
          <a:endParaRPr lang="ko-KR" altLang="en-US" sz="1200">
            <a:latin typeface="+mn-ea"/>
            <a:ea typeface="+mn-ea"/>
          </a:endParaRPr>
        </a:p>
      </dgm:t>
    </dgm:pt>
    <dgm:pt modelId="{184F2FA5-4588-4A09-B5D6-942061C30796}" type="sibTrans" cxnId="{E4CF415E-D3AC-4BDB-88C1-070FAD4E7EB5}">
      <dgm:prSet/>
      <dgm:spPr/>
      <dgm:t>
        <a:bodyPr/>
        <a:lstStyle/>
        <a:p>
          <a:pPr latinLnBrk="1"/>
          <a:endParaRPr lang="ko-KR" altLang="en-US" sz="1200">
            <a:latin typeface="+mn-ea"/>
            <a:ea typeface="+mn-ea"/>
          </a:endParaRPr>
        </a:p>
      </dgm:t>
    </dgm:pt>
    <dgm:pt modelId="{AF8DE2A8-37A3-4D65-BD57-214EB745B022}">
      <dgm:prSet phldrT="[텍스트]" custT="1"/>
      <dgm:spPr>
        <a:solidFill>
          <a:schemeClr val="tx2">
            <a:lumMod val="75000"/>
          </a:schemeClr>
        </a:solidFill>
        <a:ln>
          <a:noFill/>
        </a:ln>
      </dgm:spPr>
      <dgm:t>
        <a:bodyPr/>
        <a:lstStyle/>
        <a:p>
          <a:pPr latinLnBrk="1"/>
          <a:r>
            <a:rPr lang="en-US" altLang="ko-KR" sz="1200" b="1" dirty="0" smtClean="0">
              <a:latin typeface="+mn-ea"/>
              <a:ea typeface="+mn-ea"/>
            </a:rPr>
            <a:t>7</a:t>
          </a:r>
          <a:endParaRPr lang="ko-KR" altLang="en-US" sz="1200" b="1" dirty="0">
            <a:latin typeface="+mn-ea"/>
            <a:ea typeface="+mn-ea"/>
          </a:endParaRPr>
        </a:p>
      </dgm:t>
    </dgm:pt>
    <dgm:pt modelId="{B88B0535-4F27-4EDF-B92E-72C8E2E3363B}" type="parTrans" cxnId="{191B746F-CD39-4BD8-B8FB-49614A016311}">
      <dgm:prSet/>
      <dgm:spPr/>
      <dgm:t>
        <a:bodyPr/>
        <a:lstStyle/>
        <a:p>
          <a:pPr latinLnBrk="1"/>
          <a:endParaRPr lang="ko-KR" altLang="en-US" sz="1200">
            <a:latin typeface="+mn-ea"/>
            <a:ea typeface="+mn-ea"/>
          </a:endParaRPr>
        </a:p>
      </dgm:t>
    </dgm:pt>
    <dgm:pt modelId="{81819FCF-98E2-4ABE-9232-B08F997FCADD}" type="sibTrans" cxnId="{191B746F-CD39-4BD8-B8FB-49614A016311}">
      <dgm:prSet/>
      <dgm:spPr/>
      <dgm:t>
        <a:bodyPr/>
        <a:lstStyle/>
        <a:p>
          <a:pPr latinLnBrk="1"/>
          <a:endParaRPr lang="ko-KR" altLang="en-US" sz="1200">
            <a:latin typeface="+mn-ea"/>
            <a:ea typeface="+mn-ea"/>
          </a:endParaRPr>
        </a:p>
      </dgm:t>
    </dgm:pt>
    <dgm:pt modelId="{5C761D3E-2F2A-4DCD-9986-D738CF904B4C}">
      <dgm:prSet phldrT="[텍스트]" custT="1"/>
      <dgm:spPr>
        <a:ln>
          <a:solidFill>
            <a:schemeClr val="tx2">
              <a:lumMod val="75000"/>
            </a:schemeClr>
          </a:solidFill>
        </a:ln>
      </dgm:spPr>
      <dgm:t>
        <a:bodyPr/>
        <a:lstStyle/>
        <a:p>
          <a:pPr latinLnBrk="1"/>
          <a:r>
            <a:rPr lang="ko-KR" altLang="en-US" sz="1200" dirty="0" smtClean="0">
              <a:latin typeface="+mn-ea"/>
              <a:ea typeface="+mn-ea"/>
            </a:rPr>
            <a:t>새로운 프로세스 분석 및 검토</a:t>
          </a:r>
          <a:endParaRPr lang="ko-KR" altLang="en-US" sz="1200" dirty="0">
            <a:latin typeface="+mn-ea"/>
            <a:ea typeface="+mn-ea"/>
          </a:endParaRPr>
        </a:p>
      </dgm:t>
    </dgm:pt>
    <dgm:pt modelId="{C8C8CF0E-D34E-4053-8894-FDB4298E20E5}" type="parTrans" cxnId="{546F4DB1-95CF-4E3F-BDAD-18C1FBB310B9}">
      <dgm:prSet/>
      <dgm:spPr/>
      <dgm:t>
        <a:bodyPr/>
        <a:lstStyle/>
        <a:p>
          <a:pPr latinLnBrk="1"/>
          <a:endParaRPr lang="ko-KR" altLang="en-US" sz="1200">
            <a:latin typeface="+mn-ea"/>
            <a:ea typeface="+mn-ea"/>
          </a:endParaRPr>
        </a:p>
      </dgm:t>
    </dgm:pt>
    <dgm:pt modelId="{92B57BAD-CE6A-456E-9192-0000FB629A4D}" type="sibTrans" cxnId="{546F4DB1-95CF-4E3F-BDAD-18C1FBB310B9}">
      <dgm:prSet/>
      <dgm:spPr/>
      <dgm:t>
        <a:bodyPr/>
        <a:lstStyle/>
        <a:p>
          <a:pPr latinLnBrk="1"/>
          <a:endParaRPr lang="ko-KR" altLang="en-US" sz="1200">
            <a:latin typeface="+mn-ea"/>
            <a:ea typeface="+mn-ea"/>
          </a:endParaRPr>
        </a:p>
      </dgm:t>
    </dgm:pt>
    <dgm:pt modelId="{1383615B-B3CC-4A1F-8233-CDEBB74CE2BB}">
      <dgm:prSet phldrT="[텍스트]" custT="1"/>
      <dgm:spPr>
        <a:solidFill>
          <a:schemeClr val="tx2">
            <a:lumMod val="75000"/>
          </a:schemeClr>
        </a:solidFill>
        <a:ln>
          <a:noFill/>
        </a:ln>
      </dgm:spPr>
      <dgm:t>
        <a:bodyPr/>
        <a:lstStyle/>
        <a:p>
          <a:pPr latinLnBrk="1"/>
          <a:r>
            <a:rPr lang="en-US" altLang="ko-KR" sz="1200" b="1" dirty="0" smtClean="0">
              <a:latin typeface="+mn-ea"/>
              <a:ea typeface="+mn-ea"/>
            </a:rPr>
            <a:t>8</a:t>
          </a:r>
          <a:endParaRPr lang="ko-KR" altLang="en-US" sz="1200" b="1" dirty="0">
            <a:latin typeface="+mn-ea"/>
            <a:ea typeface="+mn-ea"/>
          </a:endParaRPr>
        </a:p>
      </dgm:t>
    </dgm:pt>
    <dgm:pt modelId="{00184D58-8F3C-41EE-8350-DACAC1198406}" type="parTrans" cxnId="{1E6E063A-8859-49E3-9800-163FF319D037}">
      <dgm:prSet/>
      <dgm:spPr/>
      <dgm:t>
        <a:bodyPr/>
        <a:lstStyle/>
        <a:p>
          <a:pPr latinLnBrk="1"/>
          <a:endParaRPr lang="ko-KR" altLang="en-US" sz="1200">
            <a:latin typeface="+mn-ea"/>
            <a:ea typeface="+mn-ea"/>
          </a:endParaRPr>
        </a:p>
      </dgm:t>
    </dgm:pt>
    <dgm:pt modelId="{7249E6F1-E378-4A43-B81D-68CA7B2E9B39}" type="sibTrans" cxnId="{1E6E063A-8859-49E3-9800-163FF319D037}">
      <dgm:prSet/>
      <dgm:spPr/>
      <dgm:t>
        <a:bodyPr/>
        <a:lstStyle/>
        <a:p>
          <a:pPr latinLnBrk="1"/>
          <a:endParaRPr lang="ko-KR" altLang="en-US" sz="1200">
            <a:latin typeface="+mn-ea"/>
            <a:ea typeface="+mn-ea"/>
          </a:endParaRPr>
        </a:p>
      </dgm:t>
    </dgm:pt>
    <dgm:pt modelId="{1C775DCE-4436-4BA6-A744-3794D607D4B6}">
      <dgm:prSet phldrT="[텍스트]" custT="1"/>
      <dgm:spPr>
        <a:ln>
          <a:solidFill>
            <a:schemeClr val="tx2">
              <a:lumMod val="75000"/>
            </a:schemeClr>
          </a:solidFill>
        </a:ln>
      </dgm:spPr>
      <dgm:t>
        <a:bodyPr/>
        <a:lstStyle/>
        <a:p>
          <a:pPr latinLnBrk="1"/>
          <a:r>
            <a:rPr lang="ko-KR" altLang="en-US" sz="1200" dirty="0" smtClean="0">
              <a:latin typeface="+mn-ea"/>
              <a:ea typeface="+mn-ea"/>
            </a:rPr>
            <a:t>재설계한 프로세스 실행</a:t>
          </a:r>
          <a:endParaRPr lang="ko-KR" altLang="en-US" sz="1200" dirty="0">
            <a:latin typeface="+mn-ea"/>
            <a:ea typeface="+mn-ea"/>
          </a:endParaRPr>
        </a:p>
      </dgm:t>
    </dgm:pt>
    <dgm:pt modelId="{8DA5A4E4-9918-4130-AF5C-6B7064400E5B}" type="parTrans" cxnId="{E97ACA6A-DB38-43CF-82F2-C13F6B02647A}">
      <dgm:prSet/>
      <dgm:spPr/>
      <dgm:t>
        <a:bodyPr/>
        <a:lstStyle/>
        <a:p>
          <a:pPr latinLnBrk="1"/>
          <a:endParaRPr lang="ko-KR" altLang="en-US" sz="1200">
            <a:latin typeface="+mn-ea"/>
            <a:ea typeface="+mn-ea"/>
          </a:endParaRPr>
        </a:p>
      </dgm:t>
    </dgm:pt>
    <dgm:pt modelId="{5969BF81-78FE-4A4F-B0EA-B04DE2E049FB}" type="sibTrans" cxnId="{E97ACA6A-DB38-43CF-82F2-C13F6B02647A}">
      <dgm:prSet/>
      <dgm:spPr/>
      <dgm:t>
        <a:bodyPr/>
        <a:lstStyle/>
        <a:p>
          <a:pPr latinLnBrk="1"/>
          <a:endParaRPr lang="ko-KR" altLang="en-US" sz="1200">
            <a:latin typeface="+mn-ea"/>
            <a:ea typeface="+mn-ea"/>
          </a:endParaRPr>
        </a:p>
      </dgm:t>
    </dgm:pt>
    <dgm:pt modelId="{EE82EC5A-5F11-4C06-B7CC-BD810C135683}" type="pres">
      <dgm:prSet presAssocID="{82079B56-5DAC-4D43-811B-651B4C220136}" presName="linearFlow" presStyleCnt="0">
        <dgm:presLayoutVars>
          <dgm:dir/>
          <dgm:animLvl val="lvl"/>
          <dgm:resizeHandles val="exact"/>
        </dgm:presLayoutVars>
      </dgm:prSet>
      <dgm:spPr/>
      <dgm:t>
        <a:bodyPr/>
        <a:lstStyle/>
        <a:p>
          <a:pPr latinLnBrk="1"/>
          <a:endParaRPr lang="ko-KR" altLang="en-US"/>
        </a:p>
      </dgm:t>
    </dgm:pt>
    <dgm:pt modelId="{AE1FA239-5EC3-4581-8073-BA0B20AF7C53}" type="pres">
      <dgm:prSet presAssocID="{92E6F6D4-4B7D-489A-BB98-9E1B651528D0}" presName="composite" presStyleCnt="0"/>
      <dgm:spPr/>
    </dgm:pt>
    <dgm:pt modelId="{3B07B96A-C8DB-4CE9-B3F0-160BF9200201}" type="pres">
      <dgm:prSet presAssocID="{92E6F6D4-4B7D-489A-BB98-9E1B651528D0}" presName="parentText" presStyleLbl="alignNode1" presStyleIdx="0" presStyleCnt="8">
        <dgm:presLayoutVars>
          <dgm:chMax val="1"/>
          <dgm:bulletEnabled val="1"/>
        </dgm:presLayoutVars>
      </dgm:prSet>
      <dgm:spPr/>
      <dgm:t>
        <a:bodyPr/>
        <a:lstStyle/>
        <a:p>
          <a:pPr latinLnBrk="1"/>
          <a:endParaRPr lang="ko-KR" altLang="en-US"/>
        </a:p>
      </dgm:t>
    </dgm:pt>
    <dgm:pt modelId="{1B1E52F1-CE28-4221-90B8-27A592913900}" type="pres">
      <dgm:prSet presAssocID="{92E6F6D4-4B7D-489A-BB98-9E1B651528D0}" presName="descendantText" presStyleLbl="alignAcc1" presStyleIdx="0" presStyleCnt="8">
        <dgm:presLayoutVars>
          <dgm:bulletEnabled val="1"/>
        </dgm:presLayoutVars>
      </dgm:prSet>
      <dgm:spPr/>
      <dgm:t>
        <a:bodyPr/>
        <a:lstStyle/>
        <a:p>
          <a:pPr latinLnBrk="1"/>
          <a:endParaRPr lang="ko-KR" altLang="en-US"/>
        </a:p>
      </dgm:t>
    </dgm:pt>
    <dgm:pt modelId="{B392FFE1-472E-4FDF-B31F-5A0F59C590A0}" type="pres">
      <dgm:prSet presAssocID="{4EAC67BE-391F-48C5-AA01-F7254F64BBD3}" presName="sp" presStyleCnt="0"/>
      <dgm:spPr/>
    </dgm:pt>
    <dgm:pt modelId="{FAE02DA9-B604-4B9A-8FFF-17AD851ACB6D}" type="pres">
      <dgm:prSet presAssocID="{70CCB9CF-898D-4699-AF86-3D9B57719152}" presName="composite" presStyleCnt="0"/>
      <dgm:spPr/>
    </dgm:pt>
    <dgm:pt modelId="{AAAC6146-3781-4389-A487-EFF540125684}" type="pres">
      <dgm:prSet presAssocID="{70CCB9CF-898D-4699-AF86-3D9B57719152}" presName="parentText" presStyleLbl="alignNode1" presStyleIdx="1" presStyleCnt="8">
        <dgm:presLayoutVars>
          <dgm:chMax val="1"/>
          <dgm:bulletEnabled val="1"/>
        </dgm:presLayoutVars>
      </dgm:prSet>
      <dgm:spPr/>
      <dgm:t>
        <a:bodyPr/>
        <a:lstStyle/>
        <a:p>
          <a:pPr latinLnBrk="1"/>
          <a:endParaRPr lang="ko-KR" altLang="en-US"/>
        </a:p>
      </dgm:t>
    </dgm:pt>
    <dgm:pt modelId="{1E493628-E94C-4B1D-A32B-926D9C64D437}" type="pres">
      <dgm:prSet presAssocID="{70CCB9CF-898D-4699-AF86-3D9B57719152}" presName="descendantText" presStyleLbl="alignAcc1" presStyleIdx="1" presStyleCnt="8">
        <dgm:presLayoutVars>
          <dgm:bulletEnabled val="1"/>
        </dgm:presLayoutVars>
      </dgm:prSet>
      <dgm:spPr/>
      <dgm:t>
        <a:bodyPr/>
        <a:lstStyle/>
        <a:p>
          <a:pPr latinLnBrk="1"/>
          <a:endParaRPr lang="ko-KR" altLang="en-US"/>
        </a:p>
      </dgm:t>
    </dgm:pt>
    <dgm:pt modelId="{CA3D6BA1-E2C7-4C91-857E-D8CC01E74130}" type="pres">
      <dgm:prSet presAssocID="{AA6254DF-AA50-40FF-A9AF-4C6335822E3E}" presName="sp" presStyleCnt="0"/>
      <dgm:spPr/>
    </dgm:pt>
    <dgm:pt modelId="{B3E9D04B-66D3-4D23-A43E-6671DB75A388}" type="pres">
      <dgm:prSet presAssocID="{6D8C86D3-BB5C-4119-9CD4-978B30ED8030}" presName="composite" presStyleCnt="0"/>
      <dgm:spPr/>
    </dgm:pt>
    <dgm:pt modelId="{2125F9FD-70EC-4119-93F2-8C06EDECFA8B}" type="pres">
      <dgm:prSet presAssocID="{6D8C86D3-BB5C-4119-9CD4-978B30ED8030}" presName="parentText" presStyleLbl="alignNode1" presStyleIdx="2" presStyleCnt="8">
        <dgm:presLayoutVars>
          <dgm:chMax val="1"/>
          <dgm:bulletEnabled val="1"/>
        </dgm:presLayoutVars>
      </dgm:prSet>
      <dgm:spPr/>
      <dgm:t>
        <a:bodyPr/>
        <a:lstStyle/>
        <a:p>
          <a:pPr latinLnBrk="1"/>
          <a:endParaRPr lang="ko-KR" altLang="en-US"/>
        </a:p>
      </dgm:t>
    </dgm:pt>
    <dgm:pt modelId="{4DC288DF-036B-4F73-8CE5-0217967AD1FA}" type="pres">
      <dgm:prSet presAssocID="{6D8C86D3-BB5C-4119-9CD4-978B30ED8030}" presName="descendantText" presStyleLbl="alignAcc1" presStyleIdx="2" presStyleCnt="8">
        <dgm:presLayoutVars>
          <dgm:bulletEnabled val="1"/>
        </dgm:presLayoutVars>
      </dgm:prSet>
      <dgm:spPr/>
      <dgm:t>
        <a:bodyPr/>
        <a:lstStyle/>
        <a:p>
          <a:pPr latinLnBrk="1"/>
          <a:endParaRPr lang="ko-KR" altLang="en-US"/>
        </a:p>
      </dgm:t>
    </dgm:pt>
    <dgm:pt modelId="{76E8B3B3-785E-4A2A-8651-9869B66DB449}" type="pres">
      <dgm:prSet presAssocID="{6A244882-7C0B-4AD3-8D6E-D43977907BDE}" presName="sp" presStyleCnt="0"/>
      <dgm:spPr/>
    </dgm:pt>
    <dgm:pt modelId="{9E596F2A-7815-4652-99B8-376A3975DAF6}" type="pres">
      <dgm:prSet presAssocID="{1E9EA85F-DA6B-4A25-9EB2-60FA0F8179C6}" presName="composite" presStyleCnt="0"/>
      <dgm:spPr/>
    </dgm:pt>
    <dgm:pt modelId="{329DACF2-4B41-44D9-A3DA-116095F63A91}" type="pres">
      <dgm:prSet presAssocID="{1E9EA85F-DA6B-4A25-9EB2-60FA0F8179C6}" presName="parentText" presStyleLbl="alignNode1" presStyleIdx="3" presStyleCnt="8">
        <dgm:presLayoutVars>
          <dgm:chMax val="1"/>
          <dgm:bulletEnabled val="1"/>
        </dgm:presLayoutVars>
      </dgm:prSet>
      <dgm:spPr/>
      <dgm:t>
        <a:bodyPr/>
        <a:lstStyle/>
        <a:p>
          <a:pPr latinLnBrk="1"/>
          <a:endParaRPr lang="ko-KR" altLang="en-US"/>
        </a:p>
      </dgm:t>
    </dgm:pt>
    <dgm:pt modelId="{E9710D9F-9F71-4C39-872B-22809217673D}" type="pres">
      <dgm:prSet presAssocID="{1E9EA85F-DA6B-4A25-9EB2-60FA0F8179C6}" presName="descendantText" presStyleLbl="alignAcc1" presStyleIdx="3" presStyleCnt="8">
        <dgm:presLayoutVars>
          <dgm:bulletEnabled val="1"/>
        </dgm:presLayoutVars>
      </dgm:prSet>
      <dgm:spPr/>
      <dgm:t>
        <a:bodyPr/>
        <a:lstStyle/>
        <a:p>
          <a:pPr latinLnBrk="1"/>
          <a:endParaRPr lang="ko-KR" altLang="en-US"/>
        </a:p>
      </dgm:t>
    </dgm:pt>
    <dgm:pt modelId="{FB3E48FD-A803-4C89-A93F-3155ECC2C291}" type="pres">
      <dgm:prSet presAssocID="{0262FF2F-121E-456C-AD4F-1565C371AB7D}" presName="sp" presStyleCnt="0"/>
      <dgm:spPr/>
    </dgm:pt>
    <dgm:pt modelId="{CE455B9E-E141-4A39-829D-3EE76BC1FFD0}" type="pres">
      <dgm:prSet presAssocID="{B1044F67-E421-46D0-9036-C7406CF49977}" presName="composite" presStyleCnt="0"/>
      <dgm:spPr/>
    </dgm:pt>
    <dgm:pt modelId="{682FA6F6-F2CE-47B7-8C63-C904D813D76A}" type="pres">
      <dgm:prSet presAssocID="{B1044F67-E421-46D0-9036-C7406CF49977}" presName="parentText" presStyleLbl="alignNode1" presStyleIdx="4" presStyleCnt="8">
        <dgm:presLayoutVars>
          <dgm:chMax val="1"/>
          <dgm:bulletEnabled val="1"/>
        </dgm:presLayoutVars>
      </dgm:prSet>
      <dgm:spPr/>
      <dgm:t>
        <a:bodyPr/>
        <a:lstStyle/>
        <a:p>
          <a:pPr latinLnBrk="1"/>
          <a:endParaRPr lang="ko-KR" altLang="en-US"/>
        </a:p>
      </dgm:t>
    </dgm:pt>
    <dgm:pt modelId="{7071097C-926A-4066-B7FB-70C597622946}" type="pres">
      <dgm:prSet presAssocID="{B1044F67-E421-46D0-9036-C7406CF49977}" presName="descendantText" presStyleLbl="alignAcc1" presStyleIdx="4" presStyleCnt="8">
        <dgm:presLayoutVars>
          <dgm:bulletEnabled val="1"/>
        </dgm:presLayoutVars>
      </dgm:prSet>
      <dgm:spPr/>
      <dgm:t>
        <a:bodyPr/>
        <a:lstStyle/>
        <a:p>
          <a:pPr latinLnBrk="1"/>
          <a:endParaRPr lang="ko-KR" altLang="en-US"/>
        </a:p>
      </dgm:t>
    </dgm:pt>
    <dgm:pt modelId="{E460C909-90F8-4042-96BC-024B77D6F844}" type="pres">
      <dgm:prSet presAssocID="{33131038-CB70-49D0-AAC9-AABF755C33FD}" presName="sp" presStyleCnt="0"/>
      <dgm:spPr/>
    </dgm:pt>
    <dgm:pt modelId="{13BF7266-C840-4E1F-B8FC-6101C1C0804C}" type="pres">
      <dgm:prSet presAssocID="{A1F63687-EA2C-47A3-A327-54E75881454A}" presName="composite" presStyleCnt="0"/>
      <dgm:spPr/>
    </dgm:pt>
    <dgm:pt modelId="{4C38CE5E-7032-4650-94C2-5450097011EB}" type="pres">
      <dgm:prSet presAssocID="{A1F63687-EA2C-47A3-A327-54E75881454A}" presName="parentText" presStyleLbl="alignNode1" presStyleIdx="5" presStyleCnt="8">
        <dgm:presLayoutVars>
          <dgm:chMax val="1"/>
          <dgm:bulletEnabled val="1"/>
        </dgm:presLayoutVars>
      </dgm:prSet>
      <dgm:spPr/>
      <dgm:t>
        <a:bodyPr/>
        <a:lstStyle/>
        <a:p>
          <a:pPr latinLnBrk="1"/>
          <a:endParaRPr lang="ko-KR" altLang="en-US"/>
        </a:p>
      </dgm:t>
    </dgm:pt>
    <dgm:pt modelId="{4C0E2B48-B059-468B-B29D-DD1A038720F5}" type="pres">
      <dgm:prSet presAssocID="{A1F63687-EA2C-47A3-A327-54E75881454A}" presName="descendantText" presStyleLbl="alignAcc1" presStyleIdx="5" presStyleCnt="8">
        <dgm:presLayoutVars>
          <dgm:bulletEnabled val="1"/>
        </dgm:presLayoutVars>
      </dgm:prSet>
      <dgm:spPr/>
      <dgm:t>
        <a:bodyPr/>
        <a:lstStyle/>
        <a:p>
          <a:pPr latinLnBrk="1"/>
          <a:endParaRPr lang="ko-KR" altLang="en-US"/>
        </a:p>
      </dgm:t>
    </dgm:pt>
    <dgm:pt modelId="{DD36589D-51BB-477A-B96D-8EDEB68AD7D1}" type="pres">
      <dgm:prSet presAssocID="{B357EA77-1BB3-4FE9-ACE9-606D4D5063E3}" presName="sp" presStyleCnt="0"/>
      <dgm:spPr/>
    </dgm:pt>
    <dgm:pt modelId="{C1B3DB0E-2062-47F6-A3CE-88530C694EF1}" type="pres">
      <dgm:prSet presAssocID="{AF8DE2A8-37A3-4D65-BD57-214EB745B022}" presName="composite" presStyleCnt="0"/>
      <dgm:spPr/>
    </dgm:pt>
    <dgm:pt modelId="{F441566E-49D5-4EC8-B476-C4488F3AE8F3}" type="pres">
      <dgm:prSet presAssocID="{AF8DE2A8-37A3-4D65-BD57-214EB745B022}" presName="parentText" presStyleLbl="alignNode1" presStyleIdx="6" presStyleCnt="8">
        <dgm:presLayoutVars>
          <dgm:chMax val="1"/>
          <dgm:bulletEnabled val="1"/>
        </dgm:presLayoutVars>
      </dgm:prSet>
      <dgm:spPr/>
      <dgm:t>
        <a:bodyPr/>
        <a:lstStyle/>
        <a:p>
          <a:pPr latinLnBrk="1"/>
          <a:endParaRPr lang="ko-KR" altLang="en-US"/>
        </a:p>
      </dgm:t>
    </dgm:pt>
    <dgm:pt modelId="{CA0E5873-B596-47DF-8943-E6163BD570AD}" type="pres">
      <dgm:prSet presAssocID="{AF8DE2A8-37A3-4D65-BD57-214EB745B022}" presName="descendantText" presStyleLbl="alignAcc1" presStyleIdx="6" presStyleCnt="8">
        <dgm:presLayoutVars>
          <dgm:bulletEnabled val="1"/>
        </dgm:presLayoutVars>
      </dgm:prSet>
      <dgm:spPr/>
      <dgm:t>
        <a:bodyPr/>
        <a:lstStyle/>
        <a:p>
          <a:pPr latinLnBrk="1"/>
          <a:endParaRPr lang="ko-KR" altLang="en-US"/>
        </a:p>
      </dgm:t>
    </dgm:pt>
    <dgm:pt modelId="{E1C193BF-9B5F-4977-BB8C-A59D211401FE}" type="pres">
      <dgm:prSet presAssocID="{81819FCF-98E2-4ABE-9232-B08F997FCADD}" presName="sp" presStyleCnt="0"/>
      <dgm:spPr/>
    </dgm:pt>
    <dgm:pt modelId="{42EA658D-CA2A-41BD-AF28-9141B64BBD2C}" type="pres">
      <dgm:prSet presAssocID="{1383615B-B3CC-4A1F-8233-CDEBB74CE2BB}" presName="composite" presStyleCnt="0"/>
      <dgm:spPr/>
    </dgm:pt>
    <dgm:pt modelId="{F2926575-EF6C-4D28-ABD8-DBF991DC247A}" type="pres">
      <dgm:prSet presAssocID="{1383615B-B3CC-4A1F-8233-CDEBB74CE2BB}" presName="parentText" presStyleLbl="alignNode1" presStyleIdx="7" presStyleCnt="8">
        <dgm:presLayoutVars>
          <dgm:chMax val="1"/>
          <dgm:bulletEnabled val="1"/>
        </dgm:presLayoutVars>
      </dgm:prSet>
      <dgm:spPr/>
      <dgm:t>
        <a:bodyPr/>
        <a:lstStyle/>
        <a:p>
          <a:pPr latinLnBrk="1"/>
          <a:endParaRPr lang="ko-KR" altLang="en-US"/>
        </a:p>
      </dgm:t>
    </dgm:pt>
    <dgm:pt modelId="{174F2051-A836-4957-970A-96D820CD1F93}" type="pres">
      <dgm:prSet presAssocID="{1383615B-B3CC-4A1F-8233-CDEBB74CE2BB}" presName="descendantText" presStyleLbl="alignAcc1" presStyleIdx="7" presStyleCnt="8">
        <dgm:presLayoutVars>
          <dgm:bulletEnabled val="1"/>
        </dgm:presLayoutVars>
      </dgm:prSet>
      <dgm:spPr/>
      <dgm:t>
        <a:bodyPr/>
        <a:lstStyle/>
        <a:p>
          <a:pPr latinLnBrk="1"/>
          <a:endParaRPr lang="ko-KR" altLang="en-US"/>
        </a:p>
      </dgm:t>
    </dgm:pt>
  </dgm:ptLst>
  <dgm:cxnLst>
    <dgm:cxn modelId="{CACC853B-ADAC-4431-A6F3-1BC6BA3E5E05}" type="presOf" srcId="{E882C419-E672-46EF-BB30-583AC7A1ABDD}" destId="{4C0E2B48-B059-468B-B29D-DD1A038720F5}" srcOrd="0" destOrd="0" presId="urn:microsoft.com/office/officeart/2005/8/layout/chevron2"/>
    <dgm:cxn modelId="{49D0262A-463A-484A-A2CD-3CF7A6B9AB82}" srcId="{B1044F67-E421-46D0-9036-C7406CF49977}" destId="{75382753-F52F-4FE9-99DD-AB7C99A44EA0}" srcOrd="0" destOrd="0" parTransId="{4DBAF05A-EF42-45EE-A7A1-21B88C29CDF2}" sibTransId="{E3D59AEA-2FA7-4061-A13E-2F8D7C01115F}"/>
    <dgm:cxn modelId="{D616C58F-1286-45E3-90D0-A84DD41664BD}" srcId="{1E9EA85F-DA6B-4A25-9EB2-60FA0F8179C6}" destId="{9C210D22-42E1-4F84-A966-8E5902C9A319}" srcOrd="0" destOrd="0" parTransId="{0762A428-F978-42FB-9358-877477EE833B}" sibTransId="{4DC4DF56-C34E-424B-B15A-D7AA922F7DB8}"/>
    <dgm:cxn modelId="{7E5FF844-7554-4F3A-9F42-0F5510A538C1}" type="presOf" srcId="{5C761D3E-2F2A-4DCD-9986-D738CF904B4C}" destId="{CA0E5873-B596-47DF-8943-E6163BD570AD}" srcOrd="0" destOrd="0" presId="urn:microsoft.com/office/officeart/2005/8/layout/chevron2"/>
    <dgm:cxn modelId="{73899DA6-CD8C-468D-AD06-DC717F34C417}" type="presOf" srcId="{75382753-F52F-4FE9-99DD-AB7C99A44EA0}" destId="{7071097C-926A-4066-B7FB-70C597622946}" srcOrd="0" destOrd="0" presId="urn:microsoft.com/office/officeart/2005/8/layout/chevron2"/>
    <dgm:cxn modelId="{82DDC6C4-B905-4DB4-892C-A93DAC5CDF49}" type="presOf" srcId="{A1F63687-EA2C-47A3-A327-54E75881454A}" destId="{4C38CE5E-7032-4650-94C2-5450097011EB}" srcOrd="0" destOrd="0" presId="urn:microsoft.com/office/officeart/2005/8/layout/chevron2"/>
    <dgm:cxn modelId="{E97ACA6A-DB38-43CF-82F2-C13F6B02647A}" srcId="{1383615B-B3CC-4A1F-8233-CDEBB74CE2BB}" destId="{1C775DCE-4436-4BA6-A744-3794D607D4B6}" srcOrd="0" destOrd="0" parTransId="{8DA5A4E4-9918-4130-AF5C-6B7064400E5B}" sibTransId="{5969BF81-78FE-4A4F-B0EA-B04DE2E049FB}"/>
    <dgm:cxn modelId="{EDBC2BC4-4E2B-44C8-9BA6-F2C9079D9C41}" srcId="{82079B56-5DAC-4D43-811B-651B4C220136}" destId="{92E6F6D4-4B7D-489A-BB98-9E1B651528D0}" srcOrd="0" destOrd="0" parTransId="{B4C6F86F-8A8B-41BC-8D37-F9377DBC6D57}" sibTransId="{4EAC67BE-391F-48C5-AA01-F7254F64BBD3}"/>
    <dgm:cxn modelId="{9C84A211-1978-446E-9C48-2C48B0854B1C}" srcId="{70CCB9CF-898D-4699-AF86-3D9B57719152}" destId="{BADD54F5-FF34-487D-B2AC-C192D68BC8CE}" srcOrd="0" destOrd="0" parTransId="{24B84D09-A862-44DE-AB84-36A4898AEBB9}" sibTransId="{F28427C2-9225-4E37-9D99-432271BB7379}"/>
    <dgm:cxn modelId="{0B98C7AD-CCA5-462C-A60B-E2E45A6FAA7B}" srcId="{82079B56-5DAC-4D43-811B-651B4C220136}" destId="{6D8C86D3-BB5C-4119-9CD4-978B30ED8030}" srcOrd="2" destOrd="0" parTransId="{5C4F19FD-577A-4430-BFF9-2D15C10C017E}" sibTransId="{6A244882-7C0B-4AD3-8D6E-D43977907BDE}"/>
    <dgm:cxn modelId="{191B746F-CD39-4BD8-B8FB-49614A016311}" srcId="{82079B56-5DAC-4D43-811B-651B4C220136}" destId="{AF8DE2A8-37A3-4D65-BD57-214EB745B022}" srcOrd="6" destOrd="0" parTransId="{B88B0535-4F27-4EDF-B92E-72C8E2E3363B}" sibTransId="{81819FCF-98E2-4ABE-9232-B08F997FCADD}"/>
    <dgm:cxn modelId="{F9CD6D17-C698-4853-B600-52D2EFD79770}" srcId="{82079B56-5DAC-4D43-811B-651B4C220136}" destId="{70CCB9CF-898D-4699-AF86-3D9B57719152}" srcOrd="1" destOrd="0" parTransId="{F863088C-8C70-4174-8B1A-FBEC074E8307}" sibTransId="{AA6254DF-AA50-40FF-A9AF-4C6335822E3E}"/>
    <dgm:cxn modelId="{B5935585-C026-416D-929A-206D079AFFDF}" srcId="{82079B56-5DAC-4D43-811B-651B4C220136}" destId="{A1F63687-EA2C-47A3-A327-54E75881454A}" srcOrd="5" destOrd="0" parTransId="{2DF8E127-0B5E-41EA-BAE3-D8B38AC56275}" sibTransId="{B357EA77-1BB3-4FE9-ACE9-606D4D5063E3}"/>
    <dgm:cxn modelId="{546F4DB1-95CF-4E3F-BDAD-18C1FBB310B9}" srcId="{AF8DE2A8-37A3-4D65-BD57-214EB745B022}" destId="{5C761D3E-2F2A-4DCD-9986-D738CF904B4C}" srcOrd="0" destOrd="0" parTransId="{C8C8CF0E-D34E-4053-8894-FDB4298E20E5}" sibTransId="{92B57BAD-CE6A-456E-9192-0000FB629A4D}"/>
    <dgm:cxn modelId="{3D80451E-D6E2-43A5-984D-CE468B49EAEA}" srcId="{82079B56-5DAC-4D43-811B-651B4C220136}" destId="{B1044F67-E421-46D0-9036-C7406CF49977}" srcOrd="4" destOrd="0" parTransId="{72A0C3D0-EDCB-4F5D-9B4D-E6EECD3A8DEE}" sibTransId="{33131038-CB70-49D0-AAC9-AABF755C33FD}"/>
    <dgm:cxn modelId="{9ED5F664-5A16-47F8-9230-9C7B72ECB52C}" type="presOf" srcId="{6D8C86D3-BB5C-4119-9CD4-978B30ED8030}" destId="{2125F9FD-70EC-4119-93F2-8C06EDECFA8B}" srcOrd="0" destOrd="0" presId="urn:microsoft.com/office/officeart/2005/8/layout/chevron2"/>
    <dgm:cxn modelId="{2E3248E2-3A1C-431A-9D4E-95C58AE02DDE}" srcId="{82079B56-5DAC-4D43-811B-651B4C220136}" destId="{1E9EA85F-DA6B-4A25-9EB2-60FA0F8179C6}" srcOrd="3" destOrd="0" parTransId="{F4CB3705-91CC-4477-83B7-7F6469067653}" sibTransId="{0262FF2F-121E-456C-AD4F-1565C371AB7D}"/>
    <dgm:cxn modelId="{167CBD3C-633F-43B8-9A66-9109793CAA21}" type="presOf" srcId="{9C210D22-42E1-4F84-A966-8E5902C9A319}" destId="{E9710D9F-9F71-4C39-872B-22809217673D}" srcOrd="0" destOrd="0" presId="urn:microsoft.com/office/officeart/2005/8/layout/chevron2"/>
    <dgm:cxn modelId="{77D84372-8A1B-40F0-B7B0-64028C666729}" type="presOf" srcId="{B1044F67-E421-46D0-9036-C7406CF49977}" destId="{682FA6F6-F2CE-47B7-8C63-C904D813D76A}" srcOrd="0" destOrd="0" presId="urn:microsoft.com/office/officeart/2005/8/layout/chevron2"/>
    <dgm:cxn modelId="{96F3FA18-3A4B-4DF0-9600-BB8C7D772F7F}" type="presOf" srcId="{AF8DE2A8-37A3-4D65-BD57-214EB745B022}" destId="{F441566E-49D5-4EC8-B476-C4488F3AE8F3}" srcOrd="0" destOrd="0" presId="urn:microsoft.com/office/officeart/2005/8/layout/chevron2"/>
    <dgm:cxn modelId="{4C9A1791-7EAC-46D1-906F-2FFB88409E56}" type="presOf" srcId="{8872999B-A015-4B16-A454-5892762EA36C}" destId="{1B1E52F1-CE28-4221-90B8-27A592913900}" srcOrd="0" destOrd="0" presId="urn:microsoft.com/office/officeart/2005/8/layout/chevron2"/>
    <dgm:cxn modelId="{82CDE61D-F862-42AB-83FA-7DBCDD9BB916}" type="presOf" srcId="{1C775DCE-4436-4BA6-A744-3794D607D4B6}" destId="{174F2051-A836-4957-970A-96D820CD1F93}" srcOrd="0" destOrd="0" presId="urn:microsoft.com/office/officeart/2005/8/layout/chevron2"/>
    <dgm:cxn modelId="{4A806719-FBF8-42E7-A32E-78D04EC88414}" type="presOf" srcId="{1383615B-B3CC-4A1F-8233-CDEBB74CE2BB}" destId="{F2926575-EF6C-4D28-ABD8-DBF991DC247A}" srcOrd="0" destOrd="0" presId="urn:microsoft.com/office/officeart/2005/8/layout/chevron2"/>
    <dgm:cxn modelId="{1E6E063A-8859-49E3-9800-163FF319D037}" srcId="{82079B56-5DAC-4D43-811B-651B4C220136}" destId="{1383615B-B3CC-4A1F-8233-CDEBB74CE2BB}" srcOrd="7" destOrd="0" parTransId="{00184D58-8F3C-41EE-8350-DACAC1198406}" sibTransId="{7249E6F1-E378-4A43-B81D-68CA7B2E9B39}"/>
    <dgm:cxn modelId="{E56242F5-27B6-475C-99B8-73DB9C51A8AB}" srcId="{6D8C86D3-BB5C-4119-9CD4-978B30ED8030}" destId="{0B901DFE-DB1D-442B-AED5-C19CF393A545}" srcOrd="0" destOrd="0" parTransId="{4A543F3E-FF2C-4D97-A9D8-47889C1105F4}" sibTransId="{2E08D2B4-7463-4D32-8543-3ACB119FBCA7}"/>
    <dgm:cxn modelId="{37FB1B36-DC06-485E-8127-650712B48AA3}" type="presOf" srcId="{82079B56-5DAC-4D43-811B-651B4C220136}" destId="{EE82EC5A-5F11-4C06-B7CC-BD810C135683}" srcOrd="0" destOrd="0" presId="urn:microsoft.com/office/officeart/2005/8/layout/chevron2"/>
    <dgm:cxn modelId="{00642A47-160B-4800-8C6B-E3E5872CE118}" type="presOf" srcId="{0B901DFE-DB1D-442B-AED5-C19CF393A545}" destId="{4DC288DF-036B-4F73-8CE5-0217967AD1FA}" srcOrd="0" destOrd="0" presId="urn:microsoft.com/office/officeart/2005/8/layout/chevron2"/>
    <dgm:cxn modelId="{E4CF415E-D3AC-4BDB-88C1-070FAD4E7EB5}" srcId="{A1F63687-EA2C-47A3-A327-54E75881454A}" destId="{E882C419-E672-46EF-BB30-583AC7A1ABDD}" srcOrd="0" destOrd="0" parTransId="{52E29210-4BA4-4272-A15F-514109586B9E}" sibTransId="{184F2FA5-4588-4A09-B5D6-942061C30796}"/>
    <dgm:cxn modelId="{278E5400-182A-4206-A90D-DC820C46B96E}" type="presOf" srcId="{70CCB9CF-898D-4699-AF86-3D9B57719152}" destId="{AAAC6146-3781-4389-A487-EFF540125684}" srcOrd="0" destOrd="0" presId="urn:microsoft.com/office/officeart/2005/8/layout/chevron2"/>
    <dgm:cxn modelId="{43D9F1CC-697E-4E68-8765-09691301D8A6}" type="presOf" srcId="{1E9EA85F-DA6B-4A25-9EB2-60FA0F8179C6}" destId="{329DACF2-4B41-44D9-A3DA-116095F63A91}" srcOrd="0" destOrd="0" presId="urn:microsoft.com/office/officeart/2005/8/layout/chevron2"/>
    <dgm:cxn modelId="{17E77AA7-995D-477B-B740-DB519B35465C}" srcId="{92E6F6D4-4B7D-489A-BB98-9E1B651528D0}" destId="{8872999B-A015-4B16-A454-5892762EA36C}" srcOrd="0" destOrd="0" parTransId="{C7396C71-8A68-4DE5-A357-301154BBE819}" sibTransId="{4FEF0632-F04A-4047-9BF2-03EEBEF7C1F5}"/>
    <dgm:cxn modelId="{1D17F349-76C6-4137-B6FC-D042D5E7D85B}" type="presOf" srcId="{BADD54F5-FF34-487D-B2AC-C192D68BC8CE}" destId="{1E493628-E94C-4B1D-A32B-926D9C64D437}" srcOrd="0" destOrd="0" presId="urn:microsoft.com/office/officeart/2005/8/layout/chevron2"/>
    <dgm:cxn modelId="{386BFBFF-5A40-40F7-917F-E4943F5E33FE}" type="presOf" srcId="{92E6F6D4-4B7D-489A-BB98-9E1B651528D0}" destId="{3B07B96A-C8DB-4CE9-B3F0-160BF9200201}" srcOrd="0" destOrd="0" presId="urn:microsoft.com/office/officeart/2005/8/layout/chevron2"/>
    <dgm:cxn modelId="{2C277B58-0FB2-4E88-BDC3-EB48D509BBFB}" type="presParOf" srcId="{EE82EC5A-5F11-4C06-B7CC-BD810C135683}" destId="{AE1FA239-5EC3-4581-8073-BA0B20AF7C53}" srcOrd="0" destOrd="0" presId="urn:microsoft.com/office/officeart/2005/8/layout/chevron2"/>
    <dgm:cxn modelId="{154D0E0B-8B10-4DA4-8CF1-CEF9ECC1837B}" type="presParOf" srcId="{AE1FA239-5EC3-4581-8073-BA0B20AF7C53}" destId="{3B07B96A-C8DB-4CE9-B3F0-160BF9200201}" srcOrd="0" destOrd="0" presId="urn:microsoft.com/office/officeart/2005/8/layout/chevron2"/>
    <dgm:cxn modelId="{14C96A27-0CA6-4141-8CF5-2859BC5F11DF}" type="presParOf" srcId="{AE1FA239-5EC3-4581-8073-BA0B20AF7C53}" destId="{1B1E52F1-CE28-4221-90B8-27A592913900}" srcOrd="1" destOrd="0" presId="urn:microsoft.com/office/officeart/2005/8/layout/chevron2"/>
    <dgm:cxn modelId="{04AE99E1-A162-4E45-B0F4-E01AF18DB280}" type="presParOf" srcId="{EE82EC5A-5F11-4C06-B7CC-BD810C135683}" destId="{B392FFE1-472E-4FDF-B31F-5A0F59C590A0}" srcOrd="1" destOrd="0" presId="urn:microsoft.com/office/officeart/2005/8/layout/chevron2"/>
    <dgm:cxn modelId="{A54EEAD8-4E4A-4D94-AA62-F4EC0104945D}" type="presParOf" srcId="{EE82EC5A-5F11-4C06-B7CC-BD810C135683}" destId="{FAE02DA9-B604-4B9A-8FFF-17AD851ACB6D}" srcOrd="2" destOrd="0" presId="urn:microsoft.com/office/officeart/2005/8/layout/chevron2"/>
    <dgm:cxn modelId="{6F101DE4-1A22-4A3A-B680-6F83D3650798}" type="presParOf" srcId="{FAE02DA9-B604-4B9A-8FFF-17AD851ACB6D}" destId="{AAAC6146-3781-4389-A487-EFF540125684}" srcOrd="0" destOrd="0" presId="urn:microsoft.com/office/officeart/2005/8/layout/chevron2"/>
    <dgm:cxn modelId="{CDADE49C-3B2E-4516-B390-735F35A397B0}" type="presParOf" srcId="{FAE02DA9-B604-4B9A-8FFF-17AD851ACB6D}" destId="{1E493628-E94C-4B1D-A32B-926D9C64D437}" srcOrd="1" destOrd="0" presId="urn:microsoft.com/office/officeart/2005/8/layout/chevron2"/>
    <dgm:cxn modelId="{04D10C41-4212-43A6-BA90-84CEEFF6863A}" type="presParOf" srcId="{EE82EC5A-5F11-4C06-B7CC-BD810C135683}" destId="{CA3D6BA1-E2C7-4C91-857E-D8CC01E74130}" srcOrd="3" destOrd="0" presId="urn:microsoft.com/office/officeart/2005/8/layout/chevron2"/>
    <dgm:cxn modelId="{2DA90187-613F-4B38-BFB3-47A5ECD8FD4D}" type="presParOf" srcId="{EE82EC5A-5F11-4C06-B7CC-BD810C135683}" destId="{B3E9D04B-66D3-4D23-A43E-6671DB75A388}" srcOrd="4" destOrd="0" presId="urn:microsoft.com/office/officeart/2005/8/layout/chevron2"/>
    <dgm:cxn modelId="{FEEE14FF-1896-44F9-AEC0-62D630B8A71A}" type="presParOf" srcId="{B3E9D04B-66D3-4D23-A43E-6671DB75A388}" destId="{2125F9FD-70EC-4119-93F2-8C06EDECFA8B}" srcOrd="0" destOrd="0" presId="urn:microsoft.com/office/officeart/2005/8/layout/chevron2"/>
    <dgm:cxn modelId="{28CB9748-3BF4-4541-9740-8B6D3436DD65}" type="presParOf" srcId="{B3E9D04B-66D3-4D23-A43E-6671DB75A388}" destId="{4DC288DF-036B-4F73-8CE5-0217967AD1FA}" srcOrd="1" destOrd="0" presId="urn:microsoft.com/office/officeart/2005/8/layout/chevron2"/>
    <dgm:cxn modelId="{B324C45D-D83F-4D2F-98D5-E3A61E00EBDD}" type="presParOf" srcId="{EE82EC5A-5F11-4C06-B7CC-BD810C135683}" destId="{76E8B3B3-785E-4A2A-8651-9869B66DB449}" srcOrd="5" destOrd="0" presId="urn:microsoft.com/office/officeart/2005/8/layout/chevron2"/>
    <dgm:cxn modelId="{28FE0B5B-95C9-469C-B1DF-250E6B8FA103}" type="presParOf" srcId="{EE82EC5A-5F11-4C06-B7CC-BD810C135683}" destId="{9E596F2A-7815-4652-99B8-376A3975DAF6}" srcOrd="6" destOrd="0" presId="urn:microsoft.com/office/officeart/2005/8/layout/chevron2"/>
    <dgm:cxn modelId="{CBB0081C-1CF5-4768-805D-AAE42CDC861D}" type="presParOf" srcId="{9E596F2A-7815-4652-99B8-376A3975DAF6}" destId="{329DACF2-4B41-44D9-A3DA-116095F63A91}" srcOrd="0" destOrd="0" presId="urn:microsoft.com/office/officeart/2005/8/layout/chevron2"/>
    <dgm:cxn modelId="{C09D141A-DB15-403F-9272-58CF4ADAC53C}" type="presParOf" srcId="{9E596F2A-7815-4652-99B8-376A3975DAF6}" destId="{E9710D9F-9F71-4C39-872B-22809217673D}" srcOrd="1" destOrd="0" presId="urn:microsoft.com/office/officeart/2005/8/layout/chevron2"/>
    <dgm:cxn modelId="{1C143CBF-AE8D-47AA-912E-923F13C0686C}" type="presParOf" srcId="{EE82EC5A-5F11-4C06-B7CC-BD810C135683}" destId="{FB3E48FD-A803-4C89-A93F-3155ECC2C291}" srcOrd="7" destOrd="0" presId="urn:microsoft.com/office/officeart/2005/8/layout/chevron2"/>
    <dgm:cxn modelId="{51BD11DC-BBC8-4C90-8CD7-9CABDAF4E48B}" type="presParOf" srcId="{EE82EC5A-5F11-4C06-B7CC-BD810C135683}" destId="{CE455B9E-E141-4A39-829D-3EE76BC1FFD0}" srcOrd="8" destOrd="0" presId="urn:microsoft.com/office/officeart/2005/8/layout/chevron2"/>
    <dgm:cxn modelId="{72133B3F-4B2B-452F-8690-C79551B4D9F2}" type="presParOf" srcId="{CE455B9E-E141-4A39-829D-3EE76BC1FFD0}" destId="{682FA6F6-F2CE-47B7-8C63-C904D813D76A}" srcOrd="0" destOrd="0" presId="urn:microsoft.com/office/officeart/2005/8/layout/chevron2"/>
    <dgm:cxn modelId="{AEC61494-3A85-44AE-A57A-5A21F20E77FA}" type="presParOf" srcId="{CE455B9E-E141-4A39-829D-3EE76BC1FFD0}" destId="{7071097C-926A-4066-B7FB-70C597622946}" srcOrd="1" destOrd="0" presId="urn:microsoft.com/office/officeart/2005/8/layout/chevron2"/>
    <dgm:cxn modelId="{906BB9C2-E1A0-4F4E-A26D-FDC1241E38EB}" type="presParOf" srcId="{EE82EC5A-5F11-4C06-B7CC-BD810C135683}" destId="{E460C909-90F8-4042-96BC-024B77D6F844}" srcOrd="9" destOrd="0" presId="urn:microsoft.com/office/officeart/2005/8/layout/chevron2"/>
    <dgm:cxn modelId="{B83443CA-D310-49A9-9EFA-F88C4676B8E5}" type="presParOf" srcId="{EE82EC5A-5F11-4C06-B7CC-BD810C135683}" destId="{13BF7266-C840-4E1F-B8FC-6101C1C0804C}" srcOrd="10" destOrd="0" presId="urn:microsoft.com/office/officeart/2005/8/layout/chevron2"/>
    <dgm:cxn modelId="{BC5F7E05-013D-487F-BE43-954124DAA791}" type="presParOf" srcId="{13BF7266-C840-4E1F-B8FC-6101C1C0804C}" destId="{4C38CE5E-7032-4650-94C2-5450097011EB}" srcOrd="0" destOrd="0" presId="urn:microsoft.com/office/officeart/2005/8/layout/chevron2"/>
    <dgm:cxn modelId="{EA465617-61C0-4795-AA8E-85265FBB58A5}" type="presParOf" srcId="{13BF7266-C840-4E1F-B8FC-6101C1C0804C}" destId="{4C0E2B48-B059-468B-B29D-DD1A038720F5}" srcOrd="1" destOrd="0" presId="urn:microsoft.com/office/officeart/2005/8/layout/chevron2"/>
    <dgm:cxn modelId="{AFAB2E34-6DCF-4CEC-9E1B-5FB954CEEC05}" type="presParOf" srcId="{EE82EC5A-5F11-4C06-B7CC-BD810C135683}" destId="{DD36589D-51BB-477A-B96D-8EDEB68AD7D1}" srcOrd="11" destOrd="0" presId="urn:microsoft.com/office/officeart/2005/8/layout/chevron2"/>
    <dgm:cxn modelId="{04970FFE-EA1A-4EC6-BB06-35CE4B9DDDBA}" type="presParOf" srcId="{EE82EC5A-5F11-4C06-B7CC-BD810C135683}" destId="{C1B3DB0E-2062-47F6-A3CE-88530C694EF1}" srcOrd="12" destOrd="0" presId="urn:microsoft.com/office/officeart/2005/8/layout/chevron2"/>
    <dgm:cxn modelId="{5EF946F0-17D7-48A8-807B-4B987C0D4718}" type="presParOf" srcId="{C1B3DB0E-2062-47F6-A3CE-88530C694EF1}" destId="{F441566E-49D5-4EC8-B476-C4488F3AE8F3}" srcOrd="0" destOrd="0" presId="urn:microsoft.com/office/officeart/2005/8/layout/chevron2"/>
    <dgm:cxn modelId="{82EF3FE1-CB7F-45D0-A17B-07E7022D89C0}" type="presParOf" srcId="{C1B3DB0E-2062-47F6-A3CE-88530C694EF1}" destId="{CA0E5873-B596-47DF-8943-E6163BD570AD}" srcOrd="1" destOrd="0" presId="urn:microsoft.com/office/officeart/2005/8/layout/chevron2"/>
    <dgm:cxn modelId="{0209A8FC-63C9-4F79-9325-82C6B1118E9A}" type="presParOf" srcId="{EE82EC5A-5F11-4C06-B7CC-BD810C135683}" destId="{E1C193BF-9B5F-4977-BB8C-A59D211401FE}" srcOrd="13" destOrd="0" presId="urn:microsoft.com/office/officeart/2005/8/layout/chevron2"/>
    <dgm:cxn modelId="{3728C8E9-1CCD-4CFF-A603-9557060DF8C9}" type="presParOf" srcId="{EE82EC5A-5F11-4C06-B7CC-BD810C135683}" destId="{42EA658D-CA2A-41BD-AF28-9141B64BBD2C}" srcOrd="14" destOrd="0" presId="urn:microsoft.com/office/officeart/2005/8/layout/chevron2"/>
    <dgm:cxn modelId="{D709423A-22E0-4793-8B18-34C1843BBDF2}" type="presParOf" srcId="{42EA658D-CA2A-41BD-AF28-9141B64BBD2C}" destId="{F2926575-EF6C-4D28-ABD8-DBF991DC247A}" srcOrd="0" destOrd="0" presId="urn:microsoft.com/office/officeart/2005/8/layout/chevron2"/>
    <dgm:cxn modelId="{82BD5033-0AD6-4C1F-99DC-DBB953134638}" type="presParOf" srcId="{42EA658D-CA2A-41BD-AF28-9141B64BBD2C}" destId="{174F2051-A836-4957-970A-96D820CD1F9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7B96A-C8DB-4CE9-B3F0-160BF9200201}">
      <dsp:nvSpPr>
        <dsp:cNvPr id="0" name=""/>
        <dsp:cNvSpPr/>
      </dsp:nvSpPr>
      <dsp:spPr>
        <a:xfrm rot="5400000">
          <a:off x="-78549" y="81133"/>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1</a:t>
          </a:r>
          <a:endParaRPr lang="ko-KR" altLang="en-US" sz="1200" b="1" kern="1200" dirty="0">
            <a:latin typeface="+mn-ea"/>
            <a:ea typeface="+mn-ea"/>
          </a:endParaRPr>
        </a:p>
      </dsp:txBody>
      <dsp:txXfrm rot="-5400000">
        <a:off x="0" y="185865"/>
        <a:ext cx="366562" cy="157098"/>
      </dsp:txXfrm>
    </dsp:sp>
    <dsp:sp modelId="{1B1E52F1-CE28-4221-90B8-27A592913900}">
      <dsp:nvSpPr>
        <dsp:cNvPr id="0" name=""/>
        <dsp:cNvSpPr/>
      </dsp:nvSpPr>
      <dsp:spPr>
        <a:xfrm rot="5400000">
          <a:off x="1841802" y="-1472654"/>
          <a:ext cx="340558"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고 위험 프로세스 선택</a:t>
          </a:r>
          <a:endParaRPr lang="ko-KR" altLang="en-US" sz="1200" kern="1200" dirty="0">
            <a:latin typeface="+mn-ea"/>
            <a:ea typeface="+mn-ea"/>
          </a:endParaRPr>
        </a:p>
      </dsp:txBody>
      <dsp:txXfrm rot="-5400000">
        <a:off x="366563" y="19210"/>
        <a:ext cx="3274412" cy="307308"/>
      </dsp:txXfrm>
    </dsp:sp>
    <dsp:sp modelId="{AAAC6146-3781-4389-A487-EFF540125684}">
      <dsp:nvSpPr>
        <dsp:cNvPr id="0" name=""/>
        <dsp:cNvSpPr/>
      </dsp:nvSpPr>
      <dsp:spPr>
        <a:xfrm rot="5400000">
          <a:off x="-78549" y="528100"/>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2</a:t>
          </a:r>
          <a:endParaRPr lang="ko-KR" altLang="en-US" sz="1200" b="1" kern="1200" dirty="0">
            <a:latin typeface="+mn-ea"/>
            <a:ea typeface="+mn-ea"/>
          </a:endParaRPr>
        </a:p>
      </dsp:txBody>
      <dsp:txXfrm rot="-5400000">
        <a:off x="0" y="632832"/>
        <a:ext cx="366562" cy="157098"/>
      </dsp:txXfrm>
    </dsp:sp>
    <dsp:sp modelId="{1E493628-E94C-4B1D-A32B-926D9C64D437}">
      <dsp:nvSpPr>
        <dsp:cNvPr id="0" name=""/>
        <dsp:cNvSpPr/>
      </dsp:nvSpPr>
      <dsp:spPr>
        <a:xfrm rot="5400000">
          <a:off x="1841891" y="-1025777"/>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프로세스 검토 및 도식화</a:t>
          </a:r>
          <a:endParaRPr lang="ko-KR" altLang="en-US" sz="1200" kern="1200" dirty="0">
            <a:latin typeface="+mn-ea"/>
            <a:ea typeface="+mn-ea"/>
          </a:endParaRPr>
        </a:p>
      </dsp:txBody>
      <dsp:txXfrm rot="-5400000">
        <a:off x="366562" y="466168"/>
        <a:ext cx="3274421" cy="307147"/>
      </dsp:txXfrm>
    </dsp:sp>
    <dsp:sp modelId="{2125F9FD-70EC-4119-93F2-8C06EDECFA8B}">
      <dsp:nvSpPr>
        <dsp:cNvPr id="0" name=""/>
        <dsp:cNvSpPr/>
      </dsp:nvSpPr>
      <dsp:spPr>
        <a:xfrm rot="5400000">
          <a:off x="-78549" y="975068"/>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3</a:t>
          </a:r>
          <a:endParaRPr lang="ko-KR" altLang="en-US" sz="1200" b="1" kern="1200" dirty="0">
            <a:latin typeface="+mn-ea"/>
            <a:ea typeface="+mn-ea"/>
          </a:endParaRPr>
        </a:p>
      </dsp:txBody>
      <dsp:txXfrm rot="-5400000">
        <a:off x="0" y="1079800"/>
        <a:ext cx="366562" cy="157098"/>
      </dsp:txXfrm>
    </dsp:sp>
    <dsp:sp modelId="{4DC288DF-036B-4F73-8CE5-0217967AD1FA}">
      <dsp:nvSpPr>
        <dsp:cNvPr id="0" name=""/>
        <dsp:cNvSpPr/>
      </dsp:nvSpPr>
      <dsp:spPr>
        <a:xfrm rot="5400000">
          <a:off x="1841891" y="-578810"/>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잠재적 </a:t>
          </a:r>
          <a:r>
            <a:rPr lang="ko-KR" altLang="en-US" sz="1200" kern="1200" dirty="0" err="1" smtClean="0">
              <a:latin typeface="+mn-ea"/>
              <a:ea typeface="+mn-ea"/>
            </a:rPr>
            <a:t>고장유형</a:t>
          </a:r>
          <a:r>
            <a:rPr lang="ko-KR" altLang="en-US" sz="1200" kern="1200" dirty="0" smtClean="0">
              <a:latin typeface="+mn-ea"/>
              <a:ea typeface="+mn-ea"/>
            </a:rPr>
            <a:t> </a:t>
          </a:r>
          <a:r>
            <a:rPr lang="en-US" altLang="ko-KR" sz="1200" kern="1200" dirty="0" smtClean="0">
              <a:latin typeface="+mn-ea"/>
              <a:ea typeface="+mn-ea"/>
            </a:rPr>
            <a:t>Brainstorming</a:t>
          </a:r>
          <a:endParaRPr lang="ko-KR" altLang="en-US" sz="1200" kern="1200" dirty="0">
            <a:latin typeface="+mn-ea"/>
            <a:ea typeface="+mn-ea"/>
          </a:endParaRPr>
        </a:p>
      </dsp:txBody>
      <dsp:txXfrm rot="-5400000">
        <a:off x="366562" y="913135"/>
        <a:ext cx="3274421" cy="307147"/>
      </dsp:txXfrm>
    </dsp:sp>
    <dsp:sp modelId="{329DACF2-4B41-44D9-A3DA-116095F63A91}">
      <dsp:nvSpPr>
        <dsp:cNvPr id="0" name=""/>
        <dsp:cNvSpPr/>
      </dsp:nvSpPr>
      <dsp:spPr>
        <a:xfrm rot="5400000">
          <a:off x="-78549" y="1422035"/>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4</a:t>
          </a:r>
          <a:endParaRPr lang="ko-KR" altLang="en-US" sz="1200" b="1" kern="1200" dirty="0">
            <a:latin typeface="+mn-ea"/>
            <a:ea typeface="+mn-ea"/>
          </a:endParaRPr>
        </a:p>
      </dsp:txBody>
      <dsp:txXfrm rot="-5400000">
        <a:off x="0" y="1526767"/>
        <a:ext cx="366562" cy="157098"/>
      </dsp:txXfrm>
    </dsp:sp>
    <dsp:sp modelId="{E9710D9F-9F71-4C39-872B-22809217673D}">
      <dsp:nvSpPr>
        <dsp:cNvPr id="0" name=""/>
        <dsp:cNvSpPr/>
      </dsp:nvSpPr>
      <dsp:spPr>
        <a:xfrm rot="5400000">
          <a:off x="1841891" y="-131842"/>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err="1" smtClean="0">
              <a:latin typeface="+mn-ea"/>
              <a:ea typeface="+mn-ea"/>
            </a:rPr>
            <a:t>고장유형의</a:t>
          </a:r>
          <a:r>
            <a:rPr lang="ko-KR" altLang="en-US" sz="1200" kern="1200" dirty="0" smtClean="0">
              <a:latin typeface="+mn-ea"/>
              <a:ea typeface="+mn-ea"/>
            </a:rPr>
            <a:t> 우선순위 계산</a:t>
          </a:r>
          <a:endParaRPr lang="ko-KR" altLang="en-US" sz="1200" kern="1200" dirty="0">
            <a:latin typeface="+mn-ea"/>
            <a:ea typeface="+mn-ea"/>
          </a:endParaRPr>
        </a:p>
      </dsp:txBody>
      <dsp:txXfrm rot="-5400000">
        <a:off x="366562" y="1360103"/>
        <a:ext cx="3274421" cy="307147"/>
      </dsp:txXfrm>
    </dsp:sp>
    <dsp:sp modelId="{682FA6F6-F2CE-47B7-8C63-C904D813D76A}">
      <dsp:nvSpPr>
        <dsp:cNvPr id="0" name=""/>
        <dsp:cNvSpPr/>
      </dsp:nvSpPr>
      <dsp:spPr>
        <a:xfrm rot="5400000">
          <a:off x="-78549" y="1869002"/>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5</a:t>
          </a:r>
          <a:endParaRPr lang="ko-KR" altLang="en-US" sz="1200" b="1" kern="1200" dirty="0">
            <a:latin typeface="+mn-ea"/>
            <a:ea typeface="+mn-ea"/>
          </a:endParaRPr>
        </a:p>
      </dsp:txBody>
      <dsp:txXfrm rot="-5400000">
        <a:off x="0" y="1973734"/>
        <a:ext cx="366562" cy="157098"/>
      </dsp:txXfrm>
    </dsp:sp>
    <dsp:sp modelId="{7071097C-926A-4066-B7FB-70C597622946}">
      <dsp:nvSpPr>
        <dsp:cNvPr id="0" name=""/>
        <dsp:cNvSpPr/>
      </dsp:nvSpPr>
      <dsp:spPr>
        <a:xfrm rot="5400000">
          <a:off x="1841891" y="315124"/>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err="1" smtClean="0">
              <a:latin typeface="+mn-ea"/>
              <a:ea typeface="+mn-ea"/>
            </a:rPr>
            <a:t>고장유형</a:t>
          </a:r>
          <a:r>
            <a:rPr lang="ko-KR" altLang="en-US" sz="1200" kern="1200" dirty="0" smtClean="0">
              <a:latin typeface="+mn-ea"/>
              <a:ea typeface="+mn-ea"/>
            </a:rPr>
            <a:t> 근본원인 확인</a:t>
          </a:r>
          <a:endParaRPr lang="ko-KR" altLang="en-US" sz="1200" kern="1200" dirty="0">
            <a:latin typeface="+mn-ea"/>
            <a:ea typeface="+mn-ea"/>
          </a:endParaRPr>
        </a:p>
      </dsp:txBody>
      <dsp:txXfrm rot="-5400000">
        <a:off x="366562" y="1807069"/>
        <a:ext cx="3274421" cy="307147"/>
      </dsp:txXfrm>
    </dsp:sp>
    <dsp:sp modelId="{4C38CE5E-7032-4650-94C2-5450097011EB}">
      <dsp:nvSpPr>
        <dsp:cNvPr id="0" name=""/>
        <dsp:cNvSpPr/>
      </dsp:nvSpPr>
      <dsp:spPr>
        <a:xfrm rot="5400000">
          <a:off x="-78549" y="2315969"/>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6</a:t>
          </a:r>
          <a:endParaRPr lang="ko-KR" altLang="en-US" sz="1200" b="1" kern="1200" dirty="0">
            <a:latin typeface="+mn-ea"/>
            <a:ea typeface="+mn-ea"/>
          </a:endParaRPr>
        </a:p>
      </dsp:txBody>
      <dsp:txXfrm rot="-5400000">
        <a:off x="0" y="2420701"/>
        <a:ext cx="366562" cy="157098"/>
      </dsp:txXfrm>
    </dsp:sp>
    <dsp:sp modelId="{4C0E2B48-B059-468B-B29D-DD1A038720F5}">
      <dsp:nvSpPr>
        <dsp:cNvPr id="0" name=""/>
        <dsp:cNvSpPr/>
      </dsp:nvSpPr>
      <dsp:spPr>
        <a:xfrm rot="5400000">
          <a:off x="1841891" y="762091"/>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프로세스 재설계</a:t>
          </a:r>
          <a:endParaRPr lang="ko-KR" altLang="en-US" sz="1200" kern="1200" dirty="0">
            <a:latin typeface="+mn-ea"/>
            <a:ea typeface="+mn-ea"/>
          </a:endParaRPr>
        </a:p>
      </dsp:txBody>
      <dsp:txXfrm rot="-5400000">
        <a:off x="366562" y="2254036"/>
        <a:ext cx="3274421" cy="307147"/>
      </dsp:txXfrm>
    </dsp:sp>
    <dsp:sp modelId="{F441566E-49D5-4EC8-B476-C4488F3AE8F3}">
      <dsp:nvSpPr>
        <dsp:cNvPr id="0" name=""/>
        <dsp:cNvSpPr/>
      </dsp:nvSpPr>
      <dsp:spPr>
        <a:xfrm rot="5400000">
          <a:off x="-78549" y="2762936"/>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7</a:t>
          </a:r>
          <a:endParaRPr lang="ko-KR" altLang="en-US" sz="1200" b="1" kern="1200" dirty="0">
            <a:latin typeface="+mn-ea"/>
            <a:ea typeface="+mn-ea"/>
          </a:endParaRPr>
        </a:p>
      </dsp:txBody>
      <dsp:txXfrm rot="-5400000">
        <a:off x="0" y="2867668"/>
        <a:ext cx="366562" cy="157098"/>
      </dsp:txXfrm>
    </dsp:sp>
    <dsp:sp modelId="{CA0E5873-B596-47DF-8943-E6163BD570AD}">
      <dsp:nvSpPr>
        <dsp:cNvPr id="0" name=""/>
        <dsp:cNvSpPr/>
      </dsp:nvSpPr>
      <dsp:spPr>
        <a:xfrm rot="5400000">
          <a:off x="1841891" y="1209058"/>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새로운 프로세스 분석 및 검토</a:t>
          </a:r>
          <a:endParaRPr lang="ko-KR" altLang="en-US" sz="1200" kern="1200" dirty="0">
            <a:latin typeface="+mn-ea"/>
            <a:ea typeface="+mn-ea"/>
          </a:endParaRPr>
        </a:p>
      </dsp:txBody>
      <dsp:txXfrm rot="-5400000">
        <a:off x="366562" y="2701003"/>
        <a:ext cx="3274421" cy="307147"/>
      </dsp:txXfrm>
    </dsp:sp>
    <dsp:sp modelId="{F2926575-EF6C-4D28-ABD8-DBF991DC247A}">
      <dsp:nvSpPr>
        <dsp:cNvPr id="0" name=""/>
        <dsp:cNvSpPr/>
      </dsp:nvSpPr>
      <dsp:spPr>
        <a:xfrm rot="5400000">
          <a:off x="-78549" y="3209903"/>
          <a:ext cx="523660" cy="366562"/>
        </a:xfrm>
        <a:prstGeom prst="chevron">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b="1" kern="1200" dirty="0" smtClean="0">
              <a:latin typeface="+mn-ea"/>
              <a:ea typeface="+mn-ea"/>
            </a:rPr>
            <a:t>8</a:t>
          </a:r>
          <a:endParaRPr lang="ko-KR" altLang="en-US" sz="1200" b="1" kern="1200" dirty="0">
            <a:latin typeface="+mn-ea"/>
            <a:ea typeface="+mn-ea"/>
          </a:endParaRPr>
        </a:p>
      </dsp:txBody>
      <dsp:txXfrm rot="-5400000">
        <a:off x="0" y="3314635"/>
        <a:ext cx="366562" cy="157098"/>
      </dsp:txXfrm>
    </dsp:sp>
    <dsp:sp modelId="{174F2051-A836-4957-970A-96D820CD1F93}">
      <dsp:nvSpPr>
        <dsp:cNvPr id="0" name=""/>
        <dsp:cNvSpPr/>
      </dsp:nvSpPr>
      <dsp:spPr>
        <a:xfrm rot="5400000">
          <a:off x="1841891" y="1656025"/>
          <a:ext cx="340379" cy="3291037"/>
        </a:xfrm>
        <a:prstGeom prst="round2SameRect">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latinLnBrk="1">
            <a:lnSpc>
              <a:spcPct val="90000"/>
            </a:lnSpc>
            <a:spcBef>
              <a:spcPct val="0"/>
            </a:spcBef>
            <a:spcAft>
              <a:spcPct val="15000"/>
            </a:spcAft>
            <a:buChar char="••"/>
          </a:pPr>
          <a:r>
            <a:rPr lang="ko-KR" altLang="en-US" sz="1200" kern="1200" dirty="0" smtClean="0">
              <a:latin typeface="+mn-ea"/>
              <a:ea typeface="+mn-ea"/>
            </a:rPr>
            <a:t>재설계한 프로세스 실행</a:t>
          </a:r>
          <a:endParaRPr lang="ko-KR" altLang="en-US" sz="1200" kern="1200" dirty="0">
            <a:latin typeface="+mn-ea"/>
            <a:ea typeface="+mn-ea"/>
          </a:endParaRPr>
        </a:p>
      </dsp:txBody>
      <dsp:txXfrm rot="-5400000">
        <a:off x="366562" y="3147970"/>
        <a:ext cx="3274421" cy="3071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4283075" y="0"/>
            <a:ext cx="3278188" cy="536575"/>
          </a:xfrm>
          <a:prstGeom prst="rect">
            <a:avLst/>
          </a:prstGeom>
        </p:spPr>
        <p:txBody>
          <a:bodyPr vert="horz" lIns="91440" tIns="45720" rIns="91440" bIns="45720" rtlCol="0"/>
          <a:lstStyle>
            <a:lvl1pPr algn="r">
              <a:defRPr sz="1200"/>
            </a:lvl1pPr>
          </a:lstStyle>
          <a:p>
            <a:fld id="{443D2193-173F-4431-83D8-364C854DC802}" type="datetimeFigureOut">
              <a:rPr lang="ko-KR" altLang="en-US" smtClean="0"/>
              <a:t>2024-07-24</a:t>
            </a:fld>
            <a:endParaRPr lang="ko-KR" altLang="en-US"/>
          </a:p>
        </p:txBody>
      </p:sp>
      <p:sp>
        <p:nvSpPr>
          <p:cNvPr id="4" name="슬라이드 이미지 개체 틀 3"/>
          <p:cNvSpPr>
            <a:spLocks noGrp="1" noRot="1" noChangeAspect="1"/>
          </p:cNvSpPr>
          <p:nvPr>
            <p:ph type="sldImg" idx="2"/>
          </p:nvPr>
        </p:nvSpPr>
        <p:spPr>
          <a:xfrm>
            <a:off x="1228725" y="1336675"/>
            <a:ext cx="5105400" cy="36099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755650" y="5148263"/>
            <a:ext cx="6051550" cy="4211637"/>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10160000"/>
            <a:ext cx="3276600" cy="53657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283075" y="10160000"/>
            <a:ext cx="3278188" cy="536575"/>
          </a:xfrm>
          <a:prstGeom prst="rect">
            <a:avLst/>
          </a:prstGeom>
        </p:spPr>
        <p:txBody>
          <a:bodyPr vert="horz" lIns="91440" tIns="45720" rIns="91440" bIns="45720" rtlCol="0" anchor="b"/>
          <a:lstStyle>
            <a:lvl1pPr algn="r">
              <a:defRPr sz="1200"/>
            </a:lvl1pPr>
          </a:lstStyle>
          <a:p>
            <a:fld id="{37139340-95B5-46A0-BB9E-8A97E8BA560F}" type="slidenum">
              <a:rPr lang="ko-KR" altLang="en-US" smtClean="0"/>
              <a:t>‹#›</a:t>
            </a:fld>
            <a:endParaRPr lang="ko-KR" altLang="en-US"/>
          </a:p>
        </p:txBody>
      </p:sp>
    </p:spTree>
    <p:extLst>
      <p:ext uri="{BB962C8B-B14F-4D97-AF65-F5344CB8AC3E}">
        <p14:creationId xmlns:p14="http://schemas.microsoft.com/office/powerpoint/2010/main" val="30534491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3</a:t>
            </a:fld>
            <a:endParaRPr lang="ko-KR" altLang="en-US"/>
          </a:p>
        </p:txBody>
      </p:sp>
    </p:spTree>
    <p:extLst>
      <p:ext uri="{BB962C8B-B14F-4D97-AF65-F5344CB8AC3E}">
        <p14:creationId xmlns:p14="http://schemas.microsoft.com/office/powerpoint/2010/main" val="1229880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55</a:t>
            </a:fld>
            <a:endParaRPr lang="ko-KR" altLang="en-US"/>
          </a:p>
        </p:txBody>
      </p:sp>
    </p:spTree>
    <p:extLst>
      <p:ext uri="{BB962C8B-B14F-4D97-AF65-F5344CB8AC3E}">
        <p14:creationId xmlns:p14="http://schemas.microsoft.com/office/powerpoint/2010/main" val="49771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C318A1B-CEF6-42BA-BA29-31B707AB7053}" type="slidenum">
              <a:rPr lang="ko-KR" altLang="en-US" smtClean="0"/>
              <a:t>5</a:t>
            </a:fld>
            <a:endParaRPr lang="ko-KR" altLang="en-US"/>
          </a:p>
        </p:txBody>
      </p:sp>
    </p:spTree>
    <p:extLst>
      <p:ext uri="{BB962C8B-B14F-4D97-AF65-F5344CB8AC3E}">
        <p14:creationId xmlns:p14="http://schemas.microsoft.com/office/powerpoint/2010/main" val="274184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C318A1B-CEF6-42BA-BA29-31B707AB7053}" type="slidenum">
              <a:rPr lang="ko-KR" altLang="en-US" smtClean="0"/>
              <a:t>6</a:t>
            </a:fld>
            <a:endParaRPr lang="ko-KR" altLang="en-US"/>
          </a:p>
        </p:txBody>
      </p:sp>
    </p:spTree>
    <p:extLst>
      <p:ext uri="{BB962C8B-B14F-4D97-AF65-F5344CB8AC3E}">
        <p14:creationId xmlns:p14="http://schemas.microsoft.com/office/powerpoint/2010/main" val="20842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9</a:t>
            </a:fld>
            <a:endParaRPr lang="ko-KR" altLang="en-US"/>
          </a:p>
        </p:txBody>
      </p:sp>
    </p:spTree>
    <p:extLst>
      <p:ext uri="{BB962C8B-B14F-4D97-AF65-F5344CB8AC3E}">
        <p14:creationId xmlns:p14="http://schemas.microsoft.com/office/powerpoint/2010/main" val="216531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55CE5B5-8AC7-4CB5-AEB5-CEE7A55F904A}" type="slidenum">
              <a:rPr lang="ko-KR" altLang="en-US" smtClean="0"/>
              <a:t>13</a:t>
            </a:fld>
            <a:endParaRPr lang="ko-KR" altLang="en-US"/>
          </a:p>
        </p:txBody>
      </p:sp>
    </p:spTree>
    <p:extLst>
      <p:ext uri="{BB962C8B-B14F-4D97-AF65-F5344CB8AC3E}">
        <p14:creationId xmlns:p14="http://schemas.microsoft.com/office/powerpoint/2010/main" val="381678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55CE5B5-8AC7-4CB5-AEB5-CEE7A55F904A}" type="slidenum">
              <a:rPr lang="ko-KR" altLang="en-US" smtClean="0"/>
              <a:t>15</a:t>
            </a:fld>
            <a:endParaRPr lang="ko-KR" altLang="en-US"/>
          </a:p>
        </p:txBody>
      </p:sp>
    </p:spTree>
    <p:extLst>
      <p:ext uri="{BB962C8B-B14F-4D97-AF65-F5344CB8AC3E}">
        <p14:creationId xmlns:p14="http://schemas.microsoft.com/office/powerpoint/2010/main" val="395083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31</a:t>
            </a:fld>
            <a:endParaRPr lang="ko-KR" altLang="en-US"/>
          </a:p>
        </p:txBody>
      </p:sp>
    </p:spTree>
    <p:extLst>
      <p:ext uri="{BB962C8B-B14F-4D97-AF65-F5344CB8AC3E}">
        <p14:creationId xmlns:p14="http://schemas.microsoft.com/office/powerpoint/2010/main" val="143069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53</a:t>
            </a:fld>
            <a:endParaRPr lang="ko-KR" altLang="en-US"/>
          </a:p>
        </p:txBody>
      </p:sp>
    </p:spTree>
    <p:extLst>
      <p:ext uri="{BB962C8B-B14F-4D97-AF65-F5344CB8AC3E}">
        <p14:creationId xmlns:p14="http://schemas.microsoft.com/office/powerpoint/2010/main" val="274777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139340-95B5-46A0-BB9E-8A97E8BA560F}" type="slidenum">
              <a:rPr lang="ko-KR" altLang="en-US" smtClean="0"/>
              <a:t>54</a:t>
            </a:fld>
            <a:endParaRPr lang="ko-KR" altLang="en-US"/>
          </a:p>
        </p:txBody>
      </p:sp>
    </p:spTree>
    <p:extLst>
      <p:ext uri="{BB962C8B-B14F-4D97-AF65-F5344CB8AC3E}">
        <p14:creationId xmlns:p14="http://schemas.microsoft.com/office/powerpoint/2010/main" val="2740252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4" descr="https://i.pinimg.com/564x/51/9e/b7/519eb7fe4346922cab00e3dc5a0f2a3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 y="-81946"/>
            <a:ext cx="10696575" cy="764479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txBox="1"/>
          <p:nvPr userDrawn="1"/>
        </p:nvSpPr>
        <p:spPr>
          <a:xfrm>
            <a:off x="1469378" y="1958426"/>
            <a:ext cx="7758100" cy="1275698"/>
          </a:xfrm>
          <a:prstGeom prst="rect">
            <a:avLst/>
          </a:prstGeom>
          <a:solidFill>
            <a:schemeClr val="tx2">
              <a:lumMod val="50000"/>
            </a:schemeClr>
          </a:solidFill>
        </p:spPr>
        <p:txBody>
          <a:bodyPr wrap="square" tIns="144000" bIns="144000" rtlCol="0" anchor="ctr">
            <a:spAutoFit/>
          </a:bodyPr>
          <a:lstStyle/>
          <a:p>
            <a:pPr algn="ctr"/>
            <a:r>
              <a:rPr lang="ko-KR" altLang="en-US" sz="3200" b="1" dirty="0" smtClean="0">
                <a:solidFill>
                  <a:schemeClr val="bg1"/>
                </a:solidFill>
                <a:latin typeface="맑은 고딕" panose="020B0503020000020004" pitchFamily="50" charset="-127"/>
                <a:ea typeface="맑은 고딕" panose="020B0503020000020004" pitchFamily="50" charset="-127"/>
                <a:cs typeface="THELuxGoB" pitchFamily="34" charset="0"/>
              </a:rPr>
              <a:t>고령 운전자 교통사고 감소를 위한 데이터 분석</a:t>
            </a:r>
            <a:endParaRPr lang="en-US" altLang="ko-KR" sz="3200" b="1" dirty="0" smtClean="0">
              <a:solidFill>
                <a:schemeClr val="bg1"/>
              </a:solidFill>
              <a:latin typeface="맑은 고딕" panose="020B0503020000020004" pitchFamily="50" charset="-127"/>
              <a:ea typeface="맑은 고딕" panose="020B0503020000020004" pitchFamily="50" charset="-127"/>
              <a:cs typeface="THELuxGoB" pitchFamily="34" charset="0"/>
            </a:endParaRPr>
          </a:p>
        </p:txBody>
      </p:sp>
      <p:sp>
        <p:nvSpPr>
          <p:cNvPr id="14" name="직사각형 13"/>
          <p:cNvSpPr/>
          <p:nvPr userDrawn="1"/>
        </p:nvSpPr>
        <p:spPr>
          <a:xfrm>
            <a:off x="281" y="6829425"/>
            <a:ext cx="10696294" cy="65997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bject 6"/>
          <p:cNvSpPr txBox="1"/>
          <p:nvPr userDrawn="1"/>
        </p:nvSpPr>
        <p:spPr>
          <a:xfrm>
            <a:off x="166687" y="6974744"/>
            <a:ext cx="5320245" cy="369332"/>
          </a:xfrm>
          <a:prstGeom prst="rect">
            <a:avLst/>
          </a:prstGeom>
          <a:noFill/>
        </p:spPr>
        <p:txBody>
          <a:bodyPr wrap="square" rtlCol="0" anchor="ctr">
            <a:spAutoFit/>
          </a:bodyPr>
          <a:lstStyle/>
          <a:p>
            <a:r>
              <a:rPr lang="ko-KR" altLang="en-US" b="1" dirty="0" smtClean="0">
                <a:solidFill>
                  <a:srgbClr val="001736"/>
                </a:solidFill>
                <a:latin typeface="맑은 고딕" panose="020B0503020000020004" pitchFamily="50" charset="-127"/>
                <a:ea typeface="+mn-ea"/>
              </a:rPr>
              <a:t>홍해림</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맑은 고딕" panose="020B0503020000020004" pitchFamily="50" charset="-127"/>
              </a:rPr>
              <a:t>김세정</a:t>
            </a:r>
            <a:r>
              <a:rPr lang="en-US" altLang="ko-KR" b="1" dirty="0" smtClean="0">
                <a:solidFill>
                  <a:srgbClr val="001736"/>
                </a:solidFill>
                <a:latin typeface="맑은 고딕" panose="020B0503020000020004" pitchFamily="50" charset="-127"/>
                <a:ea typeface="맑은 고딕" panose="020B0503020000020004" pitchFamily="50" charset="-127"/>
              </a:rPr>
              <a:t>, </a:t>
            </a:r>
            <a:r>
              <a:rPr lang="ko-KR" altLang="en-US" b="1" dirty="0" smtClean="0">
                <a:solidFill>
                  <a:srgbClr val="001736"/>
                </a:solidFill>
                <a:latin typeface="맑은 고딕" panose="020B0503020000020004" pitchFamily="50" charset="-127"/>
                <a:ea typeface="맑은 고딕" panose="020B0503020000020004" pitchFamily="50" charset="-127"/>
              </a:rPr>
              <a:t>김소영</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mn-ea"/>
              </a:rPr>
              <a:t>박범철</a:t>
            </a:r>
            <a:r>
              <a:rPr lang="en-US" altLang="ko-KR" b="1" dirty="0" smtClean="0">
                <a:solidFill>
                  <a:srgbClr val="001736"/>
                </a:solidFill>
                <a:latin typeface="맑은 고딕" panose="020B0503020000020004" pitchFamily="50" charset="-127"/>
                <a:ea typeface="+mn-ea"/>
              </a:rPr>
              <a:t>, </a:t>
            </a:r>
            <a:r>
              <a:rPr lang="ko-KR" altLang="en-US" b="1" dirty="0" smtClean="0">
                <a:solidFill>
                  <a:srgbClr val="001736"/>
                </a:solidFill>
                <a:latin typeface="맑은 고딕" panose="020B0503020000020004" pitchFamily="50" charset="-127"/>
                <a:ea typeface="+mn-ea"/>
              </a:rPr>
              <a:t>이혁진</a:t>
            </a:r>
            <a:r>
              <a:rPr lang="en-US" altLang="ko-KR" b="1" dirty="0" smtClean="0">
                <a:solidFill>
                  <a:srgbClr val="001736"/>
                </a:solidFill>
                <a:latin typeface="맑은 고딕" panose="020B0503020000020004" pitchFamily="50" charset="-127"/>
                <a:ea typeface="맑은 고딕" panose="020B0503020000020004" pitchFamily="50" charset="-127"/>
              </a:rPr>
              <a:t>, </a:t>
            </a:r>
            <a:r>
              <a:rPr lang="ko-KR" altLang="en-US" b="1" dirty="0" smtClean="0">
                <a:solidFill>
                  <a:srgbClr val="001736"/>
                </a:solidFill>
                <a:latin typeface="맑은 고딕" panose="020B0503020000020004" pitchFamily="50" charset="-127"/>
                <a:ea typeface="맑은 고딕" panose="020B0503020000020004" pitchFamily="50" charset="-127"/>
              </a:rPr>
              <a:t>이유라</a:t>
            </a:r>
            <a:endParaRPr lang="en-US" b="1" dirty="0">
              <a:solidFill>
                <a:srgbClr val="001736"/>
              </a:solidFill>
              <a:latin typeface="맑은 고딕" panose="020B0503020000020004" pitchFamily="50" charset="-127"/>
              <a:ea typeface="맑은 고딕" panose="020B0503020000020004" pitchFamily="50" charset="-127"/>
            </a:endParaRPr>
          </a:p>
        </p:txBody>
      </p:sp>
      <p:pic>
        <p:nvPicPr>
          <p:cNvPr id="17" name="그림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5187" y="6957283"/>
            <a:ext cx="1980000" cy="405542"/>
          </a:xfrm>
          <a:prstGeom prst="rect">
            <a:avLst/>
          </a:prstGeom>
        </p:spPr>
      </p:pic>
    </p:spTree>
    <p:extLst>
      <p:ext uri="{BB962C8B-B14F-4D97-AF65-F5344CB8AC3E}">
        <p14:creationId xmlns:p14="http://schemas.microsoft.com/office/powerpoint/2010/main" val="13033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Object 2"/>
          <p:cNvSpPr txBox="1"/>
          <p:nvPr userDrawn="1"/>
        </p:nvSpPr>
        <p:spPr>
          <a:xfrm>
            <a:off x="1004887" y="2173784"/>
            <a:ext cx="3923592" cy="769441"/>
          </a:xfrm>
          <a:prstGeom prst="rect">
            <a:avLst/>
          </a:prstGeom>
          <a:noFill/>
        </p:spPr>
        <p:txBody>
          <a:bodyPr wrap="square" rtlCol="0" anchor="ctr">
            <a:spAutoFit/>
          </a:bodyPr>
          <a:lstStyle/>
          <a:p>
            <a:r>
              <a:rPr lang="en-US" sz="4400" b="1" dirty="0" smtClean="0">
                <a:solidFill>
                  <a:srgbClr val="1187CF"/>
                </a:solidFill>
                <a:latin typeface="맑은고딕"/>
                <a:ea typeface="Adobe 고딕 Std B" panose="020B0800000000000000" pitchFamily="34" charset="-127"/>
                <a:cs typeface="THELuxGoB" pitchFamily="34" charset="0"/>
              </a:rPr>
              <a:t>Contents</a:t>
            </a:r>
          </a:p>
        </p:txBody>
      </p:sp>
      <p:sp>
        <p:nvSpPr>
          <p:cNvPr id="16" name="직사각형 15"/>
          <p:cNvSpPr/>
          <p:nvPr userDrawn="1"/>
        </p:nvSpPr>
        <p:spPr>
          <a:xfrm>
            <a:off x="-141" y="0"/>
            <a:ext cx="10696856" cy="1188000"/>
          </a:xfrm>
          <a:prstGeom prst="rect">
            <a:avLst/>
          </a:prstGeom>
          <a:solidFill>
            <a:srgbClr val="012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5187" y="6957283"/>
            <a:ext cx="1980000" cy="405542"/>
          </a:xfrm>
          <a:prstGeom prst="rect">
            <a:avLst/>
          </a:prstGeom>
        </p:spPr>
      </p:pic>
      <p:sp>
        <p:nvSpPr>
          <p:cNvPr id="23" name="Object 2"/>
          <p:cNvSpPr txBox="1"/>
          <p:nvPr userDrawn="1"/>
        </p:nvSpPr>
        <p:spPr>
          <a:xfrm>
            <a:off x="2452687" y="363167"/>
            <a:ext cx="8077200" cy="461665"/>
          </a:xfrm>
          <a:prstGeom prst="rect">
            <a:avLst/>
          </a:prstGeom>
          <a:noFill/>
        </p:spPr>
        <p:txBody>
          <a:bodyPr wrap="square" rtlCol="0" anchor="ctr">
            <a:spAutoFit/>
          </a:bodyPr>
          <a:lstStyle/>
          <a:p>
            <a:pPr algn="r"/>
            <a:r>
              <a:rPr lang="ko-KR" altLang="en-US" sz="2400" b="1" dirty="0" smtClean="0">
                <a:solidFill>
                  <a:schemeClr val="bg1"/>
                </a:solidFill>
                <a:latin typeface="맑은 고딕" panose="020B0503020000020004" pitchFamily="50" charset="-127"/>
                <a:ea typeface="맑은 고딕" panose="020B0503020000020004" pitchFamily="50" charset="-127"/>
                <a:cs typeface="THELuxGoB" pitchFamily="34" charset="0"/>
              </a:rPr>
              <a:t>고령 운전자 교통사고 감소를 위한  데이터 분석</a:t>
            </a:r>
            <a:endParaRPr lang="en-US" sz="2400" b="1" dirty="0">
              <a:solidFill>
                <a:schemeClr val="bg1"/>
              </a:solidFill>
              <a:latin typeface="맑은 고딕" panose="020B0503020000020004" pitchFamily="50" charset="-127"/>
              <a:ea typeface="맑은 고딕" panose="020B0503020000020004" pitchFamily="50" charset="-127"/>
            </a:endParaRPr>
          </a:p>
        </p:txBody>
      </p:sp>
      <p:grpSp>
        <p:nvGrpSpPr>
          <p:cNvPr id="26" name="그룹 1001"/>
          <p:cNvGrpSpPr/>
          <p:nvPr userDrawn="1"/>
        </p:nvGrpSpPr>
        <p:grpSpPr>
          <a:xfrm>
            <a:off x="256575" y="1114425"/>
            <a:ext cx="10440000" cy="154298"/>
            <a:chOff x="964752" y="1163375"/>
            <a:chExt cx="10028471" cy="27283"/>
          </a:xfrm>
        </p:grpSpPr>
        <p:pic>
          <p:nvPicPr>
            <p:cNvPr id="27" name="Object 17"/>
            <p:cNvPicPr>
              <a:picLocks noChangeAspect="1"/>
            </p:cNvPicPr>
            <p:nvPr/>
          </p:nvPicPr>
          <p:blipFill>
            <a:blip r:embed="rId3" cstate="print"/>
            <a:stretch>
              <a:fillRect/>
            </a:stretch>
          </p:blipFill>
          <p:spPr>
            <a:xfrm>
              <a:off x="964752" y="1163375"/>
              <a:ext cx="10028471" cy="27283"/>
            </a:xfrm>
            <a:prstGeom prst="rect">
              <a:avLst/>
            </a:prstGeom>
          </p:spPr>
        </p:pic>
      </p:grpSp>
    </p:spTree>
    <p:extLst>
      <p:ext uri="{BB962C8B-B14F-4D97-AF65-F5344CB8AC3E}">
        <p14:creationId xmlns:p14="http://schemas.microsoft.com/office/powerpoint/2010/main" val="34181967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9" name="그룹 28"/>
          <p:cNvGrpSpPr/>
          <p:nvPr userDrawn="1"/>
        </p:nvGrpSpPr>
        <p:grpSpPr>
          <a:xfrm>
            <a:off x="166687" y="6957283"/>
            <a:ext cx="10208500" cy="405542"/>
            <a:chOff x="51500" y="6957283"/>
            <a:chExt cx="10208500" cy="405542"/>
          </a:xfrm>
        </p:grpSpPr>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0000" y="6957283"/>
              <a:ext cx="1980000" cy="405542"/>
            </a:xfrm>
            <a:prstGeom prst="rect">
              <a:avLst/>
            </a:prstGeom>
          </p:spPr>
        </p:pic>
        <p:sp>
          <p:nvSpPr>
            <p:cNvPr id="28" name="Object 2"/>
            <p:cNvSpPr txBox="1"/>
            <p:nvPr userDrawn="1"/>
          </p:nvSpPr>
          <p:spPr>
            <a:xfrm>
              <a:off x="51500" y="7055048"/>
              <a:ext cx="8077200" cy="307777"/>
            </a:xfrm>
            <a:prstGeom prst="rect">
              <a:avLst/>
            </a:prstGeom>
            <a:noFill/>
          </p:spPr>
          <p:txBody>
            <a:bodyPr wrap="square" rtlCol="0" anchor="ctr">
              <a:spAutoFit/>
            </a:bodyPr>
            <a:lstStyle/>
            <a:p>
              <a:pPr algn="l"/>
              <a:r>
                <a:rPr lang="ko-KR" altLang="en-US" sz="1400" b="1" smtClean="0">
                  <a:solidFill>
                    <a:srgbClr val="012243"/>
                  </a:solidFill>
                  <a:latin typeface="맑은 고딕" panose="020B0503020000020004" pitchFamily="50" charset="-127"/>
                  <a:ea typeface="맑은 고딕" panose="020B0503020000020004" pitchFamily="50" charset="-127"/>
                  <a:cs typeface="THELuxGoB" pitchFamily="34" charset="0"/>
                </a:rPr>
                <a:t>고령 운전자 </a:t>
              </a:r>
              <a:r>
                <a:rPr lang="ko-KR" altLang="en-US" sz="1400" b="1" dirty="0" smtClean="0">
                  <a:solidFill>
                    <a:srgbClr val="012243"/>
                  </a:solidFill>
                  <a:latin typeface="맑은 고딕" panose="020B0503020000020004" pitchFamily="50" charset="-127"/>
                  <a:ea typeface="맑은 고딕" panose="020B0503020000020004" pitchFamily="50" charset="-127"/>
                  <a:cs typeface="THELuxGoB" pitchFamily="34" charset="0"/>
                </a:rPr>
                <a:t>교통사고 감소를 위한  데이터 분석</a:t>
              </a:r>
              <a:endParaRPr lang="en-US" sz="1400" b="1" dirty="0">
                <a:solidFill>
                  <a:srgbClr val="012243"/>
                </a:solidFill>
                <a:latin typeface="맑은 고딕" panose="020B0503020000020004" pitchFamily="50" charset="-127"/>
                <a:ea typeface="맑은 고딕" panose="020B0503020000020004" pitchFamily="50" charset="-127"/>
              </a:endParaRPr>
            </a:p>
          </p:txBody>
        </p:sp>
      </p:grpSp>
      <p:sp>
        <p:nvSpPr>
          <p:cNvPr id="35" name="직사각형 34"/>
          <p:cNvSpPr/>
          <p:nvPr userDrawn="1"/>
        </p:nvSpPr>
        <p:spPr>
          <a:xfrm>
            <a:off x="-141" y="-1"/>
            <a:ext cx="10696856" cy="11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1001"/>
          <p:cNvGrpSpPr/>
          <p:nvPr userDrawn="1"/>
        </p:nvGrpSpPr>
        <p:grpSpPr>
          <a:xfrm>
            <a:off x="256575" y="1114425"/>
            <a:ext cx="10440000" cy="154298"/>
            <a:chOff x="964752" y="1163375"/>
            <a:chExt cx="10028471" cy="27283"/>
          </a:xfrm>
        </p:grpSpPr>
        <p:pic>
          <p:nvPicPr>
            <p:cNvPr id="41" name="Object 17"/>
            <p:cNvPicPr>
              <a:picLocks noChangeAspect="1"/>
            </p:cNvPicPr>
            <p:nvPr/>
          </p:nvPicPr>
          <p:blipFill>
            <a:blip r:embed="rId3" cstate="print"/>
            <a:stretch>
              <a:fillRect/>
            </a:stretch>
          </p:blipFill>
          <p:spPr>
            <a:xfrm>
              <a:off x="964752" y="1163375"/>
              <a:ext cx="10028471" cy="27283"/>
            </a:xfrm>
            <a:prstGeom prst="rect">
              <a:avLst/>
            </a:prstGeom>
          </p:spPr>
        </p:pic>
      </p:grpSp>
      <p:sp>
        <p:nvSpPr>
          <p:cNvPr id="8" name="Slide Number Placeholder 5"/>
          <p:cNvSpPr>
            <a:spLocks noGrp="1"/>
          </p:cNvSpPr>
          <p:nvPr>
            <p:ph type="sldNum" sz="quarter" idx="12"/>
          </p:nvPr>
        </p:nvSpPr>
        <p:spPr>
          <a:xfrm>
            <a:off x="4281487" y="7226300"/>
            <a:ext cx="2133600" cy="365125"/>
          </a:xfrm>
        </p:spPr>
        <p:txBody>
          <a:bodyPr/>
          <a:lstStyle>
            <a:lvl1pPr algn="ctr">
              <a:defRPr/>
            </a:lvl1pPr>
          </a:lstStyle>
          <a:p>
            <a:fld id="{B1393E5F-521B-4CAD-9D3A-AE923D912DCE}" type="slidenum">
              <a:rPr lang="en-US" smtClean="0"/>
              <a:pPr/>
              <a:t>‹#›</a:t>
            </a:fld>
            <a:endParaRPr lang="en-US"/>
          </a:p>
        </p:txBody>
      </p:sp>
    </p:spTree>
    <p:extLst>
      <p:ext uri="{BB962C8B-B14F-4D97-AF65-F5344CB8AC3E}">
        <p14:creationId xmlns:p14="http://schemas.microsoft.com/office/powerpoint/2010/main" val="12632307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5"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5F92146-B07B-C311-EF22-FCD8E1FE76C5}"/>
              </a:ext>
            </a:extLst>
          </p:cNvPr>
          <p:cNvGrpSpPr/>
          <p:nvPr/>
        </p:nvGrpSpPr>
        <p:grpSpPr>
          <a:xfrm>
            <a:off x="5500687" y="6981825"/>
            <a:ext cx="2667000" cy="381000"/>
            <a:chOff x="921102" y="6027409"/>
            <a:chExt cx="2680001" cy="375740"/>
          </a:xfrm>
        </p:grpSpPr>
        <p:pic>
          <p:nvPicPr>
            <p:cNvPr id="3" name="_x278651016" descr="EMB0000378c3f3d">
              <a:extLst>
                <a:ext uri="{FF2B5EF4-FFF2-40B4-BE49-F238E27FC236}">
                  <a16:creationId xmlns:a16="http://schemas.microsoft.com/office/drawing/2014/main" id="{717B51EC-2096-2458-0684-EA2B4FBCF1E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420865" y="6027409"/>
              <a:ext cx="1180238" cy="37574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23">
              <a:extLst>
                <a:ext uri="{FF2B5EF4-FFF2-40B4-BE49-F238E27FC236}">
                  <a16:creationId xmlns:a16="http://schemas.microsoft.com/office/drawing/2014/main" id="{EA73D950-A5AF-E7B2-A931-ED4DC12A7A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25"/>
                </a:ext>
              </a:extLst>
            </a:blip>
            <a:stretch>
              <a:fillRect/>
            </a:stretch>
          </p:blipFill>
          <p:spPr>
            <a:xfrm>
              <a:off x="921102" y="6027409"/>
              <a:ext cx="1190542" cy="353945"/>
            </a:xfrm>
            <a:prstGeom prst="rect">
              <a:avLst/>
            </a:prstGeom>
          </p:spPr>
        </p:pic>
      </p:grpSp>
    </p:spTree>
    <p:extLst>
      <p:ext uri="{BB962C8B-B14F-4D97-AF65-F5344CB8AC3E}">
        <p14:creationId xmlns:p14="http://schemas.microsoft.com/office/powerpoint/2010/main" val="27868564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10</a:t>
            </a:fld>
            <a:endParaRPr lang="en-US"/>
          </a:p>
        </p:txBody>
      </p:sp>
      <p:sp>
        <p:nvSpPr>
          <p:cNvPr id="13" name="순서도: 대체 처리 12"/>
          <p:cNvSpPr/>
          <p:nvPr/>
        </p:nvSpPr>
        <p:spPr>
          <a:xfrm>
            <a:off x="12206287" y="1571625"/>
            <a:ext cx="9220200" cy="457200"/>
          </a:xfrm>
          <a:prstGeom prst="flowChartAlternateProcess">
            <a:avLst/>
          </a:prstGeom>
          <a:solidFill>
            <a:srgbClr val="2CB1AE">
              <a:alpha val="7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ea"/>
            </a:endParaRPr>
          </a:p>
        </p:txBody>
      </p:sp>
      <p:sp>
        <p:nvSpPr>
          <p:cNvPr id="22" name="순서도: 대체 처리 21"/>
          <p:cNvSpPr/>
          <p:nvPr/>
        </p:nvSpPr>
        <p:spPr>
          <a:xfrm>
            <a:off x="12803704" y="1571625"/>
            <a:ext cx="8616288" cy="457200"/>
          </a:xfrm>
          <a:prstGeom prst="flowChartAlternateProcess">
            <a:avLst/>
          </a:prstGeom>
          <a:solidFill>
            <a:srgbClr val="FFFF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ko-KR" altLang="en-US" sz="1400" b="1" dirty="0" err="1" smtClean="0">
                <a:solidFill>
                  <a:schemeClr val="tx1"/>
                </a:solidFill>
                <a:latin typeface="+mn-ea"/>
              </a:rPr>
              <a:t>초고령화</a:t>
            </a:r>
            <a:r>
              <a:rPr lang="ko-KR" altLang="en-US" sz="1400" b="1" dirty="0" smtClean="0">
                <a:solidFill>
                  <a:schemeClr val="tx1"/>
                </a:solidFill>
                <a:latin typeface="+mn-ea"/>
              </a:rPr>
              <a:t> </a:t>
            </a:r>
            <a:r>
              <a:rPr lang="ko-KR" altLang="en-US" sz="1400" b="1" dirty="0">
                <a:solidFill>
                  <a:schemeClr val="tx1"/>
                </a:solidFill>
                <a:latin typeface="+mn-ea"/>
              </a:rPr>
              <a:t>사회의 시작으로 고령 </a:t>
            </a:r>
            <a:r>
              <a:rPr lang="ko-KR" altLang="en-US" sz="1400" b="1" dirty="0" err="1">
                <a:solidFill>
                  <a:schemeClr val="tx1"/>
                </a:solidFill>
                <a:latin typeface="+mn-ea"/>
              </a:rPr>
              <a:t>운전자수는</a:t>
            </a:r>
            <a:r>
              <a:rPr lang="ko-KR" altLang="en-US" sz="1400" b="1" dirty="0">
                <a:solidFill>
                  <a:schemeClr val="tx1"/>
                </a:solidFill>
                <a:latin typeface="+mn-ea"/>
              </a:rPr>
              <a:t> 폭발적으로 늘어날 </a:t>
            </a:r>
            <a:r>
              <a:rPr lang="ko-KR" altLang="en-US" sz="1400" b="1" dirty="0" smtClean="0">
                <a:solidFill>
                  <a:schemeClr val="tx1"/>
                </a:solidFill>
                <a:latin typeface="+mn-ea"/>
              </a:rPr>
              <a:t>예정</a:t>
            </a:r>
            <a:endParaRPr lang="en-US" altLang="ko-KR" sz="1400" b="1" dirty="0">
              <a:solidFill>
                <a:schemeClr val="tx1"/>
              </a:solidFill>
              <a:latin typeface="+mn-ea"/>
            </a:endParaRPr>
          </a:p>
        </p:txBody>
      </p:sp>
      <p:sp>
        <p:nvSpPr>
          <p:cNvPr id="26" name="순서도: 대체 처리 25"/>
          <p:cNvSpPr/>
          <p:nvPr/>
        </p:nvSpPr>
        <p:spPr>
          <a:xfrm>
            <a:off x="12206287" y="2346815"/>
            <a:ext cx="9220200" cy="457200"/>
          </a:xfrm>
          <a:prstGeom prst="flowChartAlternateProcess">
            <a:avLst/>
          </a:prstGeom>
          <a:solidFill>
            <a:srgbClr val="5100A2">
              <a:alpha val="50000"/>
            </a:srgbClr>
          </a:solidFill>
          <a:ln>
            <a:solidFill>
              <a:srgbClr val="510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ea"/>
            </a:endParaRPr>
          </a:p>
        </p:txBody>
      </p:sp>
      <p:sp>
        <p:nvSpPr>
          <p:cNvPr id="27" name="순서도: 대체 처리 26"/>
          <p:cNvSpPr/>
          <p:nvPr/>
        </p:nvSpPr>
        <p:spPr>
          <a:xfrm>
            <a:off x="12803704" y="2346815"/>
            <a:ext cx="8616287" cy="457200"/>
          </a:xfrm>
          <a:prstGeom prst="flowChartAlternateProcess">
            <a:avLst/>
          </a:prstGeom>
          <a:solidFill>
            <a:srgbClr val="FFFFFF"/>
          </a:solidFill>
          <a:ln>
            <a:solidFill>
              <a:srgbClr val="5100A2"/>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ko-KR" altLang="en-US" sz="1400" b="1" dirty="0" smtClean="0">
                <a:solidFill>
                  <a:schemeClr val="tx1"/>
                </a:solidFill>
                <a:latin typeface="+mn-ea"/>
              </a:rPr>
              <a:t>자진반납율은 </a:t>
            </a:r>
            <a:r>
              <a:rPr lang="en-US" altLang="ko-KR" sz="1400" b="1" dirty="0">
                <a:solidFill>
                  <a:schemeClr val="tx1"/>
                </a:solidFill>
                <a:latin typeface="+mn-ea"/>
              </a:rPr>
              <a:t>3</a:t>
            </a:r>
            <a:r>
              <a:rPr lang="en-US" altLang="ko-KR" sz="1400" b="1" dirty="0" smtClean="0">
                <a:solidFill>
                  <a:schemeClr val="tx1"/>
                </a:solidFill>
                <a:latin typeface="+mn-ea"/>
              </a:rPr>
              <a:t>% </a:t>
            </a:r>
            <a:r>
              <a:rPr lang="ko-KR" altLang="en-US" sz="1400" b="1" dirty="0" smtClean="0">
                <a:solidFill>
                  <a:schemeClr val="tx1"/>
                </a:solidFill>
                <a:latin typeface="+mn-ea"/>
              </a:rPr>
              <a:t>미만으로 </a:t>
            </a:r>
            <a:r>
              <a:rPr lang="ko-KR" altLang="en-US" sz="1400" b="1" dirty="0">
                <a:solidFill>
                  <a:schemeClr val="tx1"/>
                </a:solidFill>
                <a:latin typeface="+mn-ea"/>
              </a:rPr>
              <a:t>낮은 상황에서 고령 운전자의 사고율을 낮추기 위해 빅데이터 분석 </a:t>
            </a:r>
            <a:r>
              <a:rPr lang="ko-KR" altLang="en-US" sz="1400" b="1" dirty="0" smtClean="0">
                <a:solidFill>
                  <a:schemeClr val="tx1"/>
                </a:solidFill>
                <a:latin typeface="+mn-ea"/>
              </a:rPr>
              <a:t>수행</a:t>
            </a:r>
            <a:endParaRPr lang="en-US" altLang="ko-KR" sz="1400" b="1" dirty="0">
              <a:solidFill>
                <a:schemeClr val="tx1"/>
              </a:solidFill>
              <a:latin typeface="+mn-ea"/>
            </a:endParaRPr>
          </a:p>
        </p:txBody>
      </p:sp>
      <p:sp>
        <p:nvSpPr>
          <p:cNvPr id="4" name="순서도: 대체 처리 3"/>
          <p:cNvSpPr/>
          <p:nvPr/>
        </p:nvSpPr>
        <p:spPr>
          <a:xfrm>
            <a:off x="12206287" y="3122005"/>
            <a:ext cx="8773329"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latin typeface="+mn-ea"/>
              </a:rPr>
              <a:t>2018</a:t>
            </a:r>
            <a:r>
              <a:rPr lang="ko-KR" altLang="en-US" sz="1400" b="1" dirty="0">
                <a:solidFill>
                  <a:schemeClr val="tx1"/>
                </a:solidFill>
                <a:latin typeface="+mn-ea"/>
              </a:rPr>
              <a:t>년부터 </a:t>
            </a:r>
            <a:r>
              <a:rPr lang="en-US" altLang="ko-KR" sz="1400" b="1" dirty="0">
                <a:solidFill>
                  <a:schemeClr val="tx1"/>
                </a:solidFill>
                <a:latin typeface="+mn-ea"/>
              </a:rPr>
              <a:t>2023</a:t>
            </a:r>
            <a:r>
              <a:rPr lang="ko-KR" altLang="en-US" sz="1400" b="1" dirty="0">
                <a:solidFill>
                  <a:schemeClr val="tx1"/>
                </a:solidFill>
                <a:latin typeface="+mn-ea"/>
              </a:rPr>
              <a:t>년까지의 수원시 교통사고 데이터 </a:t>
            </a:r>
            <a:r>
              <a:rPr lang="ko-KR" altLang="en-US" sz="1400" b="1" dirty="0" smtClean="0">
                <a:solidFill>
                  <a:schemeClr val="tx1"/>
                </a:solidFill>
                <a:latin typeface="+mn-ea"/>
              </a:rPr>
              <a:t>기준</a:t>
            </a:r>
            <a:endParaRPr lang="en-US" altLang="ko-KR" sz="1400" b="1" dirty="0">
              <a:solidFill>
                <a:schemeClr val="tx1"/>
              </a:solidFill>
              <a:latin typeface="+mn-ea"/>
            </a:endParaRPr>
          </a:p>
        </p:txBody>
      </p:sp>
      <p:sp>
        <p:nvSpPr>
          <p:cNvPr id="14" name="순서도: 대체 처리 13"/>
          <p:cNvSpPr/>
          <p:nvPr/>
        </p:nvSpPr>
        <p:spPr>
          <a:xfrm>
            <a:off x="395287" y="1818671"/>
            <a:ext cx="4745058"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latin typeface="+mn-ea"/>
              </a:rPr>
              <a:t>고령 운전자 사고에 영향을 미치는 위험 요인 </a:t>
            </a:r>
            <a:r>
              <a:rPr lang="ko-KR" altLang="en-US" sz="1400" b="1" dirty="0" smtClean="0">
                <a:solidFill>
                  <a:schemeClr val="tx1"/>
                </a:solidFill>
                <a:latin typeface="+mn-ea"/>
              </a:rPr>
              <a:t>분석</a:t>
            </a:r>
            <a:endParaRPr lang="en-US" altLang="ko-KR" sz="1400" b="1" dirty="0">
              <a:solidFill>
                <a:schemeClr val="tx1"/>
              </a:solidFill>
              <a:latin typeface="+mn-ea"/>
            </a:endParaRPr>
          </a:p>
        </p:txBody>
      </p:sp>
      <p:sp>
        <p:nvSpPr>
          <p:cNvPr id="15" name="순서도: 대체 처리 14"/>
          <p:cNvSpPr/>
          <p:nvPr/>
        </p:nvSpPr>
        <p:spPr>
          <a:xfrm>
            <a:off x="5348287" y="1800225"/>
            <a:ext cx="4745058"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latin typeface="+mn-ea"/>
              </a:rPr>
              <a:t>인명피해심각도</a:t>
            </a:r>
            <a:r>
              <a:rPr lang="en-US" altLang="ko-KR" sz="1400" b="1" dirty="0">
                <a:solidFill>
                  <a:schemeClr val="tx1"/>
                </a:solidFill>
                <a:latin typeface="+mn-ea"/>
              </a:rPr>
              <a:t>(ECLO)</a:t>
            </a:r>
            <a:r>
              <a:rPr lang="ko-KR" altLang="en-US" sz="1400" b="1" dirty="0">
                <a:solidFill>
                  <a:schemeClr val="tx1"/>
                </a:solidFill>
                <a:latin typeface="+mn-ea"/>
              </a:rPr>
              <a:t>를 예측하는 </a:t>
            </a:r>
            <a:r>
              <a:rPr lang="ko-KR" altLang="en-US" sz="1400" b="1" dirty="0" err="1">
                <a:solidFill>
                  <a:schemeClr val="tx1"/>
                </a:solidFill>
                <a:latin typeface="+mn-ea"/>
              </a:rPr>
              <a:t>머신러닝</a:t>
            </a:r>
            <a:r>
              <a:rPr lang="ko-KR" altLang="en-US" sz="1400" b="1" dirty="0">
                <a:solidFill>
                  <a:schemeClr val="tx1"/>
                </a:solidFill>
                <a:latin typeface="+mn-ea"/>
              </a:rPr>
              <a:t> </a:t>
            </a:r>
            <a:r>
              <a:rPr lang="ko-KR" altLang="en-US" sz="1400" b="1" dirty="0" smtClean="0">
                <a:solidFill>
                  <a:schemeClr val="tx1"/>
                </a:solidFill>
                <a:latin typeface="+mn-ea"/>
              </a:rPr>
              <a:t>수행</a:t>
            </a:r>
            <a:endParaRPr lang="en-US" altLang="ko-KR" sz="1400" b="1" dirty="0">
              <a:solidFill>
                <a:schemeClr val="tx1"/>
              </a:solidFill>
              <a:latin typeface="+mn-ea"/>
            </a:endParaRPr>
          </a:p>
        </p:txBody>
      </p:sp>
      <p:sp>
        <p:nvSpPr>
          <p:cNvPr id="16" name="순서도: 대체 처리 15"/>
          <p:cNvSpPr/>
          <p:nvPr/>
        </p:nvSpPr>
        <p:spPr>
          <a:xfrm>
            <a:off x="5348287" y="4427726"/>
            <a:ext cx="4745058"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latin typeface="+mn-ea"/>
              </a:rPr>
              <a:t>수원시 </a:t>
            </a:r>
            <a:r>
              <a:rPr lang="ko-KR" altLang="en-US" sz="1400" b="1" dirty="0" smtClean="0">
                <a:solidFill>
                  <a:schemeClr val="tx1"/>
                </a:solidFill>
                <a:latin typeface="+mn-ea"/>
              </a:rPr>
              <a:t>사고 </a:t>
            </a:r>
            <a:r>
              <a:rPr lang="ko-KR" altLang="en-US" sz="1400" b="1" dirty="0">
                <a:solidFill>
                  <a:schemeClr val="tx1"/>
                </a:solidFill>
                <a:latin typeface="+mn-ea"/>
              </a:rPr>
              <a:t>발생 </a:t>
            </a:r>
            <a:r>
              <a:rPr lang="ko-KR" altLang="en-US" sz="1400" b="1" dirty="0" smtClean="0">
                <a:solidFill>
                  <a:schemeClr val="tx1"/>
                </a:solidFill>
                <a:latin typeface="+mn-ea"/>
              </a:rPr>
              <a:t>예보를 </a:t>
            </a:r>
            <a:r>
              <a:rPr lang="ko-KR" altLang="en-US" sz="1400" b="1" dirty="0" smtClean="0">
                <a:solidFill>
                  <a:schemeClr val="tx1"/>
                </a:solidFill>
                <a:latin typeface="+mn-ea"/>
              </a:rPr>
              <a:t>위한 단계 구분도 구현</a:t>
            </a:r>
            <a:endParaRPr lang="ko-KR" altLang="en-US" sz="1400" b="1" dirty="0" smtClean="0">
              <a:solidFill>
                <a:schemeClr val="tx1"/>
              </a:solidFill>
              <a:latin typeface="+mn-ea"/>
            </a:endParaRPr>
          </a:p>
        </p:txBody>
      </p:sp>
      <p:sp>
        <p:nvSpPr>
          <p:cNvPr id="28" name="순서도: 대체 처리 27"/>
          <p:cNvSpPr/>
          <p:nvPr/>
        </p:nvSpPr>
        <p:spPr>
          <a:xfrm>
            <a:off x="490866" y="4427726"/>
            <a:ext cx="4553899" cy="411163"/>
          </a:xfrm>
          <a:prstGeom prst="flowChartAlternateProcess">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latin typeface="+mn-ea"/>
              </a:rPr>
              <a:t>조건 설정에 따른 수원시 교통사고 데이터 </a:t>
            </a:r>
            <a:r>
              <a:rPr lang="ko-KR" altLang="en-US" sz="1400" b="1" dirty="0" smtClean="0">
                <a:solidFill>
                  <a:schemeClr val="tx1"/>
                </a:solidFill>
                <a:latin typeface="+mn-ea"/>
              </a:rPr>
              <a:t>제공</a:t>
            </a:r>
            <a:endParaRPr lang="en-US" altLang="ko-KR" sz="1400" b="1" dirty="0">
              <a:solidFill>
                <a:schemeClr val="tx1"/>
              </a:solidFill>
              <a:latin typeface="+mn-ea"/>
            </a:endParaRPr>
          </a:p>
        </p:txBody>
      </p:sp>
      <p:grpSp>
        <p:nvGrpSpPr>
          <p:cNvPr id="17" name="그룹 16"/>
          <p:cNvGrpSpPr/>
          <p:nvPr/>
        </p:nvGrpSpPr>
        <p:grpSpPr>
          <a:xfrm>
            <a:off x="2391001" y="241726"/>
            <a:ext cx="8138886" cy="862519"/>
            <a:chOff x="2391001" y="241726"/>
            <a:chExt cx="8138886" cy="862519"/>
          </a:xfrm>
        </p:grpSpPr>
        <p:sp>
          <p:nvSpPr>
            <p:cNvPr id="1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cs typeface="THELuxGoB" pitchFamily="34" charset="0"/>
                </a:rPr>
                <a:t>2. </a:t>
              </a:r>
              <a:r>
                <a:rPr lang="ko-KR" altLang="en-US" sz="2800" b="1" dirty="0" smtClean="0">
                  <a:solidFill>
                    <a:schemeClr val="accent4">
                      <a:lumMod val="75000"/>
                    </a:schemeClr>
                  </a:solidFill>
                  <a:latin typeface="맑은 고딕" panose="020B0503020000020004" pitchFamily="50" charset="-127"/>
                  <a:cs typeface="THELuxGoB" pitchFamily="34" charset="0"/>
                </a:rPr>
                <a:t>프로젝트 목표</a:t>
              </a:r>
              <a:endParaRPr lang="ko-KR" altLang="en-US" sz="2800" b="1" dirty="0">
                <a:solidFill>
                  <a:schemeClr val="accent4">
                    <a:lumMod val="75000"/>
                  </a:schemeClr>
                </a:solidFill>
                <a:latin typeface="맑은 고딕" panose="020B0503020000020004" pitchFamily="50" charset="-127"/>
                <a:cs typeface="THELuxGoB" pitchFamily="34" charset="0"/>
              </a:endParaRPr>
            </a:p>
          </p:txBody>
        </p:sp>
        <p:sp>
          <p:nvSpPr>
            <p:cNvPr id="2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1" name="직사각형 2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b="1" dirty="0">
                <a:solidFill>
                  <a:srgbClr val="FF0000"/>
                </a:solidFill>
              </a:rPr>
              <a:t>(그래서 우리는...)</a:t>
            </a:r>
          </a:p>
          <a:p>
            <a:r>
              <a:rPr lang="ko-KR" altLang="en-US" b="1" dirty="0">
                <a:solidFill>
                  <a:srgbClr val="FF0000"/>
                </a:solidFill>
              </a:rPr>
              <a:t>- 목표 : </a:t>
            </a:r>
            <a:r>
              <a:rPr lang="ko-KR" altLang="en-US" b="1" dirty="0" smtClean="0">
                <a:solidFill>
                  <a:srgbClr val="FF0000"/>
                </a:solidFill>
              </a:rPr>
              <a:t>고령 </a:t>
            </a:r>
            <a:r>
              <a:rPr lang="ko-KR" altLang="en-US" b="1" dirty="0">
                <a:solidFill>
                  <a:srgbClr val="FF0000"/>
                </a:solidFill>
              </a:rPr>
              <a:t>운전자 교통사고에 영향력이 큰 요인을 찾아내고 그를 활용해서 예보시스템을 구축하고자 함</a:t>
            </a:r>
          </a:p>
        </p:txBody>
      </p:sp>
      <p:sp>
        <p:nvSpPr>
          <p:cNvPr id="25" name="TextBox 24"/>
          <p:cNvSpPr txBox="1"/>
          <p:nvPr/>
        </p:nvSpPr>
        <p:spPr>
          <a:xfrm>
            <a:off x="11444287" y="3805773"/>
            <a:ext cx="9796248" cy="3785652"/>
          </a:xfrm>
          <a:prstGeom prst="rect">
            <a:avLst/>
          </a:prstGeom>
          <a:noFill/>
        </p:spPr>
        <p:txBody>
          <a:bodyPr wrap="square" rtlCol="0">
            <a:spAutoFit/>
          </a:bodyPr>
          <a:lstStyle/>
          <a:p>
            <a:pPr marL="742950" lvl="1" indent="-285750">
              <a:buFont typeface="Arial" panose="020B0604020202020204" pitchFamily="34" charset="0"/>
              <a:buChar char="•"/>
            </a:pPr>
            <a:r>
              <a:rPr lang="ko-KR" altLang="en-US" sz="2000" b="1" dirty="0" err="1" smtClean="0">
                <a:latin typeface="맑은 고딕" panose="020B0503020000020004" pitchFamily="50" charset="-127"/>
                <a:ea typeface="맑은 고딕" panose="020B0503020000020004" pitchFamily="50" charset="-127"/>
              </a:rPr>
              <a:t>초고령화</a:t>
            </a:r>
            <a:r>
              <a:rPr lang="ko-KR" altLang="en-US" sz="2000" b="1" dirty="0" smtClean="0">
                <a:latin typeface="맑은 고딕" panose="020B0503020000020004" pitchFamily="50" charset="-127"/>
                <a:ea typeface="맑은 고딕" panose="020B0503020000020004" pitchFamily="50" charset="-127"/>
              </a:rPr>
              <a:t> 사회의 시작으로 노인운전자수는 폭발적으로 늘어날 예정</a:t>
            </a: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노인운전자에 대한 교통사고가 계속적으로 증가할 것으로 판단되어</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예방차원에서 </a:t>
            </a:r>
            <a:r>
              <a:rPr lang="en-US" altLang="ko-KR" sz="2000" b="1" dirty="0" smtClean="0">
                <a:solidFill>
                  <a:srgbClr val="FF0000"/>
                </a:solidFill>
                <a:latin typeface="맑은 고딕" panose="020B0503020000020004" pitchFamily="50" charset="-127"/>
                <a:ea typeface="맑은 고딕" panose="020B0503020000020004" pitchFamily="50" charset="-127"/>
              </a:rPr>
              <a:t>“</a:t>
            </a:r>
            <a:r>
              <a:rPr lang="ko-KR" altLang="en-US" sz="2000" b="1" dirty="0" err="1" smtClean="0">
                <a:solidFill>
                  <a:srgbClr val="FF0000"/>
                </a:solidFill>
                <a:latin typeface="맑은 고딕" panose="020B0503020000020004" pitchFamily="50" charset="-127"/>
                <a:ea typeface="맑은 고딕" panose="020B0503020000020004" pitchFamily="50" charset="-127"/>
              </a:rPr>
              <a:t>노인운전자</a:t>
            </a:r>
            <a:r>
              <a:rPr lang="ko-KR" altLang="en-US" sz="2000" b="1" dirty="0" smtClean="0">
                <a:solidFill>
                  <a:srgbClr val="FF0000"/>
                </a:solidFill>
                <a:latin typeface="맑은 고딕" panose="020B0503020000020004" pitchFamily="50" charset="-127"/>
                <a:ea typeface="맑은 고딕" panose="020B0503020000020004" pitchFamily="50" charset="-127"/>
              </a:rPr>
              <a:t> 교통사고 예보시스템</a:t>
            </a:r>
            <a:r>
              <a:rPr lang="en-US" altLang="ko-KR" sz="2000" b="1" dirty="0" smtClean="0">
                <a:solidFill>
                  <a:srgbClr val="FF0000"/>
                </a:solidFill>
                <a:latin typeface="맑은 고딕" panose="020B0503020000020004" pitchFamily="50" charset="-127"/>
                <a:ea typeface="맑은 고딕" panose="020B0503020000020004" pitchFamily="50" charset="-127"/>
              </a:rPr>
              <a:t>”</a:t>
            </a:r>
            <a:r>
              <a:rPr lang="ko-KR" altLang="en-US" sz="2000" b="1" dirty="0">
                <a:solidFill>
                  <a:srgbClr val="FF0000"/>
                </a:solidFill>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구축을 시도</a:t>
            </a: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2000" b="1" dirty="0" smtClean="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노인운전자의 인지 및 신체능력을 제외하고 </a:t>
            </a:r>
            <a:endParaRPr lang="en-US" altLang="ko-KR" sz="2000" b="1" dirty="0" smtClean="0">
              <a:latin typeface="맑은 고딕" panose="020B0503020000020004" pitchFamily="50" charset="-127"/>
              <a:ea typeface="맑은 고딕" panose="020B0503020000020004" pitchFamily="50" charset="-127"/>
            </a:endParaRPr>
          </a:p>
          <a:p>
            <a:pPr lvl="1"/>
            <a:r>
              <a:rPr lang="en-US" altLang="ko-KR" sz="2000" b="1" dirty="0">
                <a:latin typeface="맑은 고딕" panose="020B0503020000020004" pitchFamily="50" charset="-127"/>
                <a:ea typeface="맑은 고딕" panose="020B0503020000020004" pitchFamily="50" charset="-127"/>
              </a:rPr>
              <a:t> </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여러가지 외부 요소를 고려하여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err="1" smtClean="0">
                <a:latin typeface="맑은 고딕" panose="020B0503020000020004" pitchFamily="50" charset="-127"/>
                <a:ea typeface="맑은 고딕" panose="020B0503020000020004" pitchFamily="50" charset="-127"/>
              </a:rPr>
              <a:t>요인별</a:t>
            </a:r>
            <a:r>
              <a:rPr lang="ko-KR" altLang="en-US" sz="2000" b="1" dirty="0" smtClean="0">
                <a:latin typeface="맑은 고딕" panose="020B0503020000020004" pitchFamily="50" charset="-127"/>
                <a:ea typeface="맑은 고딕" panose="020B0503020000020004" pitchFamily="50" charset="-127"/>
              </a:rPr>
              <a:t> 위험지수</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를 정립</a:t>
            </a:r>
            <a:endParaRPr lang="en-US" altLang="ko-KR" sz="2000" dirty="0">
              <a:latin typeface="맑은 고딕" panose="020B0503020000020004" pitchFamily="50" charset="-127"/>
              <a:ea typeface="맑은 고딕" panose="020B0503020000020004" pitchFamily="50" charset="-127"/>
            </a:endParaRPr>
          </a:p>
          <a:p>
            <a:pPr lvl="1"/>
            <a:endParaRPr lang="en-US" altLang="ko-KR" sz="2000" b="1"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smtClean="0">
                <a:latin typeface="맑은 고딕" panose="020B0503020000020004" pitchFamily="50" charset="-127"/>
                <a:ea typeface="맑은 고딕" panose="020B0503020000020004" pitchFamily="50" charset="-127"/>
              </a:rPr>
              <a:t>지역은 전국이 아닌 </a:t>
            </a:r>
            <a:r>
              <a:rPr lang="ko-KR" altLang="en-US" sz="2000" b="1" dirty="0" smtClean="0">
                <a:solidFill>
                  <a:srgbClr val="FF0000"/>
                </a:solidFill>
                <a:latin typeface="맑은 고딕" panose="020B0503020000020004" pitchFamily="50" charset="-127"/>
                <a:ea typeface="맑은 고딕" panose="020B0503020000020004" pitchFamily="50" charset="-127"/>
              </a:rPr>
              <a:t>수원시</a:t>
            </a:r>
            <a:r>
              <a:rPr lang="ko-KR" altLang="en-US" sz="2000" b="1" dirty="0" smtClean="0">
                <a:latin typeface="맑은 고딕" panose="020B0503020000020004" pitchFamily="50" charset="-127"/>
                <a:ea typeface="맑은 고딕" panose="020B0503020000020004" pitchFamily="50" charset="-127"/>
              </a:rPr>
              <a:t>로 한정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세분화 </a:t>
            </a:r>
            <a:r>
              <a:rPr lang="en-US" altLang="ko-KR" sz="2000" b="1" dirty="0" smtClean="0">
                <a:latin typeface="맑은 고딕" panose="020B0503020000020004" pitchFamily="50" charset="-127"/>
                <a:ea typeface="맑은 고딕" panose="020B0503020000020004" pitchFamily="50" charset="-127"/>
              </a:rPr>
              <a:t>:</a:t>
            </a:r>
            <a:r>
              <a:rPr lang="ko-KR" altLang="en-US" sz="2000" b="1" dirty="0" smtClean="0">
                <a:latin typeface="맑은 고딕" panose="020B0503020000020004" pitchFamily="50" charset="-127"/>
                <a:ea typeface="맑은 고딕" panose="020B0503020000020004" pitchFamily="50" charset="-127"/>
              </a:rPr>
              <a:t> 동 단위</a:t>
            </a:r>
            <a:r>
              <a:rPr lang="en-US" altLang="ko-KR" sz="2000" b="1" dirty="0" smtClean="0">
                <a:latin typeface="맑은 고딕" panose="020B0503020000020004" pitchFamily="50" charset="-127"/>
                <a:ea typeface="맑은 고딕" panose="020B0503020000020004" pitchFamily="50" charset="-127"/>
              </a:rPr>
              <a:t>)</a:t>
            </a:r>
          </a:p>
          <a:p>
            <a:pPr marL="742950" lvl="1" indent="-285750">
              <a:buFont typeface="Arial" panose="020B0604020202020204" pitchFamily="34" charset="0"/>
              <a:buChar char="•"/>
            </a:pPr>
            <a:endParaRPr lang="en-US" altLang="ko-KR" sz="2000" b="1"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2000" b="1" dirty="0">
                <a:latin typeface="맑은 고딕" panose="020B0503020000020004" pitchFamily="50" charset="-127"/>
                <a:ea typeface="맑은 고딕" panose="020B0503020000020004" pitchFamily="50" charset="-127"/>
              </a:rPr>
              <a:t>데이터 정제를 통해 계산된 </a:t>
            </a:r>
            <a:r>
              <a:rPr lang="en-US" altLang="ko-KR" sz="2000" b="1" dirty="0">
                <a:latin typeface="맑은 고딕" panose="020B0503020000020004" pitchFamily="50" charset="-127"/>
                <a:ea typeface="맑은 고딕" panose="020B0503020000020004" pitchFamily="50" charset="-127"/>
              </a:rPr>
              <a:t>'</a:t>
            </a:r>
            <a:r>
              <a:rPr lang="ko-KR" altLang="en-US" sz="2000" b="1" dirty="0">
                <a:latin typeface="맑은 고딕" panose="020B0503020000020004" pitchFamily="50" charset="-127"/>
                <a:ea typeface="맑은 고딕" panose="020B0503020000020004" pitchFamily="50" charset="-127"/>
              </a:rPr>
              <a:t>조건에 따른 위험지수</a:t>
            </a:r>
            <a:r>
              <a:rPr lang="en-US" altLang="ko-KR" sz="2000" b="1" dirty="0">
                <a:latin typeface="맑은 고딕" panose="020B0503020000020004" pitchFamily="50" charset="-127"/>
                <a:ea typeface="맑은 고딕" panose="020B0503020000020004" pitchFamily="50" charset="-127"/>
              </a:rPr>
              <a:t>'</a:t>
            </a:r>
            <a:r>
              <a:rPr lang="ko-KR" altLang="en-US" sz="2000" b="1" dirty="0">
                <a:latin typeface="맑은 고딕" panose="020B0503020000020004" pitchFamily="50" charset="-127"/>
                <a:ea typeface="맑은 고딕" panose="020B0503020000020004" pitchFamily="50" charset="-127"/>
              </a:rPr>
              <a:t>를 기준으로 </a:t>
            </a:r>
            <a:endParaRPr lang="en-US" altLang="ko-KR" sz="2000" b="1" dirty="0" smtClean="0">
              <a:latin typeface="맑은 고딕" panose="020B0503020000020004" pitchFamily="50" charset="-127"/>
              <a:ea typeface="맑은 고딕" panose="020B0503020000020004" pitchFamily="50" charset="-127"/>
            </a:endParaRPr>
          </a:p>
          <a:p>
            <a:pPr lvl="1"/>
            <a:r>
              <a:rPr lang="en-US" altLang="ko-KR" sz="2000" b="1" dirty="0">
                <a:latin typeface="맑은 고딕" panose="020B0503020000020004" pitchFamily="50" charset="-127"/>
                <a:ea typeface="맑은 고딕" panose="020B0503020000020004" pitchFamily="50" charset="-127"/>
              </a:rPr>
              <a:t> </a:t>
            </a:r>
            <a:r>
              <a:rPr lang="en-US" altLang="ko-KR" sz="2000" b="1" dirty="0" smtClean="0">
                <a:latin typeface="맑은 고딕" panose="020B0503020000020004" pitchFamily="50" charset="-127"/>
                <a:ea typeface="맑은 고딕" panose="020B0503020000020004" pitchFamily="50" charset="-127"/>
              </a:rPr>
              <a:t>  </a:t>
            </a:r>
            <a:r>
              <a:rPr lang="ko-KR" altLang="en-US" sz="2000" b="1" dirty="0" smtClean="0">
                <a:latin typeface="맑은 고딕" panose="020B0503020000020004" pitchFamily="50" charset="-127"/>
                <a:ea typeface="맑은 고딕" panose="020B0503020000020004" pitchFamily="50" charset="-127"/>
              </a:rPr>
              <a:t>지역별 </a:t>
            </a:r>
            <a:r>
              <a:rPr lang="ko-KR" altLang="en-US" sz="2000" b="1" dirty="0">
                <a:latin typeface="맑은 고딕" panose="020B0503020000020004" pitchFamily="50" charset="-127"/>
                <a:ea typeface="맑은 고딕" panose="020B0503020000020004" pitchFamily="50" charset="-127"/>
              </a:rPr>
              <a:t>실시간 사고 발생 위험도 시각화 및 예보 서비스 구현</a:t>
            </a:r>
            <a:endParaRPr lang="en-US" altLang="ko-KR" sz="2000" b="1" dirty="0">
              <a:latin typeface="맑은 고딕" panose="020B0503020000020004" pitchFamily="50" charset="-127"/>
              <a:ea typeface="맑은 고딕" panose="020B0503020000020004" pitchFamily="50" charset="-127"/>
            </a:endParaRPr>
          </a:p>
        </p:txBody>
      </p:sp>
      <p:sp>
        <p:nvSpPr>
          <p:cNvPr id="29" name="직사각형 28"/>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고민 중</a:t>
            </a:r>
            <a:endParaRPr lang="ko-KR" altLang="en-US" dirty="0"/>
          </a:p>
        </p:txBody>
      </p:sp>
    </p:spTree>
    <p:extLst>
      <p:ext uri="{BB962C8B-B14F-4D97-AF65-F5344CB8AC3E}">
        <p14:creationId xmlns:p14="http://schemas.microsoft.com/office/powerpoint/2010/main" val="1231090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0" y="2197929"/>
            <a:ext cx="11467570" cy="3873856"/>
          </a:xfrm>
          <a:prstGeom prst="rect">
            <a:avLst/>
          </a:prstGeom>
        </p:spPr>
      </p:pic>
      <p:grpSp>
        <p:nvGrpSpPr>
          <p:cNvPr id="34" name="그룹 33"/>
          <p:cNvGrpSpPr/>
          <p:nvPr/>
        </p:nvGrpSpPr>
        <p:grpSpPr>
          <a:xfrm>
            <a:off x="2391001" y="241726"/>
            <a:ext cx="8138886" cy="862519"/>
            <a:chOff x="2391001" y="241726"/>
            <a:chExt cx="8138886" cy="862519"/>
          </a:xfrm>
        </p:grpSpPr>
        <p:sp>
          <p:nvSpPr>
            <p:cNvPr id="3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3.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기간</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Ⅱ </a:t>
              </a:r>
              <a:r>
                <a:rPr lang="ko-KR" altLang="en-US" b="1" dirty="0">
                  <a:solidFill>
                    <a:schemeClr val="tx1">
                      <a:lumMod val="50000"/>
                      <a:lumOff val="50000"/>
                    </a:schemeClr>
                  </a:solidFill>
                  <a:latin typeface="맑은 고딕" panose="020B0503020000020004" pitchFamily="50" charset="-127"/>
                </a:rPr>
                <a:t>프로젝트 개요</a:t>
              </a:r>
              <a:endParaRPr lang="en-US" altLang="ko-KR" b="1" dirty="0">
                <a:solidFill>
                  <a:schemeClr val="tx1">
                    <a:lumMod val="50000"/>
                    <a:lumOff val="50000"/>
                  </a:schemeClr>
                </a:solidFill>
                <a:latin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11</a:t>
            </a:fld>
            <a:endParaRPr lang="en-US"/>
          </a:p>
        </p:txBody>
      </p:sp>
      <p:grpSp>
        <p:nvGrpSpPr>
          <p:cNvPr id="7" name="그룹 6"/>
          <p:cNvGrpSpPr/>
          <p:nvPr/>
        </p:nvGrpSpPr>
        <p:grpSpPr>
          <a:xfrm>
            <a:off x="1766887" y="4543425"/>
            <a:ext cx="6858000" cy="2024797"/>
            <a:chOff x="1766887" y="4576028"/>
            <a:chExt cx="6858000" cy="2024797"/>
          </a:xfrm>
        </p:grpSpPr>
        <p:pic>
          <p:nvPicPr>
            <p:cNvPr id="135" name="그림 134" descr="세계적으로 만족도가 높은 직업, 데이터 사이언티스트란?"/>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9" y="5373225"/>
              <a:ext cx="1800000" cy="1227600"/>
            </a:xfrm>
            <a:prstGeom prst="rect">
              <a:avLst/>
            </a:prstGeom>
            <a:ln>
              <a:noFill/>
            </a:ln>
            <a:effectLst/>
          </p:spPr>
        </p:pic>
        <p:pic>
          <p:nvPicPr>
            <p:cNvPr id="136" name="그림 135" descr="Students 4 Best EvidenceNominal, ordinal, or numerical variables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477" y="5373225"/>
              <a:ext cx="1800000" cy="1227600"/>
            </a:xfrm>
            <a:prstGeom prst="rect">
              <a:avLst/>
            </a:prstGeom>
            <a:ln>
              <a:noFill/>
            </a:ln>
            <a:effectLst/>
          </p:spPr>
        </p:pic>
        <p:pic>
          <p:nvPicPr>
            <p:cNvPr id="139" name="그림 138" descr="Power BI 작업 흐름도 및 경영정보시각화 자격증"/>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9175" y="5373225"/>
              <a:ext cx="1800000" cy="1227600"/>
            </a:xfrm>
            <a:prstGeom prst="rect">
              <a:avLst/>
            </a:prstGeom>
            <a:ln>
              <a:noFill/>
            </a:ln>
            <a:effectLst/>
          </p:spPr>
        </p:pic>
        <p:sp>
          <p:nvSpPr>
            <p:cNvPr id="157" name="직사각형 156"/>
            <p:cNvSpPr/>
            <p:nvPr/>
          </p:nvSpPr>
          <p:spPr>
            <a:xfrm>
              <a:off x="1919491"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수집</a:t>
              </a:r>
            </a:p>
          </p:txBody>
        </p:sp>
        <p:sp>
          <p:nvSpPr>
            <p:cNvPr id="158" name="직사각형 157"/>
            <p:cNvSpPr/>
            <p:nvPr/>
          </p:nvSpPr>
          <p:spPr>
            <a:xfrm>
              <a:off x="4372189"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분석</a:t>
              </a:r>
            </a:p>
          </p:txBody>
        </p:sp>
        <p:sp>
          <p:nvSpPr>
            <p:cNvPr id="159" name="직사각형 158"/>
            <p:cNvSpPr/>
            <p:nvPr/>
          </p:nvSpPr>
          <p:spPr>
            <a:xfrm>
              <a:off x="6824887" y="4695825"/>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err="1" smtClean="0">
                  <a:solidFill>
                    <a:srgbClr val="7030A0"/>
                  </a:solidFill>
                  <a:latin typeface="맑은 고딕" panose="020B0503020000020004" pitchFamily="50" charset="-127"/>
                </a:rPr>
                <a:t>머신러닝</a:t>
              </a:r>
              <a:r>
                <a:rPr lang="ko-KR" altLang="en-US" sz="1600" b="1" dirty="0" smtClean="0">
                  <a:solidFill>
                    <a:srgbClr val="7030A0"/>
                  </a:solidFill>
                  <a:latin typeface="맑은 고딕" panose="020B0503020000020004" pitchFamily="50" charset="-127"/>
                </a:rPr>
                <a:t> </a:t>
              </a:r>
              <a:r>
                <a:rPr lang="ko-KR" altLang="en-US" sz="1600" b="1" dirty="0">
                  <a:solidFill>
                    <a:srgbClr val="7030A0"/>
                  </a:solidFill>
                  <a:latin typeface="맑은 고딕" panose="020B0503020000020004" pitchFamily="50" charset="-127"/>
                </a:rPr>
                <a:t>학습</a:t>
              </a:r>
            </a:p>
          </p:txBody>
        </p:sp>
        <p:sp>
          <p:nvSpPr>
            <p:cNvPr id="51" name="TextBox 50"/>
            <p:cNvSpPr txBox="1"/>
            <p:nvPr/>
          </p:nvSpPr>
          <p:spPr>
            <a:xfrm>
              <a:off x="1919491" y="5076825"/>
              <a:ext cx="1966698" cy="261610"/>
            </a:xfrm>
            <a:prstGeom prst="rect">
              <a:avLst/>
            </a:prstGeom>
            <a:noFill/>
          </p:spPr>
          <p:txBody>
            <a:bodyPr wrap="square" lIns="360000" rIns="0" rtlCol="0">
              <a:spAutoFit/>
            </a:bodyPr>
            <a:lstStyle/>
            <a:p>
              <a:r>
                <a:rPr lang="ko-KR" altLang="en-US" sz="1100" b="1" dirty="0" smtClean="0">
                  <a:latin typeface="+mn-ea"/>
                </a:rPr>
                <a:t>데이터 </a:t>
              </a:r>
              <a:r>
                <a:rPr lang="ko-KR" altLang="en-US" sz="1100" b="1" dirty="0">
                  <a:latin typeface="+mn-ea"/>
                </a:rPr>
                <a:t>확인 및 수집 </a:t>
              </a:r>
            </a:p>
          </p:txBody>
        </p:sp>
        <p:sp>
          <p:nvSpPr>
            <p:cNvPr id="54" name="TextBox 53"/>
            <p:cNvSpPr txBox="1"/>
            <p:nvPr/>
          </p:nvSpPr>
          <p:spPr>
            <a:xfrm>
              <a:off x="4372189" y="5076825"/>
              <a:ext cx="1966698" cy="261610"/>
            </a:xfrm>
            <a:prstGeom prst="rect">
              <a:avLst/>
            </a:prstGeom>
            <a:noFill/>
          </p:spPr>
          <p:txBody>
            <a:bodyPr wrap="square" lIns="360000" rIns="0" rtlCol="0">
              <a:spAutoFit/>
            </a:bodyPr>
            <a:lstStyle/>
            <a:p>
              <a:r>
                <a:rPr lang="ko-KR" altLang="en-US" sz="1100" b="1" dirty="0">
                  <a:latin typeface="+mn-ea"/>
                </a:rPr>
                <a:t>수집 데이터 분석 진행</a:t>
              </a:r>
            </a:p>
          </p:txBody>
        </p:sp>
        <p:sp>
          <p:nvSpPr>
            <p:cNvPr id="57" name="TextBox 56"/>
            <p:cNvSpPr txBox="1"/>
            <p:nvPr/>
          </p:nvSpPr>
          <p:spPr>
            <a:xfrm>
              <a:off x="6824887" y="5076825"/>
              <a:ext cx="1728000" cy="261610"/>
            </a:xfrm>
            <a:prstGeom prst="rect">
              <a:avLst/>
            </a:prstGeom>
            <a:noFill/>
          </p:spPr>
          <p:txBody>
            <a:bodyPr wrap="square" lIns="360000" rIns="0" rtlCol="0">
              <a:spAutoFit/>
            </a:bodyPr>
            <a:lstStyle/>
            <a:p>
              <a:r>
                <a:rPr lang="ko-KR" altLang="en-US" sz="1100" b="1" dirty="0">
                  <a:latin typeface="+mn-ea"/>
                </a:rPr>
                <a:t>모델 </a:t>
              </a:r>
              <a:r>
                <a:rPr lang="ko-KR" altLang="en-US" sz="1100" b="1" dirty="0" smtClean="0">
                  <a:latin typeface="+mn-ea"/>
                </a:rPr>
                <a:t>선정 및 </a:t>
              </a:r>
              <a:r>
                <a:rPr lang="ko-KR" altLang="en-US" sz="1100" b="1" dirty="0">
                  <a:latin typeface="+mn-ea"/>
                </a:rPr>
                <a:t>학습</a:t>
              </a:r>
            </a:p>
          </p:txBody>
        </p:sp>
        <p:sp>
          <p:nvSpPr>
            <p:cNvPr id="60" name="TextBox 59"/>
            <p:cNvSpPr txBox="1"/>
            <p:nvPr/>
          </p:nvSpPr>
          <p:spPr>
            <a:xfrm>
              <a:off x="1766887" y="4576028"/>
              <a:ext cx="542136" cy="830997"/>
            </a:xfrm>
            <a:prstGeom prst="rect">
              <a:avLst/>
            </a:prstGeom>
            <a:noFill/>
          </p:spPr>
          <p:txBody>
            <a:bodyPr wrap="none" rtlCol="0">
              <a:spAutoFit/>
            </a:bodyPr>
            <a:lstStyle/>
            <a:p>
              <a:r>
                <a:rPr lang="en-US" altLang="ko-KR" sz="4800" b="1" dirty="0" smtClean="0">
                  <a:solidFill>
                    <a:srgbClr val="7030A0"/>
                  </a:solidFill>
                </a:rPr>
                <a:t>2</a:t>
              </a:r>
              <a:endParaRPr lang="ko-KR" altLang="en-US" sz="4800" b="1" dirty="0">
                <a:solidFill>
                  <a:srgbClr val="7030A0"/>
                </a:solidFill>
              </a:endParaRPr>
            </a:p>
          </p:txBody>
        </p:sp>
        <p:sp>
          <p:nvSpPr>
            <p:cNvPr id="62" name="TextBox 61"/>
            <p:cNvSpPr txBox="1"/>
            <p:nvPr/>
          </p:nvSpPr>
          <p:spPr>
            <a:xfrm>
              <a:off x="4253175" y="4576028"/>
              <a:ext cx="542136" cy="830997"/>
            </a:xfrm>
            <a:prstGeom prst="rect">
              <a:avLst/>
            </a:prstGeom>
            <a:noFill/>
          </p:spPr>
          <p:txBody>
            <a:bodyPr wrap="none" rtlCol="0">
              <a:spAutoFit/>
            </a:bodyPr>
            <a:lstStyle/>
            <a:p>
              <a:r>
                <a:rPr lang="en-US" altLang="ko-KR" sz="4800" b="1" dirty="0" smtClean="0">
                  <a:solidFill>
                    <a:srgbClr val="7030A0"/>
                  </a:solidFill>
                </a:rPr>
                <a:t>4</a:t>
              </a:r>
              <a:endParaRPr lang="ko-KR" altLang="en-US" sz="4800" b="1" dirty="0">
                <a:solidFill>
                  <a:srgbClr val="7030A0"/>
                </a:solidFill>
              </a:endParaRPr>
            </a:p>
          </p:txBody>
        </p:sp>
        <p:sp>
          <p:nvSpPr>
            <p:cNvPr id="64" name="TextBox 63"/>
            <p:cNvSpPr txBox="1"/>
            <p:nvPr/>
          </p:nvSpPr>
          <p:spPr>
            <a:xfrm>
              <a:off x="6618943" y="4576028"/>
              <a:ext cx="542136" cy="830997"/>
            </a:xfrm>
            <a:prstGeom prst="rect">
              <a:avLst/>
            </a:prstGeom>
            <a:noFill/>
          </p:spPr>
          <p:txBody>
            <a:bodyPr wrap="none" rtlCol="0">
              <a:spAutoFit/>
            </a:bodyPr>
            <a:lstStyle/>
            <a:p>
              <a:r>
                <a:rPr lang="en-US" altLang="ko-KR" sz="4800" b="1" dirty="0" smtClean="0">
                  <a:solidFill>
                    <a:srgbClr val="7030A0"/>
                  </a:solidFill>
                </a:rPr>
                <a:t>6</a:t>
              </a:r>
              <a:endParaRPr lang="ko-KR" altLang="en-US" sz="4800" b="1" dirty="0">
                <a:solidFill>
                  <a:srgbClr val="7030A0"/>
                </a:solidFill>
              </a:endParaRPr>
            </a:p>
          </p:txBody>
        </p:sp>
      </p:grpSp>
      <p:grpSp>
        <p:nvGrpSpPr>
          <p:cNvPr id="5" name="그룹 4"/>
          <p:cNvGrpSpPr/>
          <p:nvPr/>
        </p:nvGrpSpPr>
        <p:grpSpPr>
          <a:xfrm>
            <a:off x="471487" y="1571625"/>
            <a:ext cx="9354038" cy="1999652"/>
            <a:chOff x="471487" y="1647825"/>
            <a:chExt cx="9354038" cy="1999652"/>
          </a:xfrm>
        </p:grpSpPr>
        <p:pic>
          <p:nvPicPr>
            <p:cNvPr id="125" name="그림 124" descr="はてな 생각 하는 질문 - Pixabay의 무료 이미지"/>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429" y="2420557"/>
              <a:ext cx="1800000" cy="1226920"/>
            </a:xfrm>
            <a:prstGeom prst="rect">
              <a:avLst/>
            </a:prstGeom>
            <a:ln>
              <a:noFill/>
            </a:ln>
            <a:effectLst/>
          </p:spPr>
        </p:pic>
        <p:pic>
          <p:nvPicPr>
            <p:cNvPr id="134" name="그림 133" descr="청년창업지원금 종류와 대상 및 신청방법"/>
            <p:cNvPicPr>
              <a:picLocks noChangeAspect="1"/>
            </p:cNvPicPr>
            <p:nvPr/>
          </p:nvPicPr>
          <p:blipFill rotWithShape="1">
            <a:blip r:embed="rId7" cstate="print">
              <a:extLst>
                <a:ext uri="{28A0092B-C50C-407E-A947-70E740481C1C}">
                  <a14:useLocalDpi xmlns:a14="http://schemas.microsoft.com/office/drawing/2010/main" val="0"/>
                </a:ext>
              </a:extLst>
            </a:blip>
            <a:srcRect l="6000" t="-1128"/>
            <a:stretch/>
          </p:blipFill>
          <p:spPr>
            <a:xfrm>
              <a:off x="3124826" y="2419877"/>
              <a:ext cx="1800000" cy="1227600"/>
            </a:xfrm>
            <a:prstGeom prst="rect">
              <a:avLst/>
            </a:prstGeom>
            <a:ln>
              <a:noFill/>
            </a:ln>
            <a:effectLst/>
          </p:spPr>
        </p:pic>
        <p:pic>
          <p:nvPicPr>
            <p:cNvPr id="137" name="그림 136" descr="[Python] 파이썬 스트림릿(Streamlit) - 이미지와 동영상을 웹 화면에 보여주는 방법(image, video)"/>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5175" y="2419877"/>
              <a:ext cx="1800000" cy="1227600"/>
            </a:xfrm>
            <a:prstGeom prst="rect">
              <a:avLst/>
            </a:prstGeom>
            <a:ln>
              <a:noFill/>
            </a:ln>
            <a:effectLst/>
          </p:spPr>
        </p:pic>
        <p:pic>
          <p:nvPicPr>
            <p:cNvPr id="138" name="그림 137" descr="부동산 감정평가"/>
            <p:cNvPicPr>
              <a:picLocks noChangeAspect="1"/>
            </p:cNvPicPr>
            <p:nvPr/>
          </p:nvPicPr>
          <p:blipFill rotWithShape="1">
            <a:blip r:embed="rId9" cstate="print">
              <a:extLst>
                <a:ext uri="{28A0092B-C50C-407E-A947-70E740481C1C}">
                  <a14:useLocalDpi xmlns:a14="http://schemas.microsoft.com/office/drawing/2010/main" val="0"/>
                </a:ext>
              </a:extLst>
            </a:blip>
            <a:srcRect l="20202" t="10856" r="12374" b="18908"/>
            <a:stretch/>
          </p:blipFill>
          <p:spPr>
            <a:xfrm>
              <a:off x="8025525" y="2419877"/>
              <a:ext cx="1800000" cy="1227600"/>
            </a:xfrm>
            <a:prstGeom prst="rect">
              <a:avLst/>
            </a:prstGeom>
            <a:ln>
              <a:noFill/>
            </a:ln>
            <a:effectLst/>
          </p:spPr>
        </p:pic>
        <p:sp>
          <p:nvSpPr>
            <p:cNvPr id="126" name="TextBox 125"/>
            <p:cNvSpPr txBox="1"/>
            <p:nvPr/>
          </p:nvSpPr>
          <p:spPr>
            <a:xfrm>
              <a:off x="667429" y="2119342"/>
              <a:ext cx="1800000" cy="261610"/>
            </a:xfrm>
            <a:prstGeom prst="rect">
              <a:avLst/>
            </a:prstGeom>
            <a:noFill/>
          </p:spPr>
          <p:txBody>
            <a:bodyPr wrap="square" lIns="324000" rIns="0" rtlCol="0">
              <a:spAutoFit/>
            </a:bodyPr>
            <a:lstStyle/>
            <a:p>
              <a:r>
                <a:rPr lang="ko-KR" altLang="en-US" sz="1100" b="1" dirty="0" smtClean="0">
                  <a:latin typeface="+mn-ea"/>
                </a:rPr>
                <a:t>프로젝트 주제 선정</a:t>
              </a:r>
              <a:endParaRPr lang="ko-KR" altLang="en-US" sz="1100" b="1" dirty="0">
                <a:latin typeface="+mn-ea"/>
              </a:endParaRPr>
            </a:p>
          </p:txBody>
        </p:sp>
        <p:sp>
          <p:nvSpPr>
            <p:cNvPr id="142" name="TextBox 141"/>
            <p:cNvSpPr txBox="1"/>
            <p:nvPr/>
          </p:nvSpPr>
          <p:spPr>
            <a:xfrm>
              <a:off x="3136826" y="2119342"/>
              <a:ext cx="1728000" cy="261610"/>
            </a:xfrm>
            <a:prstGeom prst="rect">
              <a:avLst/>
            </a:prstGeom>
            <a:noFill/>
          </p:spPr>
          <p:txBody>
            <a:bodyPr wrap="square" lIns="360000" rIns="0" rtlCol="0">
              <a:spAutoFit/>
            </a:bodyPr>
            <a:lstStyle/>
            <a:p>
              <a:r>
                <a:rPr lang="ko-KR" altLang="en-US" sz="1100" b="1" dirty="0">
                  <a:latin typeface="+mn-ea"/>
                </a:rPr>
                <a:t>수집 데이터 정제</a:t>
              </a:r>
            </a:p>
          </p:txBody>
        </p:sp>
        <p:sp>
          <p:nvSpPr>
            <p:cNvPr id="145" name="TextBox 144"/>
            <p:cNvSpPr txBox="1"/>
            <p:nvPr/>
          </p:nvSpPr>
          <p:spPr>
            <a:xfrm>
              <a:off x="5599175" y="2119342"/>
              <a:ext cx="1728000" cy="261610"/>
            </a:xfrm>
            <a:prstGeom prst="rect">
              <a:avLst/>
            </a:prstGeom>
            <a:noFill/>
          </p:spPr>
          <p:txBody>
            <a:bodyPr wrap="square" lIns="360000" rIns="0" rtlCol="0">
              <a:spAutoFit/>
            </a:bodyPr>
            <a:lstStyle/>
            <a:p>
              <a:r>
                <a:rPr lang="ko-KR" altLang="en-US" sz="1100" b="1" dirty="0">
                  <a:latin typeface="+mn-ea"/>
                </a:rPr>
                <a:t>위험 수치도 구축</a:t>
              </a:r>
            </a:p>
          </p:txBody>
        </p:sp>
        <p:sp>
          <p:nvSpPr>
            <p:cNvPr id="148" name="TextBox 147"/>
            <p:cNvSpPr txBox="1"/>
            <p:nvPr/>
          </p:nvSpPr>
          <p:spPr>
            <a:xfrm>
              <a:off x="8061525" y="2119342"/>
              <a:ext cx="1728000" cy="261610"/>
            </a:xfrm>
            <a:prstGeom prst="rect">
              <a:avLst/>
            </a:prstGeom>
            <a:noFill/>
          </p:spPr>
          <p:txBody>
            <a:bodyPr wrap="square" lIns="360000" rIns="0" rtlCol="0">
              <a:spAutoFit/>
            </a:bodyPr>
            <a:lstStyle/>
            <a:p>
              <a:r>
                <a:rPr lang="ko-KR" altLang="en-US" sz="1100" b="1" dirty="0">
                  <a:latin typeface="+mn-ea"/>
                </a:rPr>
                <a:t>모델 평가</a:t>
              </a:r>
            </a:p>
          </p:txBody>
        </p:sp>
        <p:sp>
          <p:nvSpPr>
            <p:cNvPr id="160" name="직사각형 159"/>
            <p:cNvSpPr/>
            <p:nvPr/>
          </p:nvSpPr>
          <p:spPr>
            <a:xfrm>
              <a:off x="667429"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ko-KR" altLang="en-US" sz="1600" b="1" dirty="0" smtClean="0">
                  <a:solidFill>
                    <a:srgbClr val="7030A0"/>
                  </a:solidFill>
                  <a:latin typeface="맑은 고딕" panose="020B0503020000020004" pitchFamily="50" charset="-127"/>
                </a:rPr>
                <a:t>사전 기획</a:t>
              </a:r>
              <a:endParaRPr lang="ko-KR" altLang="en-US" sz="1600" b="1" dirty="0">
                <a:solidFill>
                  <a:srgbClr val="7030A0"/>
                </a:solidFill>
                <a:latin typeface="맑은 고딕" panose="020B0503020000020004" pitchFamily="50" charset="-127"/>
              </a:endParaRPr>
            </a:p>
          </p:txBody>
        </p:sp>
        <p:sp>
          <p:nvSpPr>
            <p:cNvPr id="161" name="직사각형 160"/>
            <p:cNvSpPr/>
            <p:nvPr/>
          </p:nvSpPr>
          <p:spPr>
            <a:xfrm>
              <a:off x="3120127"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전처리</a:t>
              </a:r>
            </a:p>
          </p:txBody>
        </p:sp>
        <p:sp>
          <p:nvSpPr>
            <p:cNvPr id="162" name="직사각형 161"/>
            <p:cNvSpPr/>
            <p:nvPr/>
          </p:nvSpPr>
          <p:spPr>
            <a:xfrm>
              <a:off x="5572825"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smtClean="0">
                  <a:solidFill>
                    <a:srgbClr val="7030A0"/>
                  </a:solidFill>
                  <a:latin typeface="맑은 고딕" panose="020B0503020000020004" pitchFamily="50" charset="-127"/>
                </a:rPr>
                <a:t>데이터 </a:t>
              </a:r>
              <a:r>
                <a:rPr lang="ko-KR" altLang="en-US" sz="1600" b="1" dirty="0">
                  <a:solidFill>
                    <a:srgbClr val="7030A0"/>
                  </a:solidFill>
                  <a:latin typeface="맑은 고딕" panose="020B0503020000020004" pitchFamily="50" charset="-127"/>
                </a:rPr>
                <a:t>시각화</a:t>
              </a:r>
            </a:p>
          </p:txBody>
        </p:sp>
        <p:sp>
          <p:nvSpPr>
            <p:cNvPr id="163" name="직사각형 162"/>
            <p:cNvSpPr/>
            <p:nvPr/>
          </p:nvSpPr>
          <p:spPr>
            <a:xfrm>
              <a:off x="8025525" y="1780977"/>
              <a:ext cx="1800000" cy="36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ko-KR" altLang="en-US" sz="1600" b="1" dirty="0" err="1" smtClean="0">
                  <a:solidFill>
                    <a:srgbClr val="7030A0"/>
                  </a:solidFill>
                  <a:latin typeface="맑은 고딕" panose="020B0503020000020004" pitchFamily="50" charset="-127"/>
                </a:rPr>
                <a:t>머신러닝</a:t>
              </a:r>
              <a:r>
                <a:rPr lang="ko-KR" altLang="en-US" sz="1600" b="1" dirty="0" smtClean="0">
                  <a:solidFill>
                    <a:srgbClr val="7030A0"/>
                  </a:solidFill>
                  <a:latin typeface="맑은 고딕" panose="020B0503020000020004" pitchFamily="50" charset="-127"/>
                </a:rPr>
                <a:t> 평가</a:t>
              </a:r>
              <a:endParaRPr lang="ko-KR" altLang="en-US" sz="1600" b="1" dirty="0">
                <a:solidFill>
                  <a:srgbClr val="7030A0"/>
                </a:solidFill>
                <a:latin typeface="맑은 고딕" panose="020B0503020000020004" pitchFamily="50" charset="-127"/>
              </a:endParaRPr>
            </a:p>
          </p:txBody>
        </p:sp>
        <p:sp>
          <p:nvSpPr>
            <p:cNvPr id="4" name="TextBox 3"/>
            <p:cNvSpPr txBox="1"/>
            <p:nvPr/>
          </p:nvSpPr>
          <p:spPr>
            <a:xfrm>
              <a:off x="471487" y="1647825"/>
              <a:ext cx="542136" cy="830997"/>
            </a:xfrm>
            <a:prstGeom prst="rect">
              <a:avLst/>
            </a:prstGeom>
            <a:noFill/>
          </p:spPr>
          <p:txBody>
            <a:bodyPr wrap="none" rtlCol="0">
              <a:spAutoFit/>
            </a:bodyPr>
            <a:lstStyle/>
            <a:p>
              <a:r>
                <a:rPr lang="en-US" altLang="ko-KR" sz="4800" b="1" dirty="0" smtClean="0">
                  <a:solidFill>
                    <a:srgbClr val="7030A0"/>
                  </a:solidFill>
                </a:rPr>
                <a:t>1</a:t>
              </a:r>
              <a:endParaRPr lang="ko-KR" altLang="en-US" sz="4800" b="1" dirty="0">
                <a:solidFill>
                  <a:srgbClr val="7030A0"/>
                </a:solidFill>
              </a:endParaRPr>
            </a:p>
          </p:txBody>
        </p:sp>
        <p:sp>
          <p:nvSpPr>
            <p:cNvPr id="61" name="TextBox 60"/>
            <p:cNvSpPr txBox="1"/>
            <p:nvPr/>
          </p:nvSpPr>
          <p:spPr>
            <a:xfrm>
              <a:off x="2957775" y="1647825"/>
              <a:ext cx="542136" cy="830997"/>
            </a:xfrm>
            <a:prstGeom prst="rect">
              <a:avLst/>
            </a:prstGeom>
            <a:noFill/>
          </p:spPr>
          <p:txBody>
            <a:bodyPr wrap="none" rtlCol="0">
              <a:spAutoFit/>
            </a:bodyPr>
            <a:lstStyle/>
            <a:p>
              <a:r>
                <a:rPr lang="en-US" altLang="ko-KR" sz="4800" b="1" dirty="0" smtClean="0">
                  <a:solidFill>
                    <a:srgbClr val="7030A0"/>
                  </a:solidFill>
                </a:rPr>
                <a:t>3</a:t>
              </a:r>
              <a:endParaRPr lang="ko-KR" altLang="en-US" sz="4800" b="1" dirty="0">
                <a:solidFill>
                  <a:srgbClr val="7030A0"/>
                </a:solidFill>
              </a:endParaRPr>
            </a:p>
          </p:txBody>
        </p:sp>
        <p:sp>
          <p:nvSpPr>
            <p:cNvPr id="63" name="TextBox 62"/>
            <p:cNvSpPr txBox="1"/>
            <p:nvPr/>
          </p:nvSpPr>
          <p:spPr>
            <a:xfrm>
              <a:off x="5424487" y="1647825"/>
              <a:ext cx="542136" cy="830997"/>
            </a:xfrm>
            <a:prstGeom prst="rect">
              <a:avLst/>
            </a:prstGeom>
            <a:noFill/>
          </p:spPr>
          <p:txBody>
            <a:bodyPr wrap="none" rtlCol="0">
              <a:spAutoFit/>
            </a:bodyPr>
            <a:lstStyle/>
            <a:p>
              <a:r>
                <a:rPr lang="en-US" altLang="ko-KR" sz="4800" b="1" dirty="0" smtClean="0">
                  <a:solidFill>
                    <a:srgbClr val="7030A0"/>
                  </a:solidFill>
                </a:rPr>
                <a:t>5</a:t>
              </a:r>
              <a:endParaRPr lang="ko-KR" altLang="en-US" sz="4800" b="1" dirty="0">
                <a:solidFill>
                  <a:srgbClr val="7030A0"/>
                </a:solidFill>
              </a:endParaRPr>
            </a:p>
          </p:txBody>
        </p:sp>
        <p:sp>
          <p:nvSpPr>
            <p:cNvPr id="65" name="TextBox 64"/>
            <p:cNvSpPr txBox="1"/>
            <p:nvPr/>
          </p:nvSpPr>
          <p:spPr>
            <a:xfrm>
              <a:off x="7862887" y="1647825"/>
              <a:ext cx="542136" cy="830997"/>
            </a:xfrm>
            <a:prstGeom prst="rect">
              <a:avLst/>
            </a:prstGeom>
            <a:noFill/>
          </p:spPr>
          <p:txBody>
            <a:bodyPr wrap="none" rtlCol="0">
              <a:spAutoFit/>
            </a:bodyPr>
            <a:lstStyle/>
            <a:p>
              <a:r>
                <a:rPr lang="en-US" altLang="ko-KR" sz="4800" b="1" dirty="0" smtClean="0">
                  <a:solidFill>
                    <a:srgbClr val="7030A0"/>
                  </a:solidFill>
                </a:rPr>
                <a:t>7</a:t>
              </a:r>
              <a:endParaRPr lang="ko-KR" altLang="en-US" sz="4800" b="1" dirty="0">
                <a:solidFill>
                  <a:srgbClr val="7030A0"/>
                </a:solidFill>
              </a:endParaRPr>
            </a:p>
          </p:txBody>
        </p:sp>
      </p:grpSp>
    </p:spTree>
    <p:extLst>
      <p:ext uri="{BB962C8B-B14F-4D97-AF65-F5344CB8AC3E}">
        <p14:creationId xmlns:p14="http://schemas.microsoft.com/office/powerpoint/2010/main" val="3877418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12</a:t>
            </a:fld>
            <a:endParaRPr lang="en-US"/>
          </a:p>
        </p:txBody>
      </p:sp>
      <p:grpSp>
        <p:nvGrpSpPr>
          <p:cNvPr id="63" name="그룹 62"/>
          <p:cNvGrpSpPr/>
          <p:nvPr/>
        </p:nvGrpSpPr>
        <p:grpSpPr>
          <a:xfrm>
            <a:off x="2391001" y="241726"/>
            <a:ext cx="8138886" cy="862519"/>
            <a:chOff x="2391001" y="241726"/>
            <a:chExt cx="8138886" cy="862519"/>
          </a:xfrm>
        </p:grpSpPr>
        <p:sp>
          <p:nvSpPr>
            <p:cNvPr id="6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3.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기간</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6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a:solidFill>
                    <a:schemeClr val="tx1">
                      <a:lumMod val="50000"/>
                      <a:lumOff val="50000"/>
                    </a:schemeClr>
                  </a:solidFill>
                  <a:latin typeface="맑은 고딕" panose="020B0503020000020004" pitchFamily="50" charset="-127"/>
                </a:rPr>
                <a:t>Ⅱ </a:t>
              </a:r>
              <a:r>
                <a:rPr lang="ko-KR" altLang="en-US" b="1" dirty="0">
                  <a:solidFill>
                    <a:schemeClr val="tx1">
                      <a:lumMod val="50000"/>
                      <a:lumOff val="50000"/>
                    </a:schemeClr>
                  </a:solidFill>
                  <a:latin typeface="맑은 고딕" panose="020B0503020000020004" pitchFamily="50" charset="-127"/>
                </a:rPr>
                <a:t>프로젝트 개요</a:t>
              </a:r>
              <a:endParaRPr lang="en-US" altLang="ko-KR" b="1" dirty="0">
                <a:solidFill>
                  <a:schemeClr val="tx1">
                    <a:lumMod val="50000"/>
                    <a:lumOff val="50000"/>
                  </a:schemeClr>
                </a:solidFill>
                <a:latin typeface="맑은 고딕" panose="020B0503020000020004" pitchFamily="50" charset="-127"/>
              </a:endParaRPr>
            </a:p>
          </p:txBody>
        </p:sp>
      </p:grpSp>
      <p:sp>
        <p:nvSpPr>
          <p:cNvPr id="72" name="직사각형 71"/>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b="1" dirty="0">
                <a:solidFill>
                  <a:schemeClr val="accent4">
                    <a:lumMod val="75000"/>
                  </a:schemeClr>
                </a:solidFill>
                <a:latin typeface="맑은 고딕" panose="020B0503020000020004" pitchFamily="50" charset="-127"/>
              </a:rPr>
              <a:t>WBS(Work Breakdown Structure)</a:t>
            </a:r>
            <a:endParaRPr lang="ko-KR" altLang="en-US" b="1" dirty="0">
              <a:solidFill>
                <a:schemeClr val="accent4">
                  <a:lumMod val="75000"/>
                </a:schemeClr>
              </a:solidFill>
              <a:latin typeface="맑은 고딕" panose="020B0503020000020004" pitchFamily="50" charset="-127"/>
            </a:endParaRPr>
          </a:p>
        </p:txBody>
      </p:sp>
      <p:sp>
        <p:nvSpPr>
          <p:cNvPr id="73" name="직사각형 72"/>
          <p:cNvSpPr/>
          <p:nvPr/>
        </p:nvSpPr>
        <p:spPr>
          <a:xfrm>
            <a:off x="10910887" y="-1628775"/>
            <a:ext cx="9360183" cy="97200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en-US" altLang="ko-KR" sz="1200" b="1" dirty="0" smtClean="0">
                <a:solidFill>
                  <a:schemeClr val="accent4">
                    <a:lumMod val="50000"/>
                  </a:schemeClr>
                </a:solidFill>
                <a:latin typeface="맑은 고딕" panose="020B0503020000020004" pitchFamily="50" charset="-127"/>
              </a:rPr>
              <a:t>1</a:t>
            </a:r>
            <a:r>
              <a:rPr lang="ko-KR" altLang="en-US" sz="1200" b="1" dirty="0" smtClean="0">
                <a:solidFill>
                  <a:schemeClr val="accent4">
                    <a:lumMod val="50000"/>
                  </a:schemeClr>
                </a:solidFill>
                <a:latin typeface="맑은 고딕" panose="020B0503020000020004" pitchFamily="50" charset="-127"/>
              </a:rPr>
              <a:t>차 중간 발표 </a:t>
            </a:r>
            <a:r>
              <a:rPr lang="en-US" altLang="ko-KR" sz="1200" b="1" dirty="0" smtClean="0">
                <a:solidFill>
                  <a:schemeClr val="accent4">
                    <a:lumMod val="50000"/>
                  </a:schemeClr>
                </a:solidFill>
                <a:latin typeface="맑은 고딕" panose="020B0503020000020004" pitchFamily="50" charset="-127"/>
              </a:rPr>
              <a:t>: 2024</a:t>
            </a:r>
            <a:r>
              <a:rPr lang="ko-KR" altLang="en-US" sz="1200" b="1" dirty="0" smtClean="0">
                <a:solidFill>
                  <a:schemeClr val="accent4">
                    <a:lumMod val="50000"/>
                  </a:schemeClr>
                </a:solidFill>
                <a:latin typeface="맑은 고딕" panose="020B0503020000020004" pitchFamily="50" charset="-127"/>
              </a:rPr>
              <a:t>년 </a:t>
            </a:r>
            <a:r>
              <a:rPr lang="en-US" altLang="ko-KR" sz="1200" b="1" dirty="0" smtClean="0">
                <a:solidFill>
                  <a:schemeClr val="accent4">
                    <a:lumMod val="50000"/>
                  </a:schemeClr>
                </a:solidFill>
                <a:latin typeface="맑은 고딕" panose="020B0503020000020004" pitchFamily="50" charset="-127"/>
              </a:rPr>
              <a:t>5</a:t>
            </a:r>
            <a:r>
              <a:rPr lang="ko-KR" altLang="en-US" sz="1200" b="1" dirty="0" smtClean="0">
                <a:solidFill>
                  <a:schemeClr val="accent4">
                    <a:lumMod val="50000"/>
                  </a:schemeClr>
                </a:solidFill>
                <a:latin typeface="맑은 고딕" panose="020B0503020000020004" pitchFamily="50" charset="-127"/>
              </a:rPr>
              <a:t>월 </a:t>
            </a:r>
            <a:r>
              <a:rPr lang="en-US" altLang="ko-KR" sz="1200" b="1" dirty="0" smtClean="0">
                <a:solidFill>
                  <a:schemeClr val="accent4">
                    <a:lumMod val="50000"/>
                  </a:schemeClr>
                </a:solidFill>
                <a:latin typeface="맑은 고딕" panose="020B0503020000020004" pitchFamily="50" charset="-127"/>
              </a:rPr>
              <a:t>24</a:t>
            </a:r>
            <a:r>
              <a:rPr lang="ko-KR" altLang="en-US" sz="1200" b="1" dirty="0" smtClean="0">
                <a:solidFill>
                  <a:schemeClr val="accent4">
                    <a:lumMod val="50000"/>
                  </a:schemeClr>
                </a:solidFill>
                <a:latin typeface="맑은 고딕" panose="020B0503020000020004" pitchFamily="50" charset="-127"/>
              </a:rPr>
              <a:t>일</a:t>
            </a:r>
            <a:r>
              <a:rPr lang="en-US" altLang="ko-KR" sz="1200" b="1" dirty="0" smtClean="0">
                <a:solidFill>
                  <a:schemeClr val="accent4">
                    <a:lumMod val="50000"/>
                  </a:schemeClr>
                </a:solidFill>
                <a:latin typeface="맑은 고딕" panose="020B0503020000020004" pitchFamily="50" charset="-127"/>
              </a:rPr>
              <a:t>(</a:t>
            </a:r>
            <a:r>
              <a:rPr lang="ko-KR" altLang="en-US" sz="1200" b="1" dirty="0" smtClean="0">
                <a:solidFill>
                  <a:schemeClr val="accent4">
                    <a:lumMod val="50000"/>
                  </a:schemeClr>
                </a:solidFill>
                <a:latin typeface="맑은 고딕" panose="020B0503020000020004" pitchFamily="50" charset="-127"/>
              </a:rPr>
              <a:t>금</a:t>
            </a:r>
            <a:r>
              <a:rPr lang="en-US" altLang="ko-KR" sz="1200" b="1"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smtClean="0">
                <a:solidFill>
                  <a:schemeClr val="accent4">
                    <a:lumMod val="50000"/>
                  </a:schemeClr>
                </a:solidFill>
                <a:latin typeface="맑은 고딕" panose="020B0503020000020004" pitchFamily="50" charset="-127"/>
              </a:rPr>
              <a:t>프로젝트 주제 선정</a:t>
            </a:r>
            <a:r>
              <a:rPr lang="en-US" altLang="ko-KR" sz="1200" dirty="0" smtClean="0">
                <a:solidFill>
                  <a:schemeClr val="accent4">
                    <a:lumMod val="50000"/>
                  </a:schemeClr>
                </a:solidFill>
                <a:latin typeface="맑은 고딕" panose="020B0503020000020004" pitchFamily="50" charset="-127"/>
              </a:rPr>
              <a:t>, </a:t>
            </a:r>
            <a:r>
              <a:rPr lang="ko-KR" altLang="en-US" sz="1200" dirty="0" smtClean="0">
                <a:solidFill>
                  <a:schemeClr val="accent4">
                    <a:lumMod val="50000"/>
                  </a:schemeClr>
                </a:solidFill>
                <a:latin typeface="맑은 고딕" panose="020B0503020000020004" pitchFamily="50" charset="-127"/>
              </a:rPr>
              <a:t>데이터 수집 및 전처리</a:t>
            </a:r>
            <a:endParaRPr lang="en-US" altLang="ko-KR" sz="1200" dirty="0" smtClean="0">
              <a:solidFill>
                <a:schemeClr val="accent4">
                  <a:lumMod val="50000"/>
                </a:schemeClr>
              </a:solidFill>
              <a:latin typeface="맑은 고딕" panose="020B0503020000020004" pitchFamily="50" charset="-127"/>
            </a:endParaRP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위험지수 정립 및 </a:t>
            </a:r>
            <a:r>
              <a:rPr lang="ko-KR" altLang="en-US" sz="1200" dirty="0" smtClean="0">
                <a:solidFill>
                  <a:schemeClr val="accent4">
                    <a:lumMod val="50000"/>
                  </a:schemeClr>
                </a:solidFill>
                <a:latin typeface="맑은 고딕" panose="020B0503020000020004" pitchFamily="50" charset="-127"/>
              </a:rPr>
              <a:t>추출</a:t>
            </a:r>
            <a:r>
              <a:rPr lang="en-US" altLang="ko-KR" sz="1200" dirty="0" smtClean="0">
                <a:solidFill>
                  <a:schemeClr val="accent4">
                    <a:lumMod val="50000"/>
                  </a:schemeClr>
                </a:solidFill>
                <a:latin typeface="맑은 고딕" panose="020B0503020000020004" pitchFamily="50" charset="-127"/>
              </a:rPr>
              <a:t>, </a:t>
            </a:r>
            <a:r>
              <a:rPr lang="ko-KR" altLang="en-US" sz="1200" dirty="0" smtClean="0">
                <a:solidFill>
                  <a:schemeClr val="accent4">
                    <a:lumMod val="50000"/>
                  </a:schemeClr>
                </a:solidFill>
                <a:latin typeface="맑은 고딕" panose="020B0503020000020004" pitchFamily="50" charset="-127"/>
              </a:rPr>
              <a:t>위험 수치도 구축</a:t>
            </a:r>
            <a:endParaRPr lang="en-US" altLang="ko-KR" sz="1200" dirty="0">
              <a:solidFill>
                <a:schemeClr val="accent4">
                  <a:lumMod val="50000"/>
                </a:schemeClr>
              </a:solidFill>
              <a:latin typeface="맑은 고딕" panose="020B0503020000020004" pitchFamily="50" charset="-127"/>
            </a:endParaRPr>
          </a:p>
        </p:txBody>
      </p:sp>
      <p:sp>
        <p:nvSpPr>
          <p:cNvPr id="4" name="직사각형 3"/>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WBS</a:t>
            </a:r>
            <a:endParaRPr lang="ko-KR" altLang="en-US" dirty="0"/>
          </a:p>
        </p:txBody>
      </p:sp>
      <p:sp>
        <p:nvSpPr>
          <p:cNvPr id="9" name="직사각형 8"/>
          <p:cNvSpPr/>
          <p:nvPr/>
        </p:nvSpPr>
        <p:spPr>
          <a:xfrm>
            <a:off x="10910886" y="-390975"/>
            <a:ext cx="9360183" cy="97200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en-US" altLang="ko-KR" sz="1200" b="1" dirty="0" smtClean="0">
                <a:solidFill>
                  <a:schemeClr val="accent4">
                    <a:lumMod val="50000"/>
                  </a:schemeClr>
                </a:solidFill>
                <a:latin typeface="맑은 고딕" panose="020B0503020000020004" pitchFamily="50" charset="-127"/>
              </a:rPr>
              <a:t>2</a:t>
            </a:r>
            <a:r>
              <a:rPr lang="ko-KR" altLang="en-US" sz="1200" b="1" dirty="0" smtClean="0">
                <a:solidFill>
                  <a:schemeClr val="accent4">
                    <a:lumMod val="50000"/>
                  </a:schemeClr>
                </a:solidFill>
                <a:latin typeface="맑은 고딕" panose="020B0503020000020004" pitchFamily="50" charset="-127"/>
              </a:rPr>
              <a:t>차 중간 발표 </a:t>
            </a:r>
            <a:r>
              <a:rPr lang="en-US" altLang="ko-KR" sz="1200" b="1" dirty="0" smtClean="0">
                <a:solidFill>
                  <a:schemeClr val="accent4">
                    <a:lumMod val="50000"/>
                  </a:schemeClr>
                </a:solidFill>
                <a:latin typeface="맑은 고딕" panose="020B0503020000020004" pitchFamily="50" charset="-127"/>
              </a:rPr>
              <a:t>: 2024</a:t>
            </a:r>
            <a:r>
              <a:rPr lang="ko-KR" altLang="en-US" sz="1200" b="1" dirty="0" smtClean="0">
                <a:solidFill>
                  <a:schemeClr val="accent4">
                    <a:lumMod val="50000"/>
                  </a:schemeClr>
                </a:solidFill>
                <a:latin typeface="맑은 고딕" panose="020B0503020000020004" pitchFamily="50" charset="-127"/>
              </a:rPr>
              <a:t>년 </a:t>
            </a:r>
            <a:r>
              <a:rPr lang="en-US" altLang="ko-KR" sz="1200" b="1" dirty="0" smtClean="0">
                <a:solidFill>
                  <a:schemeClr val="accent4">
                    <a:lumMod val="50000"/>
                  </a:schemeClr>
                </a:solidFill>
                <a:latin typeface="맑은 고딕" panose="020B0503020000020004" pitchFamily="50" charset="-127"/>
              </a:rPr>
              <a:t>6</a:t>
            </a:r>
            <a:r>
              <a:rPr lang="ko-KR" altLang="en-US" sz="1200" b="1" dirty="0" smtClean="0">
                <a:solidFill>
                  <a:schemeClr val="accent4">
                    <a:lumMod val="50000"/>
                  </a:schemeClr>
                </a:solidFill>
                <a:latin typeface="맑은 고딕" panose="020B0503020000020004" pitchFamily="50" charset="-127"/>
              </a:rPr>
              <a:t>월 </a:t>
            </a:r>
            <a:r>
              <a:rPr lang="en-US" altLang="ko-KR" sz="1200" b="1" dirty="0" smtClean="0">
                <a:solidFill>
                  <a:schemeClr val="accent4">
                    <a:lumMod val="50000"/>
                  </a:schemeClr>
                </a:solidFill>
                <a:latin typeface="맑은 고딕" panose="020B0503020000020004" pitchFamily="50" charset="-127"/>
              </a:rPr>
              <a:t>28</a:t>
            </a:r>
            <a:r>
              <a:rPr lang="ko-KR" altLang="en-US" sz="1200" b="1" dirty="0" smtClean="0">
                <a:solidFill>
                  <a:schemeClr val="accent4">
                    <a:lumMod val="50000"/>
                  </a:schemeClr>
                </a:solidFill>
                <a:latin typeface="맑은 고딕" panose="020B0503020000020004" pitchFamily="50" charset="-127"/>
              </a:rPr>
              <a:t>일</a:t>
            </a:r>
            <a:r>
              <a:rPr lang="en-US" altLang="ko-KR" sz="1200" b="1" dirty="0" smtClean="0">
                <a:solidFill>
                  <a:schemeClr val="accent4">
                    <a:lumMod val="50000"/>
                  </a:schemeClr>
                </a:solidFill>
                <a:latin typeface="맑은 고딕" panose="020B0503020000020004" pitchFamily="50" charset="-127"/>
              </a:rPr>
              <a:t>(</a:t>
            </a:r>
            <a:r>
              <a:rPr lang="ko-KR" altLang="en-US" sz="1200" b="1" dirty="0" smtClean="0">
                <a:solidFill>
                  <a:schemeClr val="accent4">
                    <a:lumMod val="50000"/>
                  </a:schemeClr>
                </a:solidFill>
                <a:latin typeface="맑은 고딕" panose="020B0503020000020004" pitchFamily="50" charset="-127"/>
              </a:rPr>
              <a:t>금</a:t>
            </a:r>
            <a:r>
              <a:rPr lang="en-US" altLang="ko-KR" sz="1200" b="1"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err="1" smtClean="0">
                <a:solidFill>
                  <a:schemeClr val="accent4">
                    <a:lumMod val="50000"/>
                  </a:schemeClr>
                </a:solidFill>
                <a:latin typeface="맑은 고딕" panose="020B0503020000020004" pitchFamily="50" charset="-127"/>
              </a:rPr>
              <a:t>머신러닝</a:t>
            </a:r>
            <a:r>
              <a:rPr lang="ko-KR" altLang="en-US" sz="1200" dirty="0" smtClean="0">
                <a:solidFill>
                  <a:schemeClr val="accent4">
                    <a:lumMod val="50000"/>
                  </a:schemeClr>
                </a:solidFill>
                <a:latin typeface="맑은 고딕" panose="020B0503020000020004" pitchFamily="50" charset="-127"/>
              </a:rPr>
              <a:t> 학습 모델 선정 및 평가</a:t>
            </a:r>
            <a:endParaRPr lang="en-US" altLang="ko-KR" sz="1200" dirty="0" smtClean="0">
              <a:solidFill>
                <a:schemeClr val="accent4">
                  <a:lumMod val="50000"/>
                </a:schemeClr>
              </a:solidFill>
              <a:latin typeface="맑은 고딕" panose="020B0503020000020004" pitchFamily="50" charset="-127"/>
            </a:endParaRPr>
          </a:p>
          <a:p>
            <a:pPr marL="171450" indent="-171450">
              <a:lnSpc>
                <a:spcPct val="150000"/>
              </a:lnSpc>
              <a:buFontTx/>
              <a:buChar char="-"/>
            </a:pPr>
            <a:r>
              <a:rPr lang="ko-KR" altLang="en-US" sz="1200" dirty="0" smtClean="0">
                <a:solidFill>
                  <a:srgbClr val="FF0000"/>
                </a:solidFill>
                <a:latin typeface="맑은 고딕" panose="020B0503020000020004" pitchFamily="50" charset="-127"/>
              </a:rPr>
              <a:t>수원시 교통사고 정보 제공 서비스 구축</a:t>
            </a:r>
            <a:r>
              <a:rPr lang="en-US" altLang="ko-KR" sz="1200" dirty="0" smtClean="0">
                <a:solidFill>
                  <a:srgbClr val="FF0000"/>
                </a:solidFill>
                <a:latin typeface="맑은 고딕" panose="020B0503020000020004" pitchFamily="50" charset="-127"/>
              </a:rPr>
              <a:t>(2</a:t>
            </a:r>
            <a:r>
              <a:rPr lang="ko-KR" altLang="en-US" sz="1200" dirty="0" smtClean="0">
                <a:solidFill>
                  <a:srgbClr val="FF0000"/>
                </a:solidFill>
                <a:latin typeface="맑은 고딕" panose="020B0503020000020004" pitchFamily="50" charset="-127"/>
              </a:rPr>
              <a:t>차부터 </a:t>
            </a:r>
            <a:r>
              <a:rPr lang="ko-KR" altLang="en-US" sz="1200" dirty="0" err="1" smtClean="0">
                <a:solidFill>
                  <a:srgbClr val="FF0000"/>
                </a:solidFill>
                <a:latin typeface="맑은 고딕" panose="020B0503020000020004" pitchFamily="50" charset="-127"/>
              </a:rPr>
              <a:t>스트림릿</a:t>
            </a:r>
            <a:r>
              <a:rPr lang="ko-KR" altLang="en-US" sz="1200" dirty="0" smtClean="0">
                <a:solidFill>
                  <a:srgbClr val="FF0000"/>
                </a:solidFill>
                <a:latin typeface="맑은 고딕" panose="020B0503020000020004" pitchFamily="50" charset="-127"/>
              </a:rPr>
              <a:t> 배포 준비한 걸로 녹이면 어떨까</a:t>
            </a:r>
            <a:r>
              <a:rPr lang="en-US" altLang="ko-KR" sz="1200" dirty="0" smtClean="0">
                <a:solidFill>
                  <a:srgbClr val="FF0000"/>
                </a:solidFill>
                <a:latin typeface="맑은 고딕" panose="020B0503020000020004" pitchFamily="50" charset="-127"/>
              </a:rPr>
              <a:t>)</a:t>
            </a:r>
            <a:endParaRPr lang="en-US" altLang="ko-KR" sz="1200" dirty="0">
              <a:solidFill>
                <a:srgbClr val="FF0000"/>
              </a:solidFill>
              <a:latin typeface="맑은 고딕" panose="020B0503020000020004" pitchFamily="50" charset="-127"/>
            </a:endParaRPr>
          </a:p>
        </p:txBody>
      </p:sp>
      <p:sp>
        <p:nvSpPr>
          <p:cNvPr id="10" name="직사각형 9"/>
          <p:cNvSpPr/>
          <p:nvPr/>
        </p:nvSpPr>
        <p:spPr>
          <a:xfrm>
            <a:off x="10944223" y="823125"/>
            <a:ext cx="9360183" cy="97200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smtClean="0">
                <a:solidFill>
                  <a:schemeClr val="accent4">
                    <a:lumMod val="50000"/>
                  </a:schemeClr>
                </a:solidFill>
                <a:latin typeface="맑은 고딕" panose="020B0503020000020004" pitchFamily="50" charset="-127"/>
              </a:rPr>
              <a:t>최종 발표 </a:t>
            </a:r>
            <a:r>
              <a:rPr lang="en-US" altLang="ko-KR" sz="1200" b="1" dirty="0" smtClean="0">
                <a:solidFill>
                  <a:schemeClr val="accent4">
                    <a:lumMod val="50000"/>
                  </a:schemeClr>
                </a:solidFill>
                <a:latin typeface="맑은 고딕" panose="020B0503020000020004" pitchFamily="50" charset="-127"/>
              </a:rPr>
              <a:t>: 2024</a:t>
            </a:r>
            <a:r>
              <a:rPr lang="ko-KR" altLang="en-US" sz="1200" b="1" dirty="0" smtClean="0">
                <a:solidFill>
                  <a:schemeClr val="accent4">
                    <a:lumMod val="50000"/>
                  </a:schemeClr>
                </a:solidFill>
                <a:latin typeface="맑은 고딕" panose="020B0503020000020004" pitchFamily="50" charset="-127"/>
              </a:rPr>
              <a:t>년 </a:t>
            </a:r>
            <a:r>
              <a:rPr lang="en-US" altLang="ko-KR" sz="1200" b="1" dirty="0" smtClean="0">
                <a:solidFill>
                  <a:schemeClr val="accent4">
                    <a:lumMod val="50000"/>
                  </a:schemeClr>
                </a:solidFill>
                <a:latin typeface="맑은 고딕" panose="020B0503020000020004" pitchFamily="50" charset="-127"/>
              </a:rPr>
              <a:t>7</a:t>
            </a:r>
            <a:r>
              <a:rPr lang="ko-KR" altLang="en-US" sz="1200" b="1" dirty="0" smtClean="0">
                <a:solidFill>
                  <a:schemeClr val="accent4">
                    <a:lumMod val="50000"/>
                  </a:schemeClr>
                </a:solidFill>
                <a:latin typeface="맑은 고딕" panose="020B0503020000020004" pitchFamily="50" charset="-127"/>
              </a:rPr>
              <a:t>월 </a:t>
            </a:r>
            <a:r>
              <a:rPr lang="en-US" altLang="ko-KR" sz="1200" b="1" dirty="0" smtClean="0">
                <a:solidFill>
                  <a:schemeClr val="accent4">
                    <a:lumMod val="50000"/>
                  </a:schemeClr>
                </a:solidFill>
                <a:latin typeface="맑은 고딕" panose="020B0503020000020004" pitchFamily="50" charset="-127"/>
              </a:rPr>
              <a:t>31</a:t>
            </a:r>
            <a:r>
              <a:rPr lang="ko-KR" altLang="en-US" sz="1200" b="1" dirty="0" smtClean="0">
                <a:solidFill>
                  <a:schemeClr val="accent4">
                    <a:lumMod val="50000"/>
                  </a:schemeClr>
                </a:solidFill>
                <a:latin typeface="맑은 고딕" panose="020B0503020000020004" pitchFamily="50" charset="-127"/>
              </a:rPr>
              <a:t>일</a:t>
            </a:r>
            <a:r>
              <a:rPr lang="en-US" altLang="ko-KR" sz="1200" b="1" dirty="0" smtClean="0">
                <a:solidFill>
                  <a:schemeClr val="accent4">
                    <a:lumMod val="50000"/>
                  </a:schemeClr>
                </a:solidFill>
                <a:latin typeface="맑은 고딕" panose="020B0503020000020004" pitchFamily="50" charset="-127"/>
              </a:rPr>
              <a:t>(</a:t>
            </a:r>
            <a:r>
              <a:rPr lang="ko-KR" altLang="en-US" sz="1200" b="1" dirty="0" smtClean="0">
                <a:solidFill>
                  <a:schemeClr val="accent4">
                    <a:lumMod val="50000"/>
                  </a:schemeClr>
                </a:solidFill>
                <a:latin typeface="맑은 고딕" panose="020B0503020000020004" pitchFamily="50" charset="-127"/>
              </a:rPr>
              <a:t>수</a:t>
            </a:r>
            <a:r>
              <a:rPr lang="en-US" altLang="ko-KR" sz="1200" b="1"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en-US" altLang="ko-KR" sz="1200" dirty="0" smtClean="0">
                <a:solidFill>
                  <a:schemeClr val="accent4">
                    <a:lumMod val="50000"/>
                  </a:schemeClr>
                </a:solidFill>
                <a:latin typeface="맑은 고딕" panose="020B0503020000020004" pitchFamily="50" charset="-127"/>
              </a:rPr>
              <a:t>FMEA</a:t>
            </a:r>
            <a:r>
              <a:rPr lang="ko-KR" altLang="en-US" sz="1200" dirty="0" smtClean="0">
                <a:solidFill>
                  <a:schemeClr val="accent4">
                    <a:lumMod val="50000"/>
                  </a:schemeClr>
                </a:solidFill>
                <a:latin typeface="맑은 고딕" panose="020B0503020000020004" pitchFamily="50" charset="-127"/>
              </a:rPr>
              <a:t>를 활용한 변수 영향분석</a:t>
            </a:r>
            <a:endParaRPr lang="en-US" altLang="ko-KR" sz="1200" dirty="0" smtClean="0">
              <a:solidFill>
                <a:schemeClr val="accent4">
                  <a:lumMod val="50000"/>
                </a:schemeClr>
              </a:solidFill>
              <a:latin typeface="맑은 고딕" panose="020B0503020000020004" pitchFamily="50" charset="-127"/>
            </a:endParaRPr>
          </a:p>
          <a:p>
            <a:pPr marL="171450" indent="-171450">
              <a:lnSpc>
                <a:spcPct val="150000"/>
              </a:lnSpc>
              <a:buFontTx/>
              <a:buChar char="-"/>
            </a:pPr>
            <a:r>
              <a:rPr lang="ko-KR" altLang="en-US" sz="1200" dirty="0" err="1" smtClean="0">
                <a:solidFill>
                  <a:schemeClr val="accent4">
                    <a:lumMod val="50000"/>
                  </a:schemeClr>
                </a:solidFill>
                <a:latin typeface="맑은 고딕" panose="020B0503020000020004" pitchFamily="50" charset="-127"/>
              </a:rPr>
              <a:t>머신러닝</a:t>
            </a:r>
            <a:r>
              <a:rPr lang="ko-KR" altLang="en-US" sz="1200" dirty="0" smtClean="0">
                <a:solidFill>
                  <a:schemeClr val="accent4">
                    <a:lumMod val="50000"/>
                  </a:schemeClr>
                </a:solidFill>
                <a:latin typeface="맑은 고딕" panose="020B0503020000020004" pitchFamily="50" charset="-127"/>
              </a:rPr>
              <a:t> 개선 및 평가</a:t>
            </a:r>
            <a:endParaRPr lang="en-US" altLang="ko-KR" sz="1200" dirty="0">
              <a:solidFill>
                <a:schemeClr val="accent4">
                  <a:lumMod val="50000"/>
                </a:schemeClr>
              </a:solidFill>
              <a:latin typeface="맑은 고딕" panose="020B0503020000020004" pitchFamily="50" charset="-127"/>
            </a:endParaRPr>
          </a:p>
        </p:txBody>
      </p:sp>
    </p:spTree>
    <p:extLst>
      <p:ext uri="{BB962C8B-B14F-4D97-AF65-F5344CB8AC3E}">
        <p14:creationId xmlns:p14="http://schemas.microsoft.com/office/powerpoint/2010/main" val="2957720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개발환경</a:t>
              </a:r>
              <a:endParaRPr 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13</a:t>
            </a:fld>
            <a:endParaRPr lang="en-US"/>
          </a:p>
        </p:txBody>
      </p:sp>
      <p:grpSp>
        <p:nvGrpSpPr>
          <p:cNvPr id="3" name="그룹 2"/>
          <p:cNvGrpSpPr/>
          <p:nvPr/>
        </p:nvGrpSpPr>
        <p:grpSpPr>
          <a:xfrm>
            <a:off x="775470" y="1697807"/>
            <a:ext cx="9145634" cy="4903018"/>
            <a:chOff x="775470" y="1697807"/>
            <a:chExt cx="9145634" cy="4903018"/>
          </a:xfrm>
        </p:grpSpPr>
        <p:pic>
          <p:nvPicPr>
            <p:cNvPr id="15" name="Picture 16"/>
            <p:cNvPicPr>
              <a:picLocks noChangeAspect="1"/>
            </p:cNvPicPr>
            <p:nvPr/>
          </p:nvPicPr>
          <p:blipFill>
            <a:blip r:embed="rId3"/>
            <a:stretch>
              <a:fillRect/>
            </a:stretch>
          </p:blipFill>
          <p:spPr>
            <a:xfrm>
              <a:off x="7698604" y="2063601"/>
              <a:ext cx="2222500" cy="4533900"/>
            </a:xfrm>
            <a:prstGeom prst="rect">
              <a:avLst/>
            </a:prstGeom>
          </p:spPr>
        </p:pic>
        <p:sp>
          <p:nvSpPr>
            <p:cNvPr id="16" name="모서리가 둥근 직사각형 15"/>
            <p:cNvSpPr/>
            <p:nvPr/>
          </p:nvSpPr>
          <p:spPr>
            <a:xfrm>
              <a:off x="889756" y="1697807"/>
              <a:ext cx="1980000" cy="360000"/>
            </a:xfrm>
            <a:prstGeom prst="round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smtClean="0">
                  <a:solidFill>
                    <a:schemeClr val="accent3">
                      <a:lumMod val="50000"/>
                    </a:schemeClr>
                  </a:solidFill>
                  <a:latin typeface="맑은 고딕" panose="020B0503020000020004" pitchFamily="50" charset="-127"/>
                  <a:ea typeface="맑은 고딕" panose="020B0503020000020004" pitchFamily="50" charset="-127"/>
                </a:rPr>
                <a:t>데이터 수집</a:t>
              </a:r>
              <a:endParaRPr lang="ko-KR" altLang="en-US" sz="1600" b="1" dirty="0">
                <a:solidFill>
                  <a:schemeClr val="accent3">
                    <a:lumMod val="50000"/>
                  </a:schemeClr>
                </a:solidFill>
                <a:latin typeface="맑은 고딕" panose="020B0503020000020004" pitchFamily="50" charset="-127"/>
                <a:ea typeface="맑은 고딕" panose="020B0503020000020004" pitchFamily="50" charset="-127"/>
              </a:endParaRPr>
            </a:p>
          </p:txBody>
        </p:sp>
        <p:sp>
          <p:nvSpPr>
            <p:cNvPr id="17" name="오른쪽 화살표 16"/>
            <p:cNvSpPr/>
            <p:nvPr/>
          </p:nvSpPr>
          <p:spPr>
            <a:xfrm>
              <a:off x="3049854" y="3899268"/>
              <a:ext cx="1127535" cy="609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4357487" y="1697807"/>
              <a:ext cx="1980000" cy="360000"/>
            </a:xfrm>
            <a:prstGeom prst="round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smtClean="0">
                  <a:solidFill>
                    <a:schemeClr val="tx2"/>
                  </a:solidFill>
                  <a:latin typeface="맑은 고딕" panose="020B0503020000020004" pitchFamily="50" charset="-127"/>
                  <a:ea typeface="맑은 고딕" panose="020B0503020000020004" pitchFamily="50" charset="-127"/>
                </a:rPr>
                <a:t>데이터 분석</a:t>
              </a:r>
              <a:endParaRPr lang="ko-KR" altLang="en-US" sz="1600" b="1" dirty="0">
                <a:solidFill>
                  <a:srgbClr val="C00000"/>
                </a:solidFill>
                <a:latin typeface="맑은 고딕" panose="020B0503020000020004" pitchFamily="50" charset="-127"/>
                <a:ea typeface="맑은 고딕" panose="020B0503020000020004" pitchFamily="50" charset="-127"/>
              </a:endParaRPr>
            </a:p>
          </p:txBody>
        </p:sp>
        <p:sp>
          <p:nvSpPr>
            <p:cNvPr id="19" name="오른쪽 화살표 18"/>
            <p:cNvSpPr/>
            <p:nvPr/>
          </p:nvSpPr>
          <p:spPr>
            <a:xfrm>
              <a:off x="6519186" y="3899268"/>
              <a:ext cx="1127535" cy="609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7825218" y="1697807"/>
              <a:ext cx="1980000" cy="360000"/>
            </a:xfrm>
            <a:prstGeom prst="round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accent2"/>
                  </a:solidFill>
                  <a:latin typeface="맑은 고딕" panose="020B0503020000020004" pitchFamily="50" charset="-127"/>
                  <a:ea typeface="맑은 고딕" panose="020B0503020000020004" pitchFamily="50" charset="-127"/>
                </a:rPr>
                <a:t>데이터 </a:t>
              </a:r>
              <a:r>
                <a:rPr lang="ko-KR" altLang="en-US" sz="1600" b="1" dirty="0" smtClean="0">
                  <a:solidFill>
                    <a:schemeClr val="accent2"/>
                  </a:solidFill>
                  <a:latin typeface="맑은 고딕" panose="020B0503020000020004" pitchFamily="50" charset="-127"/>
                  <a:ea typeface="맑은 고딕" panose="020B0503020000020004" pitchFamily="50" charset="-127"/>
                </a:rPr>
                <a:t>배포</a:t>
              </a:r>
              <a:endParaRPr lang="ko-KR" altLang="en-US" sz="1600" b="1" dirty="0">
                <a:solidFill>
                  <a:schemeClr val="accent2"/>
                </a:solidFill>
                <a:latin typeface="맑은 고딕" panose="020B0503020000020004" pitchFamily="50" charset="-127"/>
                <a:ea typeface="맑은 고딕" panose="020B0503020000020004" pitchFamily="50" charset="-127"/>
              </a:endParaRPr>
            </a:p>
          </p:txBody>
        </p:sp>
        <p:pic>
          <p:nvPicPr>
            <p:cNvPr id="22" name="Picture 14" descr="Streamlit Logo PNG Vector (SVG)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537" y="3899268"/>
              <a:ext cx="1553233" cy="7248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p:cNvPicPr>
              <a:picLocks noChangeAspect="1"/>
            </p:cNvPicPr>
            <p:nvPr/>
          </p:nvPicPr>
          <p:blipFill>
            <a:blip r:embed="rId3"/>
            <a:stretch>
              <a:fillRect/>
            </a:stretch>
          </p:blipFill>
          <p:spPr>
            <a:xfrm>
              <a:off x="775470" y="2066925"/>
              <a:ext cx="2222500" cy="4533900"/>
            </a:xfrm>
            <a:prstGeom prst="rect">
              <a:avLst/>
            </a:prstGeom>
          </p:spPr>
        </p:pic>
        <p:pic>
          <p:nvPicPr>
            <p:cNvPr id="27" name="그림 26"/>
            <p:cNvPicPr>
              <a:picLocks/>
            </p:cNvPicPr>
            <p:nvPr/>
          </p:nvPicPr>
          <p:blipFill>
            <a:blip r:embed="rId5"/>
            <a:stretch>
              <a:fillRect/>
            </a:stretch>
          </p:blipFill>
          <p:spPr>
            <a:xfrm>
              <a:off x="992213" y="2540807"/>
              <a:ext cx="1800000" cy="540000"/>
            </a:xfrm>
            <a:prstGeom prst="rect">
              <a:avLst/>
            </a:prstGeom>
          </p:spPr>
        </p:pic>
        <p:pic>
          <p:nvPicPr>
            <p:cNvPr id="28" name="그림 27"/>
            <p:cNvPicPr>
              <a:picLocks/>
            </p:cNvPicPr>
            <p:nvPr/>
          </p:nvPicPr>
          <p:blipFill>
            <a:blip r:embed="rId6"/>
            <a:stretch>
              <a:fillRect/>
            </a:stretch>
          </p:blipFill>
          <p:spPr>
            <a:xfrm>
              <a:off x="1073003" y="3365312"/>
              <a:ext cx="1613506" cy="540000"/>
            </a:xfrm>
            <a:prstGeom prst="rect">
              <a:avLst/>
            </a:prstGeom>
            <a:solidFill>
              <a:schemeClr val="accent1">
                <a:lumMod val="60000"/>
                <a:lumOff val="40000"/>
              </a:schemeClr>
            </a:solidFill>
          </p:spPr>
        </p:pic>
        <p:pic>
          <p:nvPicPr>
            <p:cNvPr id="29" name="Picture 8" descr="정부3.0 공공데이터 포털 로고"/>
            <p:cNvPicPr>
              <a:picLocks noChangeArrowheads="1"/>
            </p:cNvPicPr>
            <p:nvPr/>
          </p:nvPicPr>
          <p:blipFill rotWithShape="1">
            <a:blip r:embed="rId7">
              <a:extLst>
                <a:ext uri="{28A0092B-C50C-407E-A947-70E740481C1C}">
                  <a14:useLocalDpi xmlns:a14="http://schemas.microsoft.com/office/drawing/2010/main" val="0"/>
                </a:ext>
              </a:extLst>
            </a:blip>
            <a:srcRect l="13339" t="14731" r="13430" b="24133"/>
            <a:stretch/>
          </p:blipFill>
          <p:spPr bwMode="auto">
            <a:xfrm>
              <a:off x="992213" y="4189817"/>
              <a:ext cx="180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경찰청 Korean National Police Agency"/>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213" y="5014322"/>
              <a:ext cx="180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p:nvPicPr>
          <p:blipFill>
            <a:blip r:embed="rId3"/>
            <a:stretch>
              <a:fillRect/>
            </a:stretch>
          </p:blipFill>
          <p:spPr>
            <a:xfrm>
              <a:off x="4256087" y="2054225"/>
              <a:ext cx="2222500" cy="4533900"/>
            </a:xfrm>
            <a:prstGeom prst="rect">
              <a:avLst/>
            </a:prstGeom>
          </p:spPr>
        </p:pic>
        <p:pic>
          <p:nvPicPr>
            <p:cNvPr id="31" name="그림 30"/>
            <p:cNvPicPr>
              <a:picLocks noChangeAspect="1"/>
            </p:cNvPicPr>
            <p:nvPr/>
          </p:nvPicPr>
          <p:blipFill>
            <a:blip r:embed="rId9"/>
            <a:stretch>
              <a:fillRect/>
            </a:stretch>
          </p:blipFill>
          <p:spPr>
            <a:xfrm>
              <a:off x="966787" y="5838825"/>
              <a:ext cx="1861298" cy="330450"/>
            </a:xfrm>
            <a:prstGeom prst="rect">
              <a:avLst/>
            </a:prstGeom>
          </p:spPr>
        </p:pic>
      </p:grpSp>
      <p:pic>
        <p:nvPicPr>
          <p:cNvPr id="1028" name="Picture 4" descr="PowerBI : 사용자 후기, 주요 기능, 가격"/>
          <p:cNvPicPr>
            <a:picLocks noChangeAspect="1" noChangeArrowheads="1"/>
          </p:cNvPicPr>
          <p:nvPr/>
        </p:nvPicPr>
        <p:blipFill rotWithShape="1">
          <a:blip r:embed="rId10">
            <a:extLst>
              <a:ext uri="{28A0092B-C50C-407E-A947-70E740481C1C}">
                <a14:useLocalDpi xmlns:a14="http://schemas.microsoft.com/office/drawing/2010/main" val="0"/>
              </a:ext>
            </a:extLst>
          </a:blip>
          <a:srcRect t="25150" b="25150"/>
          <a:stretch/>
        </p:blipFill>
        <p:spPr bwMode="auto">
          <a:xfrm>
            <a:off x="4517125" y="5678297"/>
            <a:ext cx="1687512" cy="4653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Python Logo, symbol, meaning, history, PNG, brand"/>
          <p:cNvPicPr>
            <a:picLocks noChangeArrowheads="1"/>
          </p:cNvPicPr>
          <p:nvPr/>
        </p:nvPicPr>
        <p:blipFill rotWithShape="1">
          <a:blip r:embed="rId11" cstate="print">
            <a:extLst>
              <a:ext uri="{28A0092B-C50C-407E-A947-70E740481C1C}">
                <a14:useLocalDpi xmlns:a14="http://schemas.microsoft.com/office/drawing/2010/main" val="0"/>
              </a:ext>
            </a:extLst>
          </a:blip>
          <a:srcRect l="23678" r="18919" b="33689"/>
          <a:stretch/>
        </p:blipFill>
        <p:spPr bwMode="auto">
          <a:xfrm>
            <a:off x="4795919" y="3544697"/>
            <a:ext cx="1238168" cy="7499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postfiles.pstatic.net/MjAyMTAzMjNfMjA3/MDAxNjE2NDc2NDIyMDY2.L4K-fTlVIgFjTkhWxtgY1mYDInE2nAzsLyTpsYM972Eg.z9GBFC9VnVNRkzKbT6ILsW96gycWQS-eJkAnglOqtWYg.PNG.hideia18/google-colab-logo-1.png?type=w773"/>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25669" y="2616781"/>
            <a:ext cx="1070425" cy="708678"/>
          </a:xfrm>
          <a:prstGeom prst="rect">
            <a:avLst/>
          </a:prstGeom>
          <a:noFill/>
          <a:extLst>
            <a:ext uri="{909E8E84-426E-40DD-AFC4-6F175D3DCCD1}">
              <a14:hiddenFill xmlns:a14="http://schemas.microsoft.com/office/drawing/2010/main">
                <a:solidFill>
                  <a:srgbClr val="FFFFFF"/>
                </a:solidFill>
              </a14:hiddenFill>
            </a:ext>
          </a:extLst>
        </p:spPr>
      </p:pic>
      <p:pic>
        <p:nvPicPr>
          <p:cNvPr id="34" name="그림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9460" y="4687697"/>
            <a:ext cx="1282843" cy="476733"/>
          </a:xfrm>
          <a:prstGeom prst="rect">
            <a:avLst/>
          </a:prstGeom>
        </p:spPr>
      </p:pic>
    </p:spTree>
    <p:extLst>
      <p:ext uri="{BB962C8B-B14F-4D97-AF65-F5344CB8AC3E}">
        <p14:creationId xmlns:p14="http://schemas.microsoft.com/office/powerpoint/2010/main" val="3514236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2391001" y="241726"/>
            <a:ext cx="8138886" cy="862519"/>
            <a:chOff x="2391001" y="241726"/>
            <a:chExt cx="8138886" cy="862519"/>
          </a:xfrm>
        </p:grpSpPr>
        <p:sp>
          <p:nvSpPr>
            <p:cNvPr id="21"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1</a:t>
              </a:r>
              <a:r>
                <a:rPr lang="en-US" altLang="ko-KR"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 </a:t>
              </a:r>
              <a:r>
                <a:rPr lang="ko-KR" alt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개발환경</a:t>
              </a:r>
              <a:endParaRPr 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endParaRPr>
            </a:p>
          </p:txBody>
        </p:sp>
        <p:sp>
          <p:nvSpPr>
            <p:cNvPr id="2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pSp>
        <p:nvGrpSpPr>
          <p:cNvPr id="3" name="그룹 2"/>
          <p:cNvGrpSpPr/>
          <p:nvPr/>
        </p:nvGrpSpPr>
        <p:grpSpPr>
          <a:xfrm>
            <a:off x="395287" y="1539490"/>
            <a:ext cx="10141630" cy="5213735"/>
            <a:chOff x="319087" y="1381780"/>
            <a:chExt cx="10141630" cy="5213735"/>
          </a:xfrm>
        </p:grpSpPr>
        <p:sp>
          <p:nvSpPr>
            <p:cNvPr id="24" name="TextBox 23"/>
            <p:cNvSpPr txBox="1"/>
            <p:nvPr/>
          </p:nvSpPr>
          <p:spPr>
            <a:xfrm>
              <a:off x="7165607" y="1381780"/>
              <a:ext cx="3295110" cy="5213735"/>
            </a:xfrm>
            <a:prstGeom prst="rect">
              <a:avLst/>
            </a:prstGeom>
            <a:noFill/>
          </p:spPr>
          <p:txBody>
            <a:bodyPr wrap="square" rtlCol="0">
              <a:spAutoFit/>
            </a:bodyPr>
            <a:lstStyle/>
            <a:p>
              <a:pPr>
                <a:lnSpc>
                  <a:spcPct val="130000"/>
                </a:lnSpc>
              </a:pPr>
              <a:r>
                <a:rPr lang="ko-KR" altLang="en-US" sz="1400" b="1" dirty="0">
                  <a:latin typeface="+mn-ea"/>
                </a:rPr>
                <a:t>라이브러리 </a:t>
              </a:r>
              <a:r>
                <a:rPr lang="en-US" altLang="ko-KR" sz="1400" b="1" dirty="0" smtClean="0">
                  <a:latin typeface="+mn-ea"/>
                </a:rPr>
                <a:t>Version</a:t>
              </a:r>
              <a:endParaRPr lang="en-US" altLang="ko-KR" sz="1400" dirty="0">
                <a:latin typeface="+mn-ea"/>
              </a:endParaRPr>
            </a:p>
            <a:p>
              <a:pPr>
                <a:lnSpc>
                  <a:spcPct val="130000"/>
                </a:lnSpc>
              </a:pPr>
              <a:r>
                <a:rPr lang="de-DE" altLang="ko-KR" sz="1200" dirty="0">
                  <a:latin typeface="+mn-ea"/>
                </a:rPr>
                <a:t>import </a:t>
              </a:r>
              <a:r>
                <a:rPr lang="de-DE" altLang="ko-KR" sz="1200" dirty="0" smtClean="0">
                  <a:solidFill>
                    <a:srgbClr val="FF0000"/>
                  </a:solidFill>
                  <a:latin typeface="+mn-ea"/>
                </a:rPr>
                <a:t>folium</a:t>
              </a:r>
            </a:p>
            <a:p>
              <a:pPr>
                <a:lnSpc>
                  <a:spcPct val="130000"/>
                </a:lnSpc>
              </a:pPr>
              <a:r>
                <a:rPr lang="de-DE" altLang="ko-KR" sz="1200" dirty="0">
                  <a:latin typeface="+mn-ea"/>
                </a:rPr>
                <a:t>from </a:t>
              </a:r>
              <a:r>
                <a:rPr lang="de-DE" altLang="ko-KR" sz="1200" dirty="0">
                  <a:solidFill>
                    <a:srgbClr val="FF0000"/>
                  </a:solidFill>
                  <a:latin typeface="+mn-ea"/>
                </a:rPr>
                <a:t>folium</a:t>
              </a:r>
              <a:r>
                <a:rPr lang="de-DE" altLang="ko-KR" sz="1200" dirty="0">
                  <a:latin typeface="+mn-ea"/>
                </a:rPr>
                <a:t>.plugins import MarkerCluster</a:t>
              </a:r>
            </a:p>
            <a:p>
              <a:pPr>
                <a:lnSpc>
                  <a:spcPct val="130000"/>
                </a:lnSpc>
              </a:pPr>
              <a:r>
                <a:rPr lang="de-DE" altLang="ko-KR" sz="1200" dirty="0" smtClean="0">
                  <a:latin typeface="+mn-ea"/>
                </a:rPr>
                <a:t>Name</a:t>
              </a:r>
              <a:r>
                <a:rPr lang="de-DE" altLang="ko-KR" sz="1200" dirty="0">
                  <a:latin typeface="+mn-ea"/>
                </a:rPr>
                <a:t>: folium</a:t>
              </a:r>
            </a:p>
            <a:p>
              <a:pPr>
                <a:lnSpc>
                  <a:spcPct val="130000"/>
                </a:lnSpc>
              </a:pPr>
              <a:r>
                <a:rPr lang="de-DE" altLang="ko-KR" sz="1200" dirty="0">
                  <a:latin typeface="+mn-ea"/>
                </a:rPr>
                <a:t>Version: </a:t>
              </a:r>
              <a:r>
                <a:rPr lang="de-DE" altLang="ko-KR" sz="1200" b="1" dirty="0" smtClean="0">
                  <a:latin typeface="+mn-ea"/>
                </a:rPr>
                <a:t>0.16.0</a:t>
              </a:r>
            </a:p>
            <a:p>
              <a:pPr>
                <a:lnSpc>
                  <a:spcPct val="130000"/>
                </a:lnSpc>
              </a:pPr>
              <a:endParaRPr lang="de-DE" altLang="ko-KR" sz="1200" dirty="0">
                <a:latin typeface="+mn-ea"/>
              </a:endParaRPr>
            </a:p>
            <a:p>
              <a:pPr>
                <a:lnSpc>
                  <a:spcPct val="130000"/>
                </a:lnSpc>
              </a:pPr>
              <a:r>
                <a:rPr lang="en-US" altLang="ko-KR" sz="1200" dirty="0">
                  <a:latin typeface="+mn-ea"/>
                </a:rPr>
                <a:t>import </a:t>
              </a:r>
              <a:r>
                <a:rPr lang="en-US" altLang="ko-KR" sz="1200" dirty="0" err="1">
                  <a:solidFill>
                    <a:srgbClr val="FF0000"/>
                  </a:solidFill>
                  <a:latin typeface="+mn-ea"/>
                </a:rPr>
                <a:t>geopanda</a:t>
              </a:r>
              <a:r>
                <a:rPr lang="en-US" altLang="ko-KR" sz="1200" dirty="0" err="1">
                  <a:latin typeface="+mn-ea"/>
                </a:rPr>
                <a:t>s</a:t>
              </a:r>
              <a:r>
                <a:rPr lang="en-US" altLang="ko-KR" sz="1200" dirty="0">
                  <a:latin typeface="+mn-ea"/>
                </a:rPr>
                <a:t> as </a:t>
              </a:r>
              <a:r>
                <a:rPr lang="en-US" altLang="ko-KR" sz="1200" dirty="0" err="1">
                  <a:latin typeface="+mn-ea"/>
                </a:rPr>
                <a:t>gpd</a:t>
              </a:r>
              <a:endParaRPr lang="en-US" altLang="ko-KR" sz="1200" dirty="0">
                <a:latin typeface="+mn-ea"/>
              </a:endParaRPr>
            </a:p>
            <a:p>
              <a:pPr>
                <a:lnSpc>
                  <a:spcPct val="130000"/>
                </a:lnSpc>
              </a:pPr>
              <a:r>
                <a:rPr lang="en-US" altLang="ko-KR" sz="1200" dirty="0">
                  <a:latin typeface="+mn-ea"/>
                </a:rPr>
                <a:t>Name: </a:t>
              </a:r>
              <a:r>
                <a:rPr lang="en-US" altLang="ko-KR" sz="1200" dirty="0" err="1">
                  <a:latin typeface="+mn-ea"/>
                </a:rPr>
                <a:t>geopandas</a:t>
              </a:r>
              <a:endParaRPr lang="en-US" altLang="ko-KR" sz="1200" dirty="0">
                <a:latin typeface="+mn-ea"/>
              </a:endParaRPr>
            </a:p>
            <a:p>
              <a:pPr>
                <a:lnSpc>
                  <a:spcPct val="130000"/>
                </a:lnSpc>
              </a:pPr>
              <a:r>
                <a:rPr lang="en-US" altLang="ko-KR" sz="1200" dirty="0">
                  <a:latin typeface="+mn-ea"/>
                </a:rPr>
                <a:t>Version: </a:t>
              </a:r>
              <a:r>
                <a:rPr lang="en-US" altLang="ko-KR" sz="1200" b="1" dirty="0" smtClean="0">
                  <a:latin typeface="+mn-ea"/>
                </a:rPr>
                <a:t>0.14.4</a:t>
              </a:r>
            </a:p>
            <a:p>
              <a:pPr>
                <a:lnSpc>
                  <a:spcPct val="130000"/>
                </a:lnSpc>
              </a:pPr>
              <a:endParaRPr lang="en-US" altLang="ko-KR" sz="1200" dirty="0">
                <a:latin typeface="+mn-ea"/>
              </a:endParaRPr>
            </a:p>
            <a:p>
              <a:pPr>
                <a:lnSpc>
                  <a:spcPct val="130000"/>
                </a:lnSpc>
              </a:pPr>
              <a:r>
                <a:rPr lang="en-US" altLang="ko-KR" sz="1200" dirty="0">
                  <a:latin typeface="+mn-ea"/>
                </a:rPr>
                <a:t>from </a:t>
              </a:r>
              <a:r>
                <a:rPr lang="en-US" altLang="ko-KR" sz="1200" dirty="0" err="1">
                  <a:solidFill>
                    <a:srgbClr val="FF0000"/>
                  </a:solidFill>
                  <a:latin typeface="+mn-ea"/>
                </a:rPr>
                <a:t>sklearn</a:t>
              </a:r>
              <a:r>
                <a:rPr lang="en-US" altLang="ko-KR" sz="1200" dirty="0" err="1">
                  <a:latin typeface="+mn-ea"/>
                </a:rPr>
                <a:t>.preprocessing</a:t>
              </a:r>
              <a:r>
                <a:rPr lang="en-US" altLang="ko-KR" sz="1200" dirty="0">
                  <a:latin typeface="+mn-ea"/>
                </a:rPr>
                <a:t> import </a:t>
              </a:r>
              <a:r>
                <a:rPr lang="en-US" altLang="ko-KR" sz="1200" dirty="0" err="1">
                  <a:latin typeface="+mn-ea"/>
                </a:rPr>
                <a:t>LabelEncoder</a:t>
              </a:r>
              <a:endParaRPr lang="en-US" altLang="ko-KR" sz="1200" dirty="0">
                <a:latin typeface="+mn-ea"/>
              </a:endParaRPr>
            </a:p>
            <a:p>
              <a:pPr>
                <a:lnSpc>
                  <a:spcPct val="130000"/>
                </a:lnSpc>
              </a:pPr>
              <a:r>
                <a:rPr lang="en-US" altLang="ko-KR" sz="1200" dirty="0">
                  <a:latin typeface="+mn-ea"/>
                </a:rPr>
                <a:t>Name: </a:t>
              </a:r>
              <a:r>
                <a:rPr lang="en-US" altLang="ko-KR" sz="1200" dirty="0" err="1">
                  <a:latin typeface="+mn-ea"/>
                </a:rPr>
                <a:t>sklearn</a:t>
              </a:r>
              <a:endParaRPr lang="en-US" altLang="ko-KR" sz="1200" dirty="0">
                <a:latin typeface="+mn-ea"/>
              </a:endParaRPr>
            </a:p>
            <a:p>
              <a:pPr>
                <a:lnSpc>
                  <a:spcPct val="130000"/>
                </a:lnSpc>
              </a:pPr>
              <a:r>
                <a:rPr lang="en-US" altLang="ko-KR" sz="1200" dirty="0">
                  <a:latin typeface="+mn-ea"/>
                </a:rPr>
                <a:t>Version</a:t>
              </a:r>
              <a:r>
                <a:rPr lang="en-US" altLang="ko-KR" sz="1200" dirty="0" smtClean="0">
                  <a:latin typeface="+mn-ea"/>
                </a:rPr>
                <a:t>: </a:t>
              </a:r>
              <a:r>
                <a:rPr lang="en-US" altLang="ko-KR" sz="1200" b="1" dirty="0" smtClean="0">
                  <a:latin typeface="+mn-ea"/>
                </a:rPr>
                <a:t>1.4.1.post1</a:t>
              </a:r>
              <a:endParaRPr lang="en-US" altLang="ko-KR" sz="1200" b="1" dirty="0">
                <a:latin typeface="+mn-ea"/>
              </a:endParaRPr>
            </a:p>
            <a:p>
              <a:pPr>
                <a:lnSpc>
                  <a:spcPct val="130000"/>
                </a:lnSpc>
              </a:pPr>
              <a:endParaRPr lang="en-US" altLang="ko-KR" sz="1200" dirty="0">
                <a:latin typeface="+mn-ea"/>
              </a:endParaRPr>
            </a:p>
            <a:p>
              <a:pPr>
                <a:lnSpc>
                  <a:spcPct val="130000"/>
                </a:lnSpc>
              </a:pPr>
              <a:r>
                <a:rPr lang="ko-KR" altLang="en-US" sz="1400" b="1" dirty="0" smtClean="0">
                  <a:latin typeface="+mn-ea"/>
                </a:rPr>
                <a:t>표준 라이브러리</a:t>
              </a:r>
              <a:endParaRPr lang="en-US" altLang="ko-KR" sz="1400" b="1" dirty="0" smtClean="0">
                <a:latin typeface="+mn-ea"/>
              </a:endParaRPr>
            </a:p>
            <a:p>
              <a:pPr>
                <a:lnSpc>
                  <a:spcPct val="130000"/>
                </a:lnSpc>
              </a:pPr>
              <a:r>
                <a:rPr lang="en-US" altLang="ko-KR" sz="1400" b="1" dirty="0" smtClean="0">
                  <a:latin typeface="+mn-ea"/>
                </a:rPr>
                <a:t>(</a:t>
              </a:r>
              <a:r>
                <a:rPr lang="ko-KR" altLang="en-US" sz="1400" b="1" dirty="0" smtClean="0">
                  <a:latin typeface="+mn-ea"/>
                </a:rPr>
                <a:t>별도의 </a:t>
              </a:r>
              <a:r>
                <a:rPr lang="en-US" altLang="ko-KR" sz="1400" b="1" dirty="0" smtClean="0">
                  <a:latin typeface="+mn-ea"/>
                </a:rPr>
                <a:t>version</a:t>
              </a:r>
              <a:r>
                <a:rPr lang="ko-KR" altLang="en-US" sz="1400" b="1" dirty="0">
                  <a:latin typeface="+mn-ea"/>
                </a:rPr>
                <a:t> </a:t>
              </a:r>
              <a:r>
                <a:rPr lang="ko-KR" altLang="en-US" sz="1400" b="1" dirty="0" smtClean="0">
                  <a:latin typeface="+mn-ea"/>
                </a:rPr>
                <a:t>정보</a:t>
              </a:r>
              <a:r>
                <a:rPr lang="en-US" altLang="ko-KR" sz="1400" b="1" dirty="0" smtClean="0">
                  <a:latin typeface="+mn-ea"/>
                </a:rPr>
                <a:t>x)</a:t>
              </a:r>
              <a:endParaRPr lang="en-US" altLang="ko-KR" sz="1200" dirty="0" smtClean="0">
                <a:latin typeface="+mn-ea"/>
              </a:endParaRPr>
            </a:p>
            <a:p>
              <a:pPr>
                <a:lnSpc>
                  <a:spcPct val="130000"/>
                </a:lnSpc>
              </a:pPr>
              <a:r>
                <a:rPr lang="en-US" altLang="ko-KR" sz="1200" dirty="0">
                  <a:latin typeface="+mn-ea"/>
                </a:rPr>
                <a:t>import </a:t>
              </a:r>
              <a:r>
                <a:rPr lang="en-US" altLang="ko-KR" sz="1200" dirty="0" smtClean="0">
                  <a:solidFill>
                    <a:srgbClr val="FF0000"/>
                  </a:solidFill>
                  <a:latin typeface="+mn-ea"/>
                </a:rPr>
                <a:t>time</a:t>
              </a:r>
            </a:p>
            <a:p>
              <a:pPr>
                <a:lnSpc>
                  <a:spcPct val="130000"/>
                </a:lnSpc>
              </a:pPr>
              <a:r>
                <a:rPr lang="en-US" altLang="ko-KR" sz="1200" dirty="0">
                  <a:latin typeface="+mn-ea"/>
                </a:rPr>
                <a:t>from </a:t>
              </a:r>
              <a:r>
                <a:rPr lang="en-US" altLang="ko-KR" sz="1200" dirty="0" err="1">
                  <a:latin typeface="+mn-ea"/>
                </a:rPr>
                <a:t>datetime</a:t>
              </a:r>
              <a:r>
                <a:rPr lang="en-US" altLang="ko-KR" sz="1200" dirty="0">
                  <a:latin typeface="+mn-ea"/>
                </a:rPr>
                <a:t> import </a:t>
              </a:r>
              <a:r>
                <a:rPr lang="en-US" altLang="ko-KR" sz="1200" dirty="0" err="1" smtClean="0">
                  <a:solidFill>
                    <a:srgbClr val="FF0000"/>
                  </a:solidFill>
                  <a:latin typeface="+mn-ea"/>
                </a:rPr>
                <a:t>datetime</a:t>
              </a:r>
              <a:endParaRPr lang="en-US" altLang="ko-KR" sz="1200" dirty="0" smtClean="0">
                <a:solidFill>
                  <a:srgbClr val="FF0000"/>
                </a:solidFill>
                <a:latin typeface="+mn-ea"/>
              </a:endParaRPr>
            </a:p>
            <a:p>
              <a:pPr>
                <a:lnSpc>
                  <a:spcPct val="130000"/>
                </a:lnSpc>
              </a:pPr>
              <a:r>
                <a:rPr lang="en-US" altLang="ko-KR" sz="1200" dirty="0">
                  <a:latin typeface="+mn-ea"/>
                </a:rPr>
                <a:t>import </a:t>
              </a:r>
              <a:r>
                <a:rPr lang="en-US" altLang="ko-KR" sz="1200" dirty="0" err="1" smtClean="0">
                  <a:solidFill>
                    <a:srgbClr val="FF0000"/>
                  </a:solidFill>
                  <a:latin typeface="+mn-ea"/>
                </a:rPr>
                <a:t>json</a:t>
              </a:r>
              <a:endParaRPr lang="en-US" altLang="ko-KR" sz="1200" dirty="0" smtClean="0">
                <a:solidFill>
                  <a:srgbClr val="FF0000"/>
                </a:solidFill>
                <a:latin typeface="+mn-ea"/>
              </a:endParaRPr>
            </a:p>
            <a:p>
              <a:pPr>
                <a:lnSpc>
                  <a:spcPct val="130000"/>
                </a:lnSpc>
              </a:pPr>
              <a:r>
                <a:rPr lang="en-US" altLang="ko-KR" sz="1200" dirty="0">
                  <a:latin typeface="+mn-ea"/>
                </a:rPr>
                <a:t>import </a:t>
              </a:r>
              <a:r>
                <a:rPr lang="en-US" altLang="ko-KR" sz="1200" dirty="0">
                  <a:solidFill>
                    <a:srgbClr val="FF0000"/>
                  </a:solidFill>
                  <a:latin typeface="+mn-ea"/>
                </a:rPr>
                <a:t>re</a:t>
              </a:r>
            </a:p>
          </p:txBody>
        </p:sp>
        <p:sp>
          <p:nvSpPr>
            <p:cNvPr id="26" name="TextBox 25"/>
            <p:cNvSpPr txBox="1"/>
            <p:nvPr/>
          </p:nvSpPr>
          <p:spPr>
            <a:xfrm>
              <a:off x="319087" y="1381780"/>
              <a:ext cx="3747136" cy="4973669"/>
            </a:xfrm>
            <a:prstGeom prst="rect">
              <a:avLst/>
            </a:prstGeom>
            <a:noFill/>
          </p:spPr>
          <p:txBody>
            <a:bodyPr wrap="square" rtlCol="0">
              <a:spAutoFit/>
            </a:bodyPr>
            <a:lstStyle/>
            <a:p>
              <a:pPr>
                <a:lnSpc>
                  <a:spcPct val="130000"/>
                </a:lnSpc>
              </a:pPr>
              <a:r>
                <a:rPr lang="en-US" altLang="ko-KR" sz="1400" b="1" dirty="0" smtClean="0">
                  <a:latin typeface="+mn-ea"/>
                </a:rPr>
                <a:t>Python </a:t>
              </a:r>
              <a:r>
                <a:rPr lang="ko-KR" altLang="en-US" sz="1400" b="1" dirty="0" smtClean="0">
                  <a:latin typeface="+mn-ea"/>
                </a:rPr>
                <a:t>전체 </a:t>
              </a:r>
              <a:r>
                <a:rPr lang="en-US" altLang="ko-KR" sz="1400" b="1" dirty="0" smtClean="0">
                  <a:latin typeface="+mn-ea"/>
                </a:rPr>
                <a:t>Version</a:t>
              </a:r>
              <a:r>
                <a:rPr lang="ko-KR" altLang="en-US" sz="1400" b="1" dirty="0" smtClean="0">
                  <a:latin typeface="+mn-ea"/>
                </a:rPr>
                <a:t> </a:t>
              </a:r>
              <a:endParaRPr lang="en-US" altLang="ko-KR" sz="1400" b="1" dirty="0" smtClean="0">
                <a:latin typeface="+mn-ea"/>
              </a:endParaRPr>
            </a:p>
            <a:p>
              <a:pPr>
                <a:lnSpc>
                  <a:spcPct val="130000"/>
                </a:lnSpc>
              </a:pPr>
              <a:r>
                <a:rPr lang="en-US" altLang="ko-KR" sz="1200" dirty="0" smtClean="0">
                  <a:latin typeface="+mn-ea"/>
                </a:rPr>
                <a:t>import </a:t>
              </a:r>
              <a:r>
                <a:rPr lang="en-US" altLang="ko-KR" sz="1200" dirty="0" smtClean="0">
                  <a:solidFill>
                    <a:srgbClr val="FF0000"/>
                  </a:solidFill>
                  <a:latin typeface="+mn-ea"/>
                </a:rPr>
                <a:t>sys</a:t>
              </a:r>
              <a:r>
                <a:rPr lang="en-US" altLang="ko-KR" sz="1200" dirty="0" smtClean="0">
                  <a:latin typeface="+mn-ea"/>
                </a:rPr>
                <a:t> </a:t>
              </a:r>
              <a:endParaRPr lang="en-US" altLang="ko-KR" sz="1200" dirty="0">
                <a:latin typeface="+mn-ea"/>
              </a:endParaRPr>
            </a:p>
            <a:p>
              <a:pPr>
                <a:lnSpc>
                  <a:spcPct val="130000"/>
                </a:lnSpc>
              </a:pPr>
              <a:r>
                <a:rPr lang="en-US" altLang="ko-KR" sz="1200" b="1" dirty="0" smtClean="0">
                  <a:latin typeface="+mn-ea"/>
                </a:rPr>
                <a:t>3.11.8</a:t>
              </a:r>
              <a:r>
                <a:rPr lang="en-US" altLang="ko-KR" sz="1200" dirty="0" smtClean="0">
                  <a:latin typeface="+mn-ea"/>
                </a:rPr>
                <a:t> </a:t>
              </a:r>
              <a:r>
                <a:rPr lang="en-US" altLang="ko-KR" sz="1200" dirty="0">
                  <a:latin typeface="+mn-ea"/>
                </a:rPr>
                <a:t>| packaged by Anaconda, Inc. | </a:t>
              </a:r>
              <a:endParaRPr lang="en-US" altLang="ko-KR" sz="1200" dirty="0" smtClean="0">
                <a:latin typeface="+mn-ea"/>
              </a:endParaRPr>
            </a:p>
            <a:p>
              <a:pPr>
                <a:lnSpc>
                  <a:spcPct val="130000"/>
                </a:lnSpc>
              </a:pPr>
              <a:r>
                <a:rPr lang="en-US" altLang="ko-KR" sz="1200" dirty="0" smtClean="0">
                  <a:latin typeface="+mn-ea"/>
                </a:rPr>
                <a:t>(</a:t>
              </a:r>
              <a:r>
                <a:rPr lang="en-US" altLang="ko-KR" sz="1200" dirty="0">
                  <a:latin typeface="+mn-ea"/>
                </a:rPr>
                <a:t>main, Feb 26 2024, 21:34:05</a:t>
              </a:r>
              <a:r>
                <a:rPr lang="en-US" altLang="ko-KR" sz="1200" dirty="0" smtClean="0">
                  <a:latin typeface="+mn-ea"/>
                </a:rPr>
                <a:t>)</a:t>
              </a:r>
            </a:p>
            <a:p>
              <a:pPr>
                <a:lnSpc>
                  <a:spcPct val="130000"/>
                </a:lnSpc>
              </a:pPr>
              <a:r>
                <a:rPr lang="en-US" altLang="ko-KR" sz="1200" dirty="0" smtClean="0">
                  <a:latin typeface="+mn-ea"/>
                </a:rPr>
                <a:t>[</a:t>
              </a:r>
              <a:r>
                <a:rPr lang="en-US" altLang="ko-KR" sz="1200" dirty="0">
                  <a:latin typeface="+mn-ea"/>
                </a:rPr>
                <a:t>MSC v.1916 64 bit (AMD64</a:t>
              </a:r>
              <a:r>
                <a:rPr lang="en-US" altLang="ko-KR" sz="1200" dirty="0" smtClean="0">
                  <a:latin typeface="+mn-ea"/>
                </a:rPr>
                <a:t>)]</a:t>
              </a:r>
            </a:p>
            <a:p>
              <a:pPr>
                <a:lnSpc>
                  <a:spcPct val="130000"/>
                </a:lnSpc>
              </a:pPr>
              <a:endParaRPr lang="en-US" altLang="ko-KR" sz="1200" dirty="0">
                <a:latin typeface="+mn-ea"/>
              </a:endParaRPr>
            </a:p>
            <a:p>
              <a:pPr>
                <a:lnSpc>
                  <a:spcPct val="130000"/>
                </a:lnSpc>
              </a:pPr>
              <a:r>
                <a:rPr lang="ko-KR" altLang="en-US" sz="1400" b="1" dirty="0" smtClean="0">
                  <a:latin typeface="+mn-ea"/>
                </a:rPr>
                <a:t>라이브러리 </a:t>
              </a:r>
              <a:r>
                <a:rPr lang="en-US" altLang="ko-KR" sz="1400" b="1" dirty="0" smtClean="0">
                  <a:latin typeface="+mn-ea"/>
                </a:rPr>
                <a:t>Version</a:t>
              </a:r>
            </a:p>
            <a:p>
              <a:pPr>
                <a:lnSpc>
                  <a:spcPct val="130000"/>
                </a:lnSpc>
              </a:pPr>
              <a:r>
                <a:rPr lang="en-US" altLang="ko-KR" sz="1200" dirty="0">
                  <a:latin typeface="+mn-ea"/>
                </a:rPr>
                <a:t>import </a:t>
              </a:r>
              <a:r>
                <a:rPr lang="en-US" altLang="ko-KR" sz="1200" dirty="0" err="1">
                  <a:solidFill>
                    <a:srgbClr val="FF0000"/>
                  </a:solidFill>
                  <a:latin typeface="+mn-ea"/>
                </a:rPr>
                <a:t>numpy</a:t>
              </a:r>
              <a:r>
                <a:rPr lang="en-US" altLang="ko-KR" sz="1200" dirty="0">
                  <a:latin typeface="+mn-ea"/>
                </a:rPr>
                <a:t> as np</a:t>
              </a:r>
            </a:p>
            <a:p>
              <a:pPr>
                <a:lnSpc>
                  <a:spcPct val="130000"/>
                </a:lnSpc>
              </a:pPr>
              <a:r>
                <a:rPr lang="en-US" altLang="ko-KR" sz="1200" dirty="0">
                  <a:latin typeface="+mn-ea"/>
                </a:rPr>
                <a:t>Name: </a:t>
              </a:r>
              <a:r>
                <a:rPr lang="en-US" altLang="ko-KR" sz="1200" dirty="0" err="1">
                  <a:solidFill>
                    <a:srgbClr val="FF0000"/>
                  </a:solidFill>
                  <a:latin typeface="+mn-ea"/>
                </a:rPr>
                <a:t>numpy</a:t>
              </a:r>
              <a:endParaRPr lang="en-US" altLang="ko-KR" sz="1200" dirty="0">
                <a:solidFill>
                  <a:srgbClr val="FF0000"/>
                </a:solidFill>
                <a:latin typeface="+mn-ea"/>
              </a:endParaRPr>
            </a:p>
            <a:p>
              <a:pPr>
                <a:lnSpc>
                  <a:spcPct val="130000"/>
                </a:lnSpc>
              </a:pPr>
              <a:r>
                <a:rPr lang="en-US" altLang="ko-KR" sz="1200" dirty="0">
                  <a:latin typeface="+mn-ea"/>
                </a:rPr>
                <a:t>Version: </a:t>
              </a:r>
              <a:r>
                <a:rPr lang="en-US" altLang="ko-KR" sz="1200" b="1" dirty="0" smtClean="0">
                  <a:latin typeface="+mn-ea"/>
                </a:rPr>
                <a:t>1.26.4</a:t>
              </a:r>
            </a:p>
            <a:p>
              <a:pPr>
                <a:lnSpc>
                  <a:spcPct val="130000"/>
                </a:lnSpc>
              </a:pPr>
              <a:endParaRPr lang="en-US" altLang="ko-KR" sz="1200" dirty="0">
                <a:latin typeface="+mn-ea"/>
              </a:endParaRPr>
            </a:p>
            <a:p>
              <a:pPr>
                <a:lnSpc>
                  <a:spcPct val="130000"/>
                </a:lnSpc>
              </a:pPr>
              <a:r>
                <a:rPr lang="en-US" altLang="ko-KR" sz="1200" dirty="0">
                  <a:latin typeface="+mn-ea"/>
                </a:rPr>
                <a:t>import </a:t>
              </a:r>
              <a:r>
                <a:rPr lang="en-US" altLang="ko-KR" sz="1200" dirty="0">
                  <a:solidFill>
                    <a:srgbClr val="FF0000"/>
                  </a:solidFill>
                  <a:latin typeface="+mn-ea"/>
                </a:rPr>
                <a:t>pandas</a:t>
              </a:r>
              <a:r>
                <a:rPr lang="en-US" altLang="ko-KR" sz="1200" dirty="0">
                  <a:latin typeface="+mn-ea"/>
                </a:rPr>
                <a:t> as </a:t>
              </a:r>
              <a:r>
                <a:rPr lang="en-US" altLang="ko-KR" sz="1200" dirty="0" err="1">
                  <a:latin typeface="+mn-ea"/>
                </a:rPr>
                <a:t>pd</a:t>
              </a:r>
              <a:endParaRPr lang="en-US" altLang="ko-KR" sz="1200" dirty="0">
                <a:latin typeface="+mn-ea"/>
              </a:endParaRPr>
            </a:p>
            <a:p>
              <a:pPr>
                <a:lnSpc>
                  <a:spcPct val="130000"/>
                </a:lnSpc>
              </a:pPr>
              <a:r>
                <a:rPr lang="en-US" altLang="ko-KR" sz="1200" dirty="0">
                  <a:latin typeface="+mn-ea"/>
                </a:rPr>
                <a:t>Name: pandas</a:t>
              </a:r>
            </a:p>
            <a:p>
              <a:pPr>
                <a:lnSpc>
                  <a:spcPct val="130000"/>
                </a:lnSpc>
              </a:pPr>
              <a:r>
                <a:rPr lang="en-US" altLang="ko-KR" sz="1200" dirty="0">
                  <a:latin typeface="+mn-ea"/>
                </a:rPr>
                <a:t>Version: </a:t>
              </a:r>
              <a:r>
                <a:rPr lang="en-US" altLang="ko-KR" sz="1200" b="1" dirty="0" smtClean="0">
                  <a:latin typeface="+mn-ea"/>
                </a:rPr>
                <a:t>2.2.1</a:t>
              </a:r>
            </a:p>
            <a:p>
              <a:pPr>
                <a:lnSpc>
                  <a:spcPct val="130000"/>
                </a:lnSpc>
              </a:pPr>
              <a:endParaRPr lang="en-US" altLang="ko-KR" sz="1200" dirty="0">
                <a:latin typeface="+mn-ea"/>
              </a:endParaRPr>
            </a:p>
            <a:p>
              <a:pPr>
                <a:lnSpc>
                  <a:spcPct val="130000"/>
                </a:lnSpc>
              </a:pPr>
              <a:r>
                <a:rPr lang="en-US" altLang="ko-KR" sz="1200" dirty="0">
                  <a:latin typeface="+mn-ea"/>
                </a:rPr>
                <a:t>import </a:t>
              </a:r>
              <a:r>
                <a:rPr lang="en-US" altLang="ko-KR" sz="1200" dirty="0" err="1">
                  <a:solidFill>
                    <a:srgbClr val="FF0000"/>
                  </a:solidFill>
                  <a:latin typeface="+mn-ea"/>
                </a:rPr>
                <a:t>matplotlib</a:t>
              </a:r>
              <a:r>
                <a:rPr lang="en-US" altLang="ko-KR" sz="1200" dirty="0" err="1">
                  <a:latin typeface="+mn-ea"/>
                </a:rPr>
                <a:t>.pyplot</a:t>
              </a:r>
              <a:r>
                <a:rPr lang="en-US" altLang="ko-KR" sz="1200" dirty="0">
                  <a:latin typeface="+mn-ea"/>
                </a:rPr>
                <a:t> as </a:t>
              </a:r>
              <a:r>
                <a:rPr lang="en-US" altLang="ko-KR" sz="1200" dirty="0" err="1" smtClean="0">
                  <a:latin typeface="+mn-ea"/>
                </a:rPr>
                <a:t>plt</a:t>
              </a:r>
              <a:endParaRPr lang="en-US" altLang="ko-KR" sz="1200" dirty="0" smtClean="0">
                <a:latin typeface="+mn-ea"/>
              </a:endParaRPr>
            </a:p>
            <a:p>
              <a:pPr>
                <a:lnSpc>
                  <a:spcPct val="130000"/>
                </a:lnSpc>
              </a:pPr>
              <a:r>
                <a:rPr lang="en-US" altLang="ko-KR" sz="1200" dirty="0">
                  <a:latin typeface="+mn-ea"/>
                </a:rPr>
                <a:t>from</a:t>
              </a:r>
              <a:r>
                <a:rPr lang="en-US" altLang="ko-KR" sz="1200" dirty="0">
                  <a:solidFill>
                    <a:srgbClr val="7030A0"/>
                  </a:solidFill>
                  <a:latin typeface="+mn-ea"/>
                </a:rPr>
                <a:t> </a:t>
              </a:r>
              <a:r>
                <a:rPr lang="en-US" altLang="ko-KR" sz="1200" dirty="0" err="1">
                  <a:solidFill>
                    <a:srgbClr val="FF0000"/>
                  </a:solidFill>
                  <a:latin typeface="+mn-ea"/>
                </a:rPr>
                <a:t>matplotlib</a:t>
              </a:r>
              <a:r>
                <a:rPr lang="en-US" altLang="ko-KR" sz="1200" dirty="0">
                  <a:solidFill>
                    <a:srgbClr val="7030A0"/>
                  </a:solidFill>
                  <a:latin typeface="+mn-ea"/>
                </a:rPr>
                <a:t> </a:t>
              </a:r>
              <a:r>
                <a:rPr lang="en-US" altLang="ko-KR" sz="1200" dirty="0">
                  <a:latin typeface="+mn-ea"/>
                </a:rPr>
                <a:t>import </a:t>
              </a:r>
              <a:r>
                <a:rPr lang="en-US" altLang="ko-KR" sz="1200" dirty="0" err="1">
                  <a:latin typeface="+mn-ea"/>
                </a:rPr>
                <a:t>font_manager</a:t>
              </a:r>
              <a:r>
                <a:rPr lang="en-US" altLang="ko-KR" sz="1200" dirty="0">
                  <a:latin typeface="+mn-ea"/>
                </a:rPr>
                <a:t>, </a:t>
              </a:r>
              <a:r>
                <a:rPr lang="en-US" altLang="ko-KR" sz="1200" dirty="0" err="1" smtClean="0">
                  <a:latin typeface="+mn-ea"/>
                </a:rPr>
                <a:t>rc</a:t>
              </a:r>
              <a:endParaRPr lang="en-US" altLang="ko-KR" sz="1200" dirty="0" smtClean="0">
                <a:latin typeface="+mn-ea"/>
              </a:endParaRPr>
            </a:p>
            <a:p>
              <a:pPr>
                <a:lnSpc>
                  <a:spcPct val="130000"/>
                </a:lnSpc>
              </a:pPr>
              <a:r>
                <a:rPr lang="en-US" altLang="ko-KR" sz="1200" dirty="0">
                  <a:latin typeface="+mn-ea"/>
                </a:rPr>
                <a:t>import </a:t>
              </a:r>
              <a:r>
                <a:rPr lang="en-US" altLang="ko-KR" sz="1200" dirty="0" err="1">
                  <a:solidFill>
                    <a:srgbClr val="FF0000"/>
                  </a:solidFill>
                  <a:latin typeface="+mn-ea"/>
                </a:rPr>
                <a:t>matplotlib</a:t>
              </a:r>
              <a:r>
                <a:rPr lang="en-US" altLang="ko-KR" sz="1200" dirty="0" err="1">
                  <a:latin typeface="+mn-ea"/>
                </a:rPr>
                <a:t>.font_manager</a:t>
              </a:r>
              <a:r>
                <a:rPr lang="en-US" altLang="ko-KR" sz="1200" dirty="0">
                  <a:latin typeface="+mn-ea"/>
                </a:rPr>
                <a:t> as </a:t>
              </a:r>
              <a:r>
                <a:rPr lang="en-US" altLang="ko-KR" sz="1200" dirty="0" err="1">
                  <a:latin typeface="+mn-ea"/>
                </a:rPr>
                <a:t>fm</a:t>
              </a:r>
              <a:endParaRPr lang="en-US" altLang="ko-KR" sz="1200" dirty="0">
                <a:latin typeface="+mn-ea"/>
              </a:endParaRPr>
            </a:p>
            <a:p>
              <a:pPr>
                <a:lnSpc>
                  <a:spcPct val="130000"/>
                </a:lnSpc>
              </a:pPr>
              <a:r>
                <a:rPr lang="en-US" altLang="ko-KR" sz="1200" dirty="0">
                  <a:latin typeface="+mn-ea"/>
                </a:rPr>
                <a:t>Name: </a:t>
              </a:r>
              <a:r>
                <a:rPr lang="en-US" altLang="ko-KR" sz="1200" dirty="0" err="1">
                  <a:latin typeface="+mn-ea"/>
                </a:rPr>
                <a:t>matplotlib</a:t>
              </a:r>
              <a:endParaRPr lang="en-US" altLang="ko-KR" sz="1200" dirty="0">
                <a:latin typeface="+mn-ea"/>
              </a:endParaRPr>
            </a:p>
            <a:p>
              <a:pPr>
                <a:lnSpc>
                  <a:spcPct val="130000"/>
                </a:lnSpc>
              </a:pPr>
              <a:r>
                <a:rPr lang="en-US" altLang="ko-KR" sz="1200" dirty="0">
                  <a:latin typeface="+mn-ea"/>
                </a:rPr>
                <a:t>Version: </a:t>
              </a:r>
              <a:r>
                <a:rPr lang="en-US" altLang="ko-KR" sz="1200" b="1" dirty="0" smtClean="0">
                  <a:latin typeface="+mn-ea"/>
                </a:rPr>
                <a:t>3.8.3</a:t>
              </a:r>
              <a:endParaRPr lang="en-US" altLang="ko-KR" sz="1200" b="1" dirty="0">
                <a:latin typeface="+mn-ea"/>
              </a:endParaRPr>
            </a:p>
          </p:txBody>
        </p:sp>
        <p:sp>
          <p:nvSpPr>
            <p:cNvPr id="27" name="TextBox 26"/>
            <p:cNvSpPr txBox="1"/>
            <p:nvPr/>
          </p:nvSpPr>
          <p:spPr>
            <a:xfrm>
              <a:off x="3742347" y="1381780"/>
              <a:ext cx="3747136" cy="5173724"/>
            </a:xfrm>
            <a:prstGeom prst="rect">
              <a:avLst/>
            </a:prstGeom>
            <a:noFill/>
          </p:spPr>
          <p:txBody>
            <a:bodyPr wrap="square" rtlCol="0">
              <a:spAutoFit/>
            </a:bodyPr>
            <a:lstStyle/>
            <a:p>
              <a:pPr>
                <a:lnSpc>
                  <a:spcPct val="130000"/>
                </a:lnSpc>
              </a:pPr>
              <a:r>
                <a:rPr lang="ko-KR" altLang="en-US" sz="1400" b="1" dirty="0" smtClean="0">
                  <a:latin typeface="+mn-ea"/>
                </a:rPr>
                <a:t>라이브러리 </a:t>
              </a:r>
              <a:r>
                <a:rPr lang="en-US" altLang="ko-KR" sz="1400" b="1" dirty="0" smtClean="0">
                  <a:latin typeface="+mn-ea"/>
                </a:rPr>
                <a:t>Version</a:t>
              </a:r>
            </a:p>
            <a:p>
              <a:pPr>
                <a:lnSpc>
                  <a:spcPct val="130000"/>
                </a:lnSpc>
              </a:pPr>
              <a:r>
                <a:rPr lang="en-US" altLang="ko-KR" sz="1200" dirty="0" smtClean="0">
                  <a:latin typeface="+mn-ea"/>
                </a:rPr>
                <a:t>import </a:t>
              </a:r>
              <a:r>
                <a:rPr lang="en-US" altLang="ko-KR" sz="1200" dirty="0" err="1" smtClean="0">
                  <a:solidFill>
                    <a:srgbClr val="FF0000"/>
                  </a:solidFill>
                  <a:latin typeface="+mn-ea"/>
                </a:rPr>
                <a:t>seaborn</a:t>
              </a:r>
              <a:r>
                <a:rPr lang="en-US" altLang="ko-KR" sz="1200" dirty="0" smtClean="0">
                  <a:latin typeface="+mn-ea"/>
                </a:rPr>
                <a:t> as </a:t>
              </a:r>
              <a:r>
                <a:rPr lang="en-US" altLang="ko-KR" sz="1200" dirty="0" err="1" smtClean="0">
                  <a:latin typeface="+mn-ea"/>
                </a:rPr>
                <a:t>sns</a:t>
              </a:r>
              <a:endParaRPr lang="en-US" altLang="ko-KR" sz="1200" dirty="0" smtClean="0">
                <a:latin typeface="+mn-ea"/>
              </a:endParaRPr>
            </a:p>
            <a:p>
              <a:pPr>
                <a:lnSpc>
                  <a:spcPct val="130000"/>
                </a:lnSpc>
              </a:pPr>
              <a:r>
                <a:rPr lang="en-US" altLang="ko-KR" sz="1200" dirty="0" smtClean="0">
                  <a:latin typeface="+mn-ea"/>
                </a:rPr>
                <a:t>Name: </a:t>
              </a:r>
              <a:r>
                <a:rPr lang="en-US" altLang="ko-KR" sz="1200" dirty="0" err="1" smtClean="0">
                  <a:latin typeface="+mn-ea"/>
                </a:rPr>
                <a:t>seaborn</a:t>
              </a:r>
              <a:endParaRPr lang="en-US" altLang="ko-KR" sz="1200" dirty="0" smtClean="0">
                <a:latin typeface="+mn-ea"/>
              </a:endParaRPr>
            </a:p>
            <a:p>
              <a:pPr>
                <a:lnSpc>
                  <a:spcPct val="130000"/>
                </a:lnSpc>
              </a:pPr>
              <a:r>
                <a:rPr lang="en-US" altLang="ko-KR" sz="1200" dirty="0" smtClean="0">
                  <a:latin typeface="+mn-ea"/>
                </a:rPr>
                <a:t>Version: </a:t>
              </a:r>
              <a:r>
                <a:rPr lang="en-US" altLang="ko-KR" sz="1200" b="1" dirty="0" smtClean="0">
                  <a:latin typeface="+mn-ea"/>
                </a:rPr>
                <a:t>0.13.2</a:t>
              </a:r>
            </a:p>
            <a:p>
              <a:pPr>
                <a:lnSpc>
                  <a:spcPct val="130000"/>
                </a:lnSpc>
              </a:pPr>
              <a:endParaRPr lang="en-US" altLang="ko-KR" sz="1200" dirty="0" smtClean="0">
                <a:latin typeface="+mn-ea"/>
              </a:endParaRPr>
            </a:p>
            <a:p>
              <a:pPr>
                <a:lnSpc>
                  <a:spcPct val="130000"/>
                </a:lnSpc>
              </a:pPr>
              <a:r>
                <a:rPr lang="en-US" altLang="ko-KR" sz="1200" dirty="0" smtClean="0">
                  <a:latin typeface="+mn-ea"/>
                </a:rPr>
                <a:t>import </a:t>
              </a:r>
              <a:r>
                <a:rPr lang="en-US" altLang="ko-KR" sz="1200" dirty="0" smtClean="0">
                  <a:solidFill>
                    <a:srgbClr val="FF0000"/>
                  </a:solidFill>
                  <a:latin typeface="+mn-ea"/>
                </a:rPr>
                <a:t>requests</a:t>
              </a:r>
            </a:p>
            <a:p>
              <a:pPr>
                <a:lnSpc>
                  <a:spcPct val="130000"/>
                </a:lnSpc>
              </a:pPr>
              <a:r>
                <a:rPr lang="en-US" altLang="ko-KR" sz="1200" dirty="0" smtClean="0">
                  <a:latin typeface="+mn-ea"/>
                </a:rPr>
                <a:t>Name: requests</a:t>
              </a:r>
            </a:p>
            <a:p>
              <a:pPr>
                <a:lnSpc>
                  <a:spcPct val="130000"/>
                </a:lnSpc>
              </a:pPr>
              <a:r>
                <a:rPr lang="en-US" altLang="ko-KR" sz="1200" dirty="0" smtClean="0">
                  <a:latin typeface="+mn-ea"/>
                </a:rPr>
                <a:t>Version: </a:t>
              </a:r>
              <a:r>
                <a:rPr lang="en-US" altLang="ko-KR" sz="1200" b="1" dirty="0" smtClean="0">
                  <a:latin typeface="+mn-ea"/>
                </a:rPr>
                <a:t>2.31.0</a:t>
              </a:r>
            </a:p>
            <a:p>
              <a:pPr>
                <a:lnSpc>
                  <a:spcPct val="130000"/>
                </a:lnSpc>
              </a:pPr>
              <a:endParaRPr lang="en-US" altLang="ko-KR" sz="1200" dirty="0" smtClean="0">
                <a:latin typeface="+mn-ea"/>
              </a:endParaRPr>
            </a:p>
            <a:p>
              <a:pPr>
                <a:lnSpc>
                  <a:spcPct val="130000"/>
                </a:lnSpc>
              </a:pPr>
              <a:r>
                <a:rPr lang="en-US" altLang="ko-KR" sz="1200" dirty="0" smtClean="0">
                  <a:latin typeface="+mn-ea"/>
                </a:rPr>
                <a:t>from bs4 import </a:t>
              </a:r>
              <a:r>
                <a:rPr lang="en-US" altLang="ko-KR" sz="1200" dirty="0" err="1" smtClean="0">
                  <a:solidFill>
                    <a:srgbClr val="FF0000"/>
                  </a:solidFill>
                  <a:latin typeface="+mn-ea"/>
                </a:rPr>
                <a:t>BeautifulSoup</a:t>
              </a:r>
              <a:endParaRPr lang="en-US" altLang="ko-KR" sz="1200" dirty="0" smtClean="0">
                <a:solidFill>
                  <a:srgbClr val="FF0000"/>
                </a:solidFill>
                <a:latin typeface="+mn-ea"/>
              </a:endParaRPr>
            </a:p>
            <a:p>
              <a:pPr>
                <a:lnSpc>
                  <a:spcPct val="130000"/>
                </a:lnSpc>
              </a:pPr>
              <a:r>
                <a:rPr lang="en-US" altLang="ko-KR" sz="1200" dirty="0" smtClean="0">
                  <a:latin typeface="+mn-ea"/>
                </a:rPr>
                <a:t>Name: beautifulsoup4</a:t>
              </a:r>
            </a:p>
            <a:p>
              <a:pPr>
                <a:lnSpc>
                  <a:spcPct val="130000"/>
                </a:lnSpc>
              </a:pPr>
              <a:r>
                <a:rPr lang="en-US" altLang="ko-KR" sz="1200" dirty="0" smtClean="0">
                  <a:latin typeface="+mn-ea"/>
                </a:rPr>
                <a:t>Version: </a:t>
              </a:r>
              <a:r>
                <a:rPr lang="en-US" altLang="ko-KR" sz="1200" b="1" dirty="0" smtClean="0">
                  <a:latin typeface="+mn-ea"/>
                </a:rPr>
                <a:t>4.12.2</a:t>
              </a:r>
            </a:p>
            <a:p>
              <a:pPr>
                <a:lnSpc>
                  <a:spcPct val="130000"/>
                </a:lnSpc>
              </a:pPr>
              <a:endParaRPr lang="en-US" altLang="ko-KR" sz="1200" dirty="0" smtClean="0">
                <a:latin typeface="+mn-ea"/>
              </a:endParaRPr>
            </a:p>
            <a:p>
              <a:pPr>
                <a:lnSpc>
                  <a:spcPct val="130000"/>
                </a:lnSpc>
              </a:pPr>
              <a:r>
                <a:rPr lang="en-US" altLang="ko-KR" sz="1200" dirty="0">
                  <a:latin typeface="+mn-ea"/>
                </a:rPr>
                <a:t>import </a:t>
              </a:r>
              <a:r>
                <a:rPr lang="en-US" altLang="ko-KR" sz="1200" dirty="0" err="1">
                  <a:solidFill>
                    <a:srgbClr val="FF0000"/>
                  </a:solidFill>
                  <a:latin typeface="+mn-ea"/>
                </a:rPr>
                <a:t>streamlit</a:t>
              </a:r>
              <a:r>
                <a:rPr lang="en-US" altLang="ko-KR" sz="1200" dirty="0">
                  <a:solidFill>
                    <a:srgbClr val="FF0000"/>
                  </a:solidFill>
                  <a:latin typeface="+mn-ea"/>
                </a:rPr>
                <a:t> </a:t>
              </a:r>
              <a:r>
                <a:rPr lang="en-US" altLang="ko-KR" sz="1200" dirty="0">
                  <a:latin typeface="+mn-ea"/>
                </a:rPr>
                <a:t>as </a:t>
              </a:r>
              <a:r>
                <a:rPr lang="en-US" altLang="ko-KR" sz="1200" dirty="0" err="1">
                  <a:latin typeface="+mn-ea"/>
                </a:rPr>
                <a:t>st</a:t>
              </a:r>
              <a:endParaRPr lang="en-US" altLang="ko-KR" sz="1200" dirty="0">
                <a:latin typeface="+mn-ea"/>
              </a:endParaRPr>
            </a:p>
            <a:p>
              <a:pPr>
                <a:lnSpc>
                  <a:spcPct val="130000"/>
                </a:lnSpc>
              </a:pPr>
              <a:r>
                <a:rPr lang="en-US" altLang="ko-KR" sz="1200" dirty="0">
                  <a:latin typeface="+mn-ea"/>
                </a:rPr>
                <a:t>from </a:t>
              </a:r>
              <a:r>
                <a:rPr lang="en-US" altLang="ko-KR" sz="1200" dirty="0">
                  <a:solidFill>
                    <a:srgbClr val="FF0000"/>
                  </a:solidFill>
                  <a:latin typeface="+mn-ea"/>
                </a:rPr>
                <a:t>streamlit</a:t>
              </a:r>
              <a:r>
                <a:rPr lang="en-US" altLang="ko-KR" sz="1200" dirty="0">
                  <a:latin typeface="+mn-ea"/>
                </a:rPr>
                <a:t>.components.v1 import html</a:t>
              </a:r>
            </a:p>
            <a:p>
              <a:pPr>
                <a:lnSpc>
                  <a:spcPct val="130000"/>
                </a:lnSpc>
              </a:pPr>
              <a:r>
                <a:rPr lang="en-US" altLang="ko-KR" sz="1200" dirty="0">
                  <a:latin typeface="+mn-ea"/>
                </a:rPr>
                <a:t>Name: </a:t>
              </a:r>
              <a:r>
                <a:rPr lang="en-US" altLang="ko-KR" sz="1200" dirty="0" err="1">
                  <a:latin typeface="+mn-ea"/>
                </a:rPr>
                <a:t>streamlit</a:t>
              </a:r>
              <a:endParaRPr lang="en-US" altLang="ko-KR" sz="1200" dirty="0">
                <a:latin typeface="+mn-ea"/>
              </a:endParaRPr>
            </a:p>
            <a:p>
              <a:pPr>
                <a:lnSpc>
                  <a:spcPct val="130000"/>
                </a:lnSpc>
              </a:pPr>
              <a:r>
                <a:rPr lang="en-US" altLang="ko-KR" sz="1200" dirty="0">
                  <a:latin typeface="+mn-ea"/>
                </a:rPr>
                <a:t>Version: </a:t>
              </a:r>
              <a:r>
                <a:rPr lang="en-US" altLang="ko-KR" sz="1200" b="1" dirty="0" smtClean="0">
                  <a:latin typeface="+mn-ea"/>
                </a:rPr>
                <a:t>1.33.0</a:t>
              </a:r>
            </a:p>
            <a:p>
              <a:pPr>
                <a:lnSpc>
                  <a:spcPct val="130000"/>
                </a:lnSpc>
              </a:pPr>
              <a:endParaRPr lang="en-US" altLang="ko-KR" sz="1200" dirty="0">
                <a:latin typeface="+mn-ea"/>
              </a:endParaRPr>
            </a:p>
            <a:p>
              <a:pPr>
                <a:lnSpc>
                  <a:spcPct val="130000"/>
                </a:lnSpc>
              </a:pPr>
              <a:r>
                <a:rPr lang="en-US" altLang="ko-KR" sz="1200" dirty="0">
                  <a:latin typeface="+mn-ea"/>
                </a:rPr>
                <a:t>from</a:t>
              </a:r>
              <a:r>
                <a:rPr lang="en-US" altLang="ko-KR" sz="1200" dirty="0">
                  <a:solidFill>
                    <a:srgbClr val="FF0000"/>
                  </a:solidFill>
                  <a:latin typeface="+mn-ea"/>
                </a:rPr>
                <a:t> </a:t>
              </a:r>
              <a:r>
                <a:rPr lang="en-US" altLang="ko-KR" sz="1200" dirty="0" err="1">
                  <a:solidFill>
                    <a:srgbClr val="FF0000"/>
                  </a:solidFill>
                  <a:latin typeface="+mn-ea"/>
                </a:rPr>
                <a:t>streamlit_folium</a:t>
              </a:r>
              <a:r>
                <a:rPr lang="en-US" altLang="ko-KR" sz="1200" dirty="0">
                  <a:solidFill>
                    <a:srgbClr val="FF0000"/>
                  </a:solidFill>
                  <a:latin typeface="+mn-ea"/>
                </a:rPr>
                <a:t> </a:t>
              </a:r>
              <a:r>
                <a:rPr lang="en-US" altLang="ko-KR" sz="1200" dirty="0">
                  <a:latin typeface="+mn-ea"/>
                </a:rPr>
                <a:t>import </a:t>
              </a:r>
              <a:r>
                <a:rPr lang="en-US" altLang="ko-KR" sz="1200" dirty="0" err="1">
                  <a:latin typeface="+mn-ea"/>
                </a:rPr>
                <a:t>folium_static</a:t>
              </a:r>
              <a:endParaRPr lang="en-US" altLang="ko-KR" sz="1200" dirty="0">
                <a:latin typeface="+mn-ea"/>
              </a:endParaRPr>
            </a:p>
            <a:p>
              <a:pPr>
                <a:lnSpc>
                  <a:spcPct val="130000"/>
                </a:lnSpc>
              </a:pPr>
              <a:r>
                <a:rPr lang="en-US" altLang="ko-KR" sz="1200" dirty="0">
                  <a:latin typeface="+mn-ea"/>
                </a:rPr>
                <a:t>Name: </a:t>
              </a:r>
              <a:r>
                <a:rPr lang="en-US" altLang="ko-KR" sz="1200" dirty="0" err="1">
                  <a:latin typeface="+mn-ea"/>
                </a:rPr>
                <a:t>streamlit_folium</a:t>
              </a:r>
              <a:endParaRPr lang="en-US" altLang="ko-KR" sz="1200" dirty="0">
                <a:latin typeface="+mn-ea"/>
              </a:endParaRPr>
            </a:p>
            <a:p>
              <a:pPr>
                <a:lnSpc>
                  <a:spcPct val="130000"/>
                </a:lnSpc>
              </a:pPr>
              <a:r>
                <a:rPr lang="en-US" altLang="ko-KR" sz="1200" dirty="0">
                  <a:latin typeface="+mn-ea"/>
                </a:rPr>
                <a:t>Version: </a:t>
              </a:r>
              <a:r>
                <a:rPr lang="en-US" altLang="ko-KR" sz="1200" b="1" dirty="0" smtClean="0">
                  <a:latin typeface="+mn-ea"/>
                </a:rPr>
                <a:t>0.20.0</a:t>
              </a:r>
              <a:endParaRPr lang="en-US" altLang="ko-KR" sz="1200" b="1" dirty="0">
                <a:latin typeface="+mn-ea"/>
              </a:endParaRPr>
            </a:p>
          </p:txBody>
        </p:sp>
      </p:grpSp>
      <p:grpSp>
        <p:nvGrpSpPr>
          <p:cNvPr id="28" name="그룹 1001"/>
          <p:cNvGrpSpPr/>
          <p:nvPr/>
        </p:nvGrpSpPr>
        <p:grpSpPr>
          <a:xfrm rot="5400000">
            <a:off x="1222218" y="4025390"/>
            <a:ext cx="4896000" cy="79539"/>
            <a:chOff x="6070960" y="2545965"/>
            <a:chExt cx="3514884" cy="79539"/>
          </a:xfrm>
        </p:grpSpPr>
        <p:pic>
          <p:nvPicPr>
            <p:cNvPr id="29" name="Object 6"/>
            <p:cNvPicPr>
              <a:picLocks noChangeAspect="1"/>
            </p:cNvPicPr>
            <p:nvPr/>
          </p:nvPicPr>
          <p:blipFill>
            <a:blip r:embed="rId2" cstate="print"/>
            <a:stretch>
              <a:fillRect/>
            </a:stretch>
          </p:blipFill>
          <p:spPr>
            <a:xfrm>
              <a:off x="6070960" y="2545965"/>
              <a:ext cx="3514884" cy="79539"/>
            </a:xfrm>
            <a:prstGeom prst="rect">
              <a:avLst/>
            </a:prstGeom>
          </p:spPr>
        </p:pic>
      </p:grpSp>
      <p:grpSp>
        <p:nvGrpSpPr>
          <p:cNvPr id="30" name="그룹 1001"/>
          <p:cNvGrpSpPr/>
          <p:nvPr/>
        </p:nvGrpSpPr>
        <p:grpSpPr>
          <a:xfrm rot="5400000">
            <a:off x="4616457" y="4025390"/>
            <a:ext cx="4896000" cy="79539"/>
            <a:chOff x="6070960" y="2545965"/>
            <a:chExt cx="3514884" cy="79539"/>
          </a:xfrm>
        </p:grpSpPr>
        <p:pic>
          <p:nvPicPr>
            <p:cNvPr id="31" name="Object 6"/>
            <p:cNvPicPr>
              <a:picLocks noChangeAspect="1"/>
            </p:cNvPicPr>
            <p:nvPr/>
          </p:nvPicPr>
          <p:blipFill>
            <a:blip r:embed="rId2" cstate="print"/>
            <a:stretch>
              <a:fillRect/>
            </a:stretch>
          </p:blipFill>
          <p:spPr>
            <a:xfrm>
              <a:off x="6070960" y="2545965"/>
              <a:ext cx="3514884" cy="79539"/>
            </a:xfrm>
            <a:prstGeom prst="rect">
              <a:avLst/>
            </a:prstGeom>
          </p:spPr>
        </p:pic>
      </p:grpSp>
      <p:sp>
        <p:nvSpPr>
          <p:cNvPr id="2" name="슬라이드 번호 개체 틀 1"/>
          <p:cNvSpPr>
            <a:spLocks noGrp="1"/>
          </p:cNvSpPr>
          <p:nvPr>
            <p:ph type="sldNum" sz="quarter" idx="12"/>
          </p:nvPr>
        </p:nvSpPr>
        <p:spPr/>
        <p:txBody>
          <a:bodyPr/>
          <a:lstStyle/>
          <a:p>
            <a:fld id="{B1393E5F-521B-4CAD-9D3A-AE923D912DCE}" type="slidenum">
              <a:rPr lang="en-US" smtClean="0"/>
              <a:pPr/>
              <a:t>14</a:t>
            </a:fld>
            <a:endParaRPr lang="en-US"/>
          </a:p>
        </p:txBody>
      </p:sp>
      <p:sp>
        <p:nvSpPr>
          <p:cNvPr id="14" name="직사각형 13"/>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필요한가</a:t>
            </a:r>
            <a:r>
              <a:rPr lang="en-US" altLang="ko-KR" dirty="0" smtClean="0"/>
              <a:t>?</a:t>
            </a:r>
            <a:endParaRPr lang="ko-KR" altLang="en-US" dirty="0"/>
          </a:p>
        </p:txBody>
      </p:sp>
    </p:spTree>
    <p:extLst>
      <p:ext uri="{BB962C8B-B14F-4D97-AF65-F5344CB8AC3E}">
        <p14:creationId xmlns:p14="http://schemas.microsoft.com/office/powerpoint/2010/main" val="3260413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668104" y="1497781"/>
            <a:ext cx="9360183" cy="44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수집</a:t>
            </a: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 </a:t>
            </a: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데이터</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2</a:t>
              </a:r>
              <a:r>
                <a:rPr lang="en-US" altLang="ko-KR"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 </a:t>
              </a:r>
              <a:r>
                <a:rPr lang="ko-KR" altLang="en-US"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rPr>
                <a:t>데이터 수집 및 탐색</a:t>
              </a:r>
              <a:endParaRPr lang="en-US" sz="2800" b="1" dirty="0" smtClean="0">
                <a:solidFill>
                  <a:schemeClr val="accent3">
                    <a:lumMod val="50000"/>
                  </a:schemeClr>
                </a:solidFill>
                <a:latin typeface="맑은 고딕" panose="020B0503020000020004" pitchFamily="50" charset="-127"/>
                <a:ea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15</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4096931131"/>
              </p:ext>
            </p:extLst>
          </p:nvPr>
        </p:nvGraphicFramePr>
        <p:xfrm>
          <a:off x="668105" y="2076693"/>
          <a:ext cx="9360182" cy="4618201"/>
        </p:xfrm>
        <a:graphic>
          <a:graphicData uri="http://schemas.openxmlformats.org/drawingml/2006/table">
            <a:tbl>
              <a:tblPr firstRow="1" bandRow="1">
                <a:tableStyleId>{6E25E649-3F16-4E02-A733-19D2CDBF48F0}</a:tableStyleId>
              </a:tblPr>
              <a:tblGrid>
                <a:gridCol w="2592048">
                  <a:extLst>
                    <a:ext uri="{9D8B030D-6E8A-4147-A177-3AD203B41FA5}">
                      <a16:colId xmlns:a16="http://schemas.microsoft.com/office/drawing/2014/main" val="3871051698"/>
                    </a:ext>
                  </a:extLst>
                </a:gridCol>
                <a:gridCol w="1165369">
                  <a:extLst>
                    <a:ext uri="{9D8B030D-6E8A-4147-A177-3AD203B41FA5}">
                      <a16:colId xmlns:a16="http://schemas.microsoft.com/office/drawing/2014/main" val="1451863279"/>
                    </a:ext>
                  </a:extLst>
                </a:gridCol>
                <a:gridCol w="4251451">
                  <a:extLst>
                    <a:ext uri="{9D8B030D-6E8A-4147-A177-3AD203B41FA5}">
                      <a16:colId xmlns:a16="http://schemas.microsoft.com/office/drawing/2014/main" val="3878342473"/>
                    </a:ext>
                  </a:extLst>
                </a:gridCol>
                <a:gridCol w="1351314">
                  <a:extLst>
                    <a:ext uri="{9D8B030D-6E8A-4147-A177-3AD203B41FA5}">
                      <a16:colId xmlns:a16="http://schemas.microsoft.com/office/drawing/2014/main" val="1245673835"/>
                    </a:ext>
                  </a:extLst>
                </a:gridCol>
              </a:tblGrid>
              <a:tr h="659743">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데이터 명</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수집 기간</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사용 목적</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출처</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640406605"/>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교통사고 현황</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2018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교통사고 감소를 위한 데이터 분석</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TAAS</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203302156"/>
                  </a:ext>
                </a:extLst>
              </a:tr>
              <a:tr h="659743">
                <a:tc>
                  <a:txBody>
                    <a:bodyPr/>
                    <a:lstStyle/>
                    <a:p>
                      <a:pPr algn="ctr" latinLnBrk="1"/>
                      <a:r>
                        <a:rPr lang="ko-KR" altLang="en-US" sz="1200" b="0" dirty="0" smtClean="0">
                          <a:latin typeface="맑은 고딕" panose="020B0503020000020004" pitchFamily="50" charset="-127"/>
                          <a:ea typeface="+mn-ea"/>
                        </a:rPr>
                        <a:t>실시간 수원시 날씨</a:t>
                      </a:r>
                      <a:endParaRPr lang="ko-KR" altLang="en-US" sz="1200" b="0" dirty="0" smtClean="0">
                        <a:latin typeface="맑은 고딕" panose="020B0503020000020004" pitchFamily="50" charset="-127"/>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현재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실시간 날씨에 </a:t>
                      </a:r>
                      <a:r>
                        <a:rPr lang="ko-KR" altLang="en-US" sz="1200" b="0" dirty="0" smtClean="0">
                          <a:latin typeface="맑은 고딕" panose="020B0503020000020004" pitchFamily="50" charset="-127"/>
                          <a:ea typeface="맑은 고딕" panose="020B0503020000020004" pitchFamily="50" charset="-127"/>
                        </a:rPr>
                        <a:t>따른 교통사고 위험 지수 계산</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err="1" smtClean="0">
                          <a:latin typeface="맑은 고딕" panose="020B0503020000020004" pitchFamily="50" charset="-127"/>
                          <a:ea typeface="맑은 고딕" panose="020B0503020000020004" pitchFamily="50" charset="-127"/>
                        </a:rPr>
                        <a:t>네이버날씨</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253013030"/>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a:t>
                      </a:r>
                      <a:r>
                        <a:rPr lang="ko-KR" altLang="en-US" sz="1200" b="0" dirty="0" smtClean="0">
                          <a:solidFill>
                            <a:srgbClr val="FF0000"/>
                          </a:solidFill>
                          <a:latin typeface="맑은 고딕" panose="020B0503020000020004" pitchFamily="50" charset="-127"/>
                          <a:ea typeface="맑은 고딕" panose="020B0503020000020004" pitchFamily="50" charset="-127"/>
                        </a:rPr>
                        <a:t>지도</a:t>
                      </a:r>
                      <a:endParaRPr lang="ko-KR" altLang="en-US" sz="1200" b="0" dirty="0">
                        <a:solidFill>
                          <a:srgbClr val="FF0000"/>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solidFill>
                            <a:srgbClr val="FF0000"/>
                          </a:solidFill>
                          <a:latin typeface="맑은 고딕" panose="020B0503020000020004" pitchFamily="50" charset="-127"/>
                          <a:ea typeface="맑은 고딕" panose="020B0503020000020004" pitchFamily="50" charset="-127"/>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수원시 지역별</a:t>
                      </a:r>
                      <a:r>
                        <a:rPr lang="en-US" altLang="ko-KR" sz="1200" b="0" dirty="0" smtClean="0">
                          <a:latin typeface="맑은 고딕" panose="020B0503020000020004" pitchFamily="50" charset="-127"/>
                          <a:ea typeface="맑은 고딕" panose="020B0503020000020004" pitchFamily="50" charset="-127"/>
                        </a:rPr>
                        <a:t>(</a:t>
                      </a:r>
                      <a:r>
                        <a:rPr lang="ko-KR" altLang="en-US" sz="1200" b="0" dirty="0" smtClean="0">
                          <a:latin typeface="맑은 고딕" panose="020B0503020000020004" pitchFamily="50" charset="-127"/>
                          <a:ea typeface="맑은 고딕" panose="020B0503020000020004" pitchFamily="50" charset="-127"/>
                        </a:rPr>
                        <a:t>구</a:t>
                      </a:r>
                      <a:r>
                        <a:rPr lang="en-US" altLang="ko-KR" sz="1200" b="0" dirty="0" smtClean="0">
                          <a:latin typeface="맑은 고딕" panose="020B0503020000020004" pitchFamily="50" charset="-127"/>
                          <a:ea typeface="맑은 고딕" panose="020B0503020000020004" pitchFamily="50" charset="-127"/>
                        </a:rPr>
                        <a:t>, </a:t>
                      </a:r>
                      <a:r>
                        <a:rPr lang="ko-KR" altLang="en-US" sz="1200" b="0" dirty="0" smtClean="0">
                          <a:latin typeface="맑은 고딕" panose="020B0503020000020004" pitchFamily="50" charset="-127"/>
                          <a:ea typeface="맑은 고딕" panose="020B0503020000020004" pitchFamily="50" charset="-127"/>
                        </a:rPr>
                        <a:t>동</a:t>
                      </a:r>
                      <a:r>
                        <a:rPr lang="en-US" altLang="ko-KR" sz="1200" b="0" dirty="0" smtClean="0">
                          <a:latin typeface="맑은 고딕" panose="020B0503020000020004" pitchFamily="50" charset="-127"/>
                          <a:ea typeface="맑은 고딕" panose="020B0503020000020004" pitchFamily="50" charset="-127"/>
                        </a:rPr>
                        <a:t>)</a:t>
                      </a:r>
                      <a:r>
                        <a:rPr lang="ko-KR" altLang="en-US" sz="1200" b="0" dirty="0" smtClean="0">
                          <a:latin typeface="맑은 고딕" panose="020B0503020000020004" pitchFamily="50" charset="-127"/>
                          <a:ea typeface="맑은 고딕" panose="020B0503020000020004" pitchFamily="50" charset="-127"/>
                        </a:rPr>
                        <a:t> 단계 구분도 구현</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solidFill>
                            <a:srgbClr val="FF0000"/>
                          </a:solidFill>
                          <a:latin typeface="맑은 고딕" panose="020B0503020000020004" pitchFamily="50" charset="-127"/>
                          <a:ea typeface="+mn-ea"/>
                        </a:rPr>
                        <a:t>QGIS</a:t>
                      </a:r>
                    </a:p>
                    <a:p>
                      <a:pPr algn="ctr" latinLnBrk="1"/>
                      <a:r>
                        <a:rPr lang="en-US" altLang="ko-KR" sz="1200" b="0" dirty="0" smtClean="0">
                          <a:solidFill>
                            <a:srgbClr val="FF0000"/>
                          </a:solidFill>
                          <a:latin typeface="맑은 고딕" panose="020B0503020000020004" pitchFamily="50" charset="-127"/>
                          <a:ea typeface="맑은 고딕" panose="020B0503020000020004" pitchFamily="50" charset="-127"/>
                        </a:rPr>
                        <a:t>_</a:t>
                      </a:r>
                      <a:r>
                        <a:rPr lang="ko-KR" altLang="en-US" sz="1200" b="0" dirty="0" smtClean="0">
                          <a:solidFill>
                            <a:srgbClr val="FF0000"/>
                          </a:solidFill>
                          <a:latin typeface="맑은 고딕" panose="020B0503020000020004" pitchFamily="50" charset="-127"/>
                          <a:ea typeface="맑은 고딕" panose="020B0503020000020004" pitchFamily="50" charset="-127"/>
                        </a:rPr>
                        <a:t>프로그램 아닌가</a:t>
                      </a:r>
                      <a:endParaRPr lang="ko-KR" altLang="en-US" sz="1200" b="0" dirty="0">
                        <a:solidFill>
                          <a:srgbClr val="FF0000"/>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88089"/>
                  </a:ext>
                </a:extLst>
              </a:tr>
              <a:tr h="65974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dirty="0" smtClean="0">
                          <a:solidFill>
                            <a:srgbClr val="FF0000"/>
                          </a:solidFill>
                          <a:latin typeface="맑은 고딕" panose="020B0503020000020004" pitchFamily="50" charset="-127"/>
                          <a:ea typeface="+mn-ea"/>
                        </a:rPr>
                        <a:t>경기도</a:t>
                      </a:r>
                      <a:r>
                        <a:rPr lang="en-US" altLang="ko-KR" sz="1200" b="0" dirty="0" smtClean="0">
                          <a:solidFill>
                            <a:srgbClr val="FF0000"/>
                          </a:solidFill>
                          <a:latin typeface="맑은 고딕" panose="020B0503020000020004" pitchFamily="50" charset="-127"/>
                          <a:ea typeface="+mn-ea"/>
                        </a:rPr>
                        <a:t>_</a:t>
                      </a:r>
                      <a:r>
                        <a:rPr lang="ko-KR" altLang="en-US" sz="1200" b="0" dirty="0" err="1" smtClean="0">
                          <a:solidFill>
                            <a:srgbClr val="FF0000"/>
                          </a:solidFill>
                          <a:latin typeface="맑은 고딕" panose="020B0503020000020004" pitchFamily="50" charset="-127"/>
                          <a:ea typeface="+mn-ea"/>
                        </a:rPr>
                        <a:t>행정구역별</a:t>
                      </a:r>
                      <a:r>
                        <a:rPr lang="en-US" altLang="ko-KR" sz="1200" b="0" dirty="0" smtClean="0">
                          <a:solidFill>
                            <a:srgbClr val="FF0000"/>
                          </a:solidFill>
                          <a:latin typeface="맑은 고딕" panose="020B0503020000020004" pitchFamily="50" charset="-127"/>
                          <a:ea typeface="+mn-ea"/>
                        </a:rPr>
                        <a:t>_</a:t>
                      </a:r>
                      <a:r>
                        <a:rPr lang="ko-KR" altLang="en-US" sz="1200" b="0" dirty="0" smtClean="0">
                          <a:solidFill>
                            <a:srgbClr val="FF0000"/>
                          </a:solidFill>
                          <a:latin typeface="맑은 고딕" panose="020B0503020000020004" pitchFamily="50" charset="-127"/>
                          <a:ea typeface="+mn-ea"/>
                        </a:rPr>
                        <a:t>주민등록인구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smtClean="0">
                          <a:latin typeface="맑은 고딕" panose="020B0503020000020004" pitchFamily="50" charset="-127"/>
                          <a:ea typeface="+mn-ea"/>
                        </a:rPr>
                        <a:t>2019 ~ 2024</a:t>
                      </a:r>
                      <a:endParaRPr lang="ko-KR" altLang="en-US" sz="1200" b="0" dirty="0" smtClean="0">
                        <a:latin typeface="맑은 고딕" panose="020B0503020000020004" pitchFamily="50" charset="-127"/>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dirty="0" smtClean="0">
                          <a:latin typeface="맑은 고딕" panose="020B0503020000020004" pitchFamily="50" charset="-127"/>
                          <a:ea typeface="+mn-ea"/>
                        </a:rPr>
                        <a:t>지역별 </a:t>
                      </a:r>
                      <a:r>
                        <a:rPr lang="ko-KR" altLang="en-US" sz="1200" b="0" dirty="0" smtClean="0">
                          <a:latin typeface="맑은 고딕" panose="020B0503020000020004" pitchFamily="50" charset="-127"/>
                          <a:ea typeface="+mn-ea"/>
                        </a:rPr>
                        <a:t>고령 인구 </a:t>
                      </a:r>
                      <a:r>
                        <a:rPr lang="ko-KR" altLang="en-US" sz="1200" b="0" dirty="0" smtClean="0">
                          <a:latin typeface="맑은 고딕" panose="020B0503020000020004" pitchFamily="50" charset="-127"/>
                          <a:ea typeface="+mn-ea"/>
                        </a:rPr>
                        <a:t>분포 분석</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mn-ea"/>
                        </a:rPr>
                        <a:t>공공데이터포털</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131151751"/>
                  </a:ext>
                </a:extLst>
              </a:tr>
              <a:tr h="65974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dirty="0" err="1" smtClean="0">
                          <a:solidFill>
                            <a:srgbClr val="FF0000"/>
                          </a:solidFill>
                          <a:latin typeface="맑은 고딕" panose="020B0503020000020004" pitchFamily="50" charset="-127"/>
                          <a:ea typeface="+mn-ea"/>
                        </a:rPr>
                        <a:t>고령운전자</a:t>
                      </a:r>
                      <a:r>
                        <a:rPr lang="en-US" altLang="ko-KR" sz="1200" b="0" dirty="0" smtClean="0">
                          <a:solidFill>
                            <a:srgbClr val="FF0000"/>
                          </a:solidFill>
                          <a:latin typeface="맑은 고딕" panose="020B0503020000020004" pitchFamily="50" charset="-127"/>
                          <a:ea typeface="+mn-ea"/>
                        </a:rPr>
                        <a:t>_</a:t>
                      </a:r>
                      <a:r>
                        <a:rPr lang="ko-KR" altLang="en-US" sz="1200" b="0" dirty="0" smtClean="0">
                          <a:solidFill>
                            <a:srgbClr val="FF0000"/>
                          </a:solidFill>
                          <a:latin typeface="맑은 고딕" panose="020B0503020000020004" pitchFamily="50" charset="-127"/>
                          <a:ea typeface="+mn-ea"/>
                        </a:rPr>
                        <a:t>자진반납현황</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smtClean="0">
                          <a:latin typeface="맑은 고딕" panose="020B0503020000020004" pitchFamily="50" charset="-127"/>
                          <a:ea typeface="+mn-ea"/>
                        </a:rPr>
                        <a:t>2015 ~ 2023</a:t>
                      </a:r>
                      <a:endParaRPr lang="ko-KR" altLang="en-US" sz="1200" b="0" dirty="0" smtClean="0">
                        <a:latin typeface="맑은 고딕" panose="020B0503020000020004" pitchFamily="50" charset="-127"/>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dirty="0" smtClean="0">
                          <a:latin typeface="맑은 고딕" panose="020B0503020000020004" pitchFamily="50" charset="-127"/>
                          <a:ea typeface="+mn-ea"/>
                        </a:rPr>
                        <a:t>지역별 고령 운전자 자진반납 현황</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mn-ea"/>
                        </a:rPr>
                        <a:t>공공데이터포털</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341361522"/>
                  </a:ext>
                </a:extLst>
              </a:tr>
              <a:tr h="659743">
                <a:tc>
                  <a:txBody>
                    <a:bodyPr/>
                    <a:lstStyle/>
                    <a:p>
                      <a:pPr algn="ctr" latinLnBrk="1"/>
                      <a:r>
                        <a:rPr lang="ko-KR" altLang="en-US" sz="1200" b="0" dirty="0" smtClean="0">
                          <a:solidFill>
                            <a:srgbClr val="FF0000"/>
                          </a:solidFill>
                          <a:latin typeface="맑은 고딕" panose="020B0503020000020004" pitchFamily="50" charset="-127"/>
                          <a:ea typeface="+mn-ea"/>
                        </a:rPr>
                        <a:t>경기도 운전면허소지현황</a:t>
                      </a:r>
                      <a:endParaRPr lang="ko-KR" altLang="en-US" sz="1200" b="0" dirty="0">
                        <a:solidFill>
                          <a:srgbClr val="FF0000"/>
                        </a:solidFill>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smtClean="0">
                          <a:latin typeface="맑은 고딕" panose="020B0503020000020004" pitchFamily="50" charset="-127"/>
                          <a:ea typeface="+mn-ea"/>
                        </a:rPr>
                        <a:t>2019 ~ 2024</a:t>
                      </a:r>
                      <a:endParaRPr lang="ko-KR" altLang="en-US" sz="1200" b="0" dirty="0" smtClean="0">
                        <a:latin typeface="맑은 고딕" panose="020B0503020000020004" pitchFamily="50" charset="-127"/>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mn-ea"/>
                        </a:rPr>
                        <a:t>고령 운전자의 면허 소지에 따른 </a:t>
                      </a:r>
                      <a:r>
                        <a:rPr lang="ko-KR" altLang="en-US" sz="1200" b="0" dirty="0" err="1" smtClean="0">
                          <a:latin typeface="맑은 고딕" panose="020B0503020000020004" pitchFamily="50" charset="-127"/>
                          <a:ea typeface="+mn-ea"/>
                        </a:rPr>
                        <a:t>자진반납율</a:t>
                      </a:r>
                      <a:r>
                        <a:rPr lang="ko-KR" altLang="en-US" sz="1200" b="0" dirty="0" smtClean="0">
                          <a:latin typeface="맑은 고딕" panose="020B0503020000020004" pitchFamily="50" charset="-127"/>
                          <a:ea typeface="+mn-ea"/>
                        </a:rPr>
                        <a:t> 분석</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mn-ea"/>
                        </a:rPr>
                        <a:t>경찰청</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97203580"/>
                  </a:ext>
                </a:extLst>
              </a:tr>
            </a:tbl>
          </a:graphicData>
        </a:graphic>
      </p:graphicFrame>
      <p:sp>
        <p:nvSpPr>
          <p:cNvPr id="9" name="직사각형 8"/>
          <p:cNvSpPr/>
          <p:nvPr/>
        </p:nvSpPr>
        <p:spPr>
          <a:xfrm>
            <a:off x="11291886" y="1490977"/>
            <a:ext cx="9360183" cy="44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사용 데이터</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1717320187"/>
              </p:ext>
            </p:extLst>
          </p:nvPr>
        </p:nvGraphicFramePr>
        <p:xfrm>
          <a:off x="11291887" y="2128221"/>
          <a:ext cx="9360182" cy="4618201"/>
        </p:xfrm>
        <a:graphic>
          <a:graphicData uri="http://schemas.openxmlformats.org/drawingml/2006/table">
            <a:tbl>
              <a:tblPr firstRow="1" bandRow="1">
                <a:tableStyleId>{6E25E649-3F16-4E02-A733-19D2CDBF48F0}</a:tableStyleId>
              </a:tblPr>
              <a:tblGrid>
                <a:gridCol w="2546047">
                  <a:extLst>
                    <a:ext uri="{9D8B030D-6E8A-4147-A177-3AD203B41FA5}">
                      <a16:colId xmlns:a16="http://schemas.microsoft.com/office/drawing/2014/main" val="3871051698"/>
                    </a:ext>
                  </a:extLst>
                </a:gridCol>
                <a:gridCol w="1144687">
                  <a:extLst>
                    <a:ext uri="{9D8B030D-6E8A-4147-A177-3AD203B41FA5}">
                      <a16:colId xmlns:a16="http://schemas.microsoft.com/office/drawing/2014/main" val="1451863279"/>
                    </a:ext>
                  </a:extLst>
                </a:gridCol>
                <a:gridCol w="1144687">
                  <a:extLst>
                    <a:ext uri="{9D8B030D-6E8A-4147-A177-3AD203B41FA5}">
                      <a16:colId xmlns:a16="http://schemas.microsoft.com/office/drawing/2014/main" val="601063464"/>
                    </a:ext>
                  </a:extLst>
                </a:gridCol>
                <a:gridCol w="3197429">
                  <a:extLst>
                    <a:ext uri="{9D8B030D-6E8A-4147-A177-3AD203B41FA5}">
                      <a16:colId xmlns:a16="http://schemas.microsoft.com/office/drawing/2014/main" val="3878342473"/>
                    </a:ext>
                  </a:extLst>
                </a:gridCol>
                <a:gridCol w="1327332">
                  <a:extLst>
                    <a:ext uri="{9D8B030D-6E8A-4147-A177-3AD203B41FA5}">
                      <a16:colId xmlns:a16="http://schemas.microsoft.com/office/drawing/2014/main" val="1245673835"/>
                    </a:ext>
                  </a:extLst>
                </a:gridCol>
              </a:tblGrid>
              <a:tr h="659743">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데이터 명</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수집 기간</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적용 기간</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사용 목적</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tc>
                  <a:txBody>
                    <a:bodyPr/>
                    <a:lstStyle/>
                    <a:p>
                      <a:pPr algn="ctr" latinLnBrk="1"/>
                      <a:r>
                        <a:rPr lang="ko-KR" altLang="en-US" sz="1400" b="1" dirty="0" smtClean="0">
                          <a:latin typeface="맑은 고딕" panose="020B0503020000020004" pitchFamily="50" charset="-127"/>
                          <a:ea typeface="맑은 고딕" panose="020B0503020000020004" pitchFamily="50" charset="-127"/>
                        </a:rPr>
                        <a:t>출처</a:t>
                      </a:r>
                      <a:endParaRPr lang="ko-KR" altLang="en-US" sz="1400" b="1"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640406605"/>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수원</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smtClean="0">
                          <a:latin typeface="맑은 고딕" panose="020B0503020000020004" pitchFamily="50" charset="-127"/>
                          <a:ea typeface="맑은 고딕" panose="020B0503020000020004" pitchFamily="50" charset="-127"/>
                        </a:rPr>
                        <a:t>노인운전자사고</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2021.01</a:t>
                      </a:r>
                      <a:r>
                        <a:rPr lang="en-US" altLang="ko-KR" sz="1200" b="0" baseline="0" dirty="0" smtClean="0">
                          <a:latin typeface="맑은 고딕" panose="020B0503020000020004" pitchFamily="50" charset="-127"/>
                          <a:ea typeface="맑은 고딕" panose="020B0503020000020004" pitchFamily="50" charset="-127"/>
                        </a:rPr>
                        <a:t> </a:t>
                      </a:r>
                    </a:p>
                    <a:p>
                      <a:pPr algn="ctr" latinLnBrk="1"/>
                      <a:r>
                        <a:rPr lang="en-US" altLang="ko-KR" sz="1200" b="0" baseline="0" dirty="0" smtClean="0">
                          <a:latin typeface="맑은 고딕" panose="020B0503020000020004" pitchFamily="50" charset="-127"/>
                          <a:ea typeface="맑은 고딕" panose="020B0503020000020004" pitchFamily="50" charset="-127"/>
                        </a:rPr>
                        <a:t>~ 2023.12</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2021.01</a:t>
                      </a:r>
                      <a:r>
                        <a:rPr lang="en-US" altLang="ko-KR" sz="1200" b="0" baseline="0" dirty="0" smtClean="0">
                          <a:latin typeface="맑은 고딕" panose="020B0503020000020004" pitchFamily="50" charset="-127"/>
                          <a:ea typeface="맑은 고딕" panose="020B0503020000020004" pitchFamily="50" charset="-127"/>
                        </a:rPr>
                        <a:t> </a:t>
                      </a:r>
                    </a:p>
                    <a:p>
                      <a:pPr algn="ctr" latinLnBrk="1"/>
                      <a:r>
                        <a:rPr lang="en-US" altLang="ko-KR" sz="1200" b="0" baseline="0" dirty="0" smtClean="0">
                          <a:latin typeface="맑은 고딕" panose="020B0503020000020004" pitchFamily="50" charset="-127"/>
                          <a:ea typeface="맑은 고딕" panose="020B0503020000020004" pitchFamily="50" charset="-127"/>
                        </a:rPr>
                        <a:t>~ 2023.12</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교통사고 감소를 위한 빅데이터 분석</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TAAS</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203302156"/>
                  </a:ext>
                </a:extLst>
              </a:tr>
              <a:tr h="659743">
                <a:tc>
                  <a:txBody>
                    <a:bodyPr/>
                    <a:lstStyle/>
                    <a:p>
                      <a:pPr algn="ctr" latinLnBrk="1"/>
                      <a:r>
                        <a:rPr lang="ko-KR" altLang="en-US" sz="1200" b="0" dirty="0" err="1" smtClean="0">
                          <a:latin typeface="맑은 고딕" panose="020B0503020000020004" pitchFamily="50" charset="-127"/>
                          <a:ea typeface="맑은 고딕" panose="020B0503020000020004" pitchFamily="50" charset="-127"/>
                        </a:rPr>
                        <a:t>기상상태별</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smtClean="0">
                          <a:latin typeface="맑은 고딕" panose="020B0503020000020004" pitchFamily="50" charset="-127"/>
                          <a:ea typeface="맑은 고딕" panose="020B0503020000020004" pitchFamily="50" charset="-127"/>
                        </a:rPr>
                        <a:t>교통사고</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a:t>
                      </a:r>
                      <a:r>
                        <a:rPr lang="en-US" altLang="ko-KR" sz="1200" b="0" baseline="0" dirty="0" smtClean="0">
                          <a:latin typeface="맑은 고딕" panose="020B0503020000020004" pitchFamily="50" charset="-127"/>
                          <a:ea typeface="맑은 고딕" panose="020B0503020000020004" pitchFamily="50" charset="-127"/>
                        </a:rPr>
                        <a:t>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smtClean="0">
                          <a:latin typeface="맑은 고딕" panose="020B0503020000020004" pitchFamily="50" charset="-127"/>
                          <a:ea typeface="맑은 고딕" panose="020B0503020000020004" pitchFamily="50" charset="-127"/>
                        </a:rPr>
                        <a:t>2019</a:t>
                      </a:r>
                      <a:r>
                        <a:rPr lang="en-US" altLang="ko-KR" sz="1200" b="0" baseline="0" dirty="0" smtClean="0">
                          <a:latin typeface="맑은 고딕" panose="020B0503020000020004" pitchFamily="50" charset="-127"/>
                          <a:ea typeface="맑은 고딕" panose="020B0503020000020004" pitchFamily="50" charset="-127"/>
                        </a:rPr>
                        <a:t> ~ 2023</a:t>
                      </a:r>
                      <a:endParaRPr lang="ko-KR" altLang="en-US" sz="1200" b="0" dirty="0" smtClean="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기상</a:t>
                      </a:r>
                      <a:r>
                        <a:rPr lang="en-US" altLang="ko-KR" sz="1200" b="0" baseline="0" dirty="0" smtClean="0">
                          <a:latin typeface="맑은 고딕" panose="020B0503020000020004" pitchFamily="50" charset="-127"/>
                          <a:ea typeface="맑은 고딕" panose="020B0503020000020004" pitchFamily="50" charset="-127"/>
                        </a:rPr>
                        <a:t> </a:t>
                      </a:r>
                      <a:r>
                        <a:rPr lang="ko-KR" altLang="en-US" sz="1200" b="0" baseline="0" dirty="0" smtClean="0">
                          <a:latin typeface="맑은 고딕" panose="020B0503020000020004" pitchFamily="50" charset="-127"/>
                          <a:ea typeface="맑은 고딕" panose="020B0503020000020004" pitchFamily="50" charset="-127"/>
                        </a:rPr>
                        <a:t>및 노면 상태에 따른 교통 사고 건수</a:t>
                      </a:r>
                      <a:r>
                        <a:rPr lang="en-US" altLang="ko-KR" sz="1200" b="0" baseline="0" dirty="0" smtClean="0">
                          <a:latin typeface="맑은 고딕" panose="020B0503020000020004" pitchFamily="50" charset="-127"/>
                          <a:ea typeface="맑은 고딕" panose="020B0503020000020004" pitchFamily="50" charset="-127"/>
                        </a:rPr>
                        <a:t>, </a:t>
                      </a:r>
                    </a:p>
                    <a:p>
                      <a:pPr algn="ctr" latinLnBrk="1"/>
                      <a:r>
                        <a:rPr lang="en-US" altLang="ko-KR" sz="1200" b="0" baseline="0" dirty="0" smtClean="0">
                          <a:latin typeface="맑은 고딕" panose="020B0503020000020004" pitchFamily="50" charset="-127"/>
                          <a:ea typeface="맑은 고딕" panose="020B0503020000020004" pitchFamily="50" charset="-127"/>
                        </a:rPr>
                        <a:t>ECLO </a:t>
                      </a:r>
                      <a:r>
                        <a:rPr lang="ko-KR" altLang="en-US" sz="1200" b="0" baseline="0" dirty="0" smtClean="0">
                          <a:latin typeface="맑은 고딕" panose="020B0503020000020004" pitchFamily="50" charset="-127"/>
                          <a:ea typeface="맑은 고딕" panose="020B0503020000020004" pitchFamily="50" charset="-127"/>
                        </a:rPr>
                        <a:t>표현을 통한 사고 예방</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TAAS</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253013030"/>
                  </a:ext>
                </a:extLst>
              </a:tr>
              <a:tr h="659743">
                <a:tc>
                  <a:txBody>
                    <a:bodyPr/>
                    <a:lstStyle/>
                    <a:p>
                      <a:pPr algn="ctr" latinLnBrk="1"/>
                      <a:r>
                        <a:rPr lang="ko-KR" altLang="en-US" sz="1200" b="0" dirty="0" err="1" smtClean="0">
                          <a:latin typeface="맑은 고딕" panose="020B0503020000020004" pitchFamily="50" charset="-127"/>
                          <a:ea typeface="맑은 고딕" panose="020B0503020000020004" pitchFamily="50" charset="-127"/>
                        </a:rPr>
                        <a:t>고령운전자</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smtClean="0">
                          <a:latin typeface="맑은 고딕" panose="020B0503020000020004" pitchFamily="50" charset="-127"/>
                          <a:ea typeface="맑은 고딕" panose="020B0503020000020004" pitchFamily="50" charset="-127"/>
                        </a:rPr>
                        <a:t>자진반납현황</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2015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a:t>
                      </a:r>
                      <a:r>
                        <a:rPr lang="en-US" altLang="ko-KR" sz="1200" b="0" baseline="0" dirty="0" smtClean="0">
                          <a:latin typeface="맑은 고딕" panose="020B0503020000020004" pitchFamily="50" charset="-127"/>
                          <a:ea typeface="맑은 고딕" panose="020B0503020000020004" pitchFamily="50" charset="-127"/>
                        </a:rPr>
                        <a:t>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err="1" smtClean="0">
                          <a:latin typeface="맑은 고딕" panose="020B0503020000020004" pitchFamily="50" charset="-127"/>
                          <a:ea typeface="맑은 고딕" panose="020B0503020000020004" pitchFamily="50" charset="-127"/>
                        </a:rPr>
                        <a:t>고령운전자</a:t>
                      </a:r>
                      <a:r>
                        <a:rPr lang="ko-KR" altLang="en-US" sz="1200" b="0" dirty="0" smtClean="0">
                          <a:latin typeface="맑은 고딕" panose="020B0503020000020004" pitchFamily="50" charset="-127"/>
                          <a:ea typeface="맑은 고딕" panose="020B0503020000020004" pitchFamily="50" charset="-127"/>
                        </a:rPr>
                        <a:t> 자진반납비율 확인</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공공데이터포털</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88089"/>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경기도</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err="1" smtClean="0">
                          <a:latin typeface="맑은 고딕" panose="020B0503020000020004" pitchFamily="50" charset="-127"/>
                          <a:ea typeface="맑은 고딕" panose="020B0503020000020004" pitchFamily="50" charset="-127"/>
                        </a:rPr>
                        <a:t>행정구역별</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smtClean="0">
                          <a:latin typeface="맑은 고딕" panose="020B0503020000020004" pitchFamily="50" charset="-127"/>
                          <a:ea typeface="맑은 고딕" panose="020B0503020000020004" pitchFamily="50" charset="-127"/>
                        </a:rPr>
                        <a:t>주민등록인구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 ~ 2024</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a:t>
                      </a:r>
                      <a:r>
                        <a:rPr lang="en-US" altLang="ko-KR" sz="1200" b="0" baseline="0" dirty="0" smtClean="0">
                          <a:latin typeface="맑은 고딕" panose="020B0503020000020004" pitchFamily="50" charset="-127"/>
                          <a:ea typeface="맑은 고딕" panose="020B0503020000020004" pitchFamily="50" charset="-127"/>
                        </a:rPr>
                        <a:t>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고령인구 분포도 분석</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공공데이터포털</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131151751"/>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경기도운전면허소지현황</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 ~ 2024</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1200" b="0" dirty="0" smtClean="0">
                          <a:latin typeface="맑은 고딕" panose="020B0503020000020004" pitchFamily="50" charset="-127"/>
                          <a:ea typeface="맑은 고딕" panose="020B0503020000020004" pitchFamily="50" charset="-127"/>
                        </a:rPr>
                        <a:t>2019 ~ 2023</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고령운전자의 </a:t>
                      </a:r>
                      <a:r>
                        <a:rPr lang="ko-KR" altLang="en-US" sz="1200" b="0" dirty="0" err="1" smtClean="0">
                          <a:latin typeface="맑은 고딕" panose="020B0503020000020004" pitchFamily="50" charset="-127"/>
                          <a:ea typeface="맑은 고딕" panose="020B0503020000020004" pitchFamily="50" charset="-127"/>
                        </a:rPr>
                        <a:t>소지율</a:t>
                      </a:r>
                      <a:r>
                        <a:rPr lang="ko-KR" altLang="en-US" sz="1200" b="0" dirty="0" smtClean="0">
                          <a:latin typeface="맑은 고딕" panose="020B0503020000020004" pitchFamily="50" charset="-127"/>
                          <a:ea typeface="맑은 고딕" panose="020B0503020000020004" pitchFamily="50" charset="-127"/>
                        </a:rPr>
                        <a:t> 증가에 따른 </a:t>
                      </a:r>
                      <a:endParaRPr lang="en-US" altLang="ko-KR" sz="1200" b="0" dirty="0" smtClean="0">
                        <a:latin typeface="맑은 고딕" panose="020B0503020000020004" pitchFamily="50" charset="-127"/>
                        <a:ea typeface="맑은 고딕" panose="020B0503020000020004" pitchFamily="50" charset="-127"/>
                      </a:endParaRPr>
                    </a:p>
                    <a:p>
                      <a:pPr algn="ctr" latinLnBrk="1"/>
                      <a:r>
                        <a:rPr lang="ko-KR" altLang="en-US" sz="1200" b="0" dirty="0" err="1" smtClean="0">
                          <a:latin typeface="맑은 고딕" panose="020B0503020000020004" pitchFamily="50" charset="-127"/>
                          <a:ea typeface="맑은 고딕" panose="020B0503020000020004" pitchFamily="50" charset="-127"/>
                        </a:rPr>
                        <a:t>반납율</a:t>
                      </a:r>
                      <a:r>
                        <a:rPr lang="ko-KR" altLang="en-US" sz="1200" b="0" dirty="0" smtClean="0">
                          <a:latin typeface="맑은 고딕" panose="020B0503020000020004" pitchFamily="50" charset="-127"/>
                          <a:ea typeface="맑은 고딕" panose="020B0503020000020004" pitchFamily="50" charset="-127"/>
                        </a:rPr>
                        <a:t> 조사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경찰청</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341361522"/>
                  </a:ext>
                </a:extLst>
              </a:tr>
              <a:tr h="659743">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기상청</a:t>
                      </a:r>
                      <a:r>
                        <a:rPr lang="en-US" altLang="ko-KR" sz="1200" b="0" dirty="0" smtClean="0">
                          <a:latin typeface="맑은 고딕" panose="020B0503020000020004" pitchFamily="50" charset="-127"/>
                          <a:ea typeface="맑은 고딕" panose="020B0503020000020004" pitchFamily="50" charset="-127"/>
                        </a:rPr>
                        <a:t>_</a:t>
                      </a:r>
                      <a:r>
                        <a:rPr lang="ko-KR" altLang="en-US" sz="1200" b="0" dirty="0" err="1" smtClean="0">
                          <a:latin typeface="맑은 고딕" panose="020B0503020000020004" pitchFamily="50" charset="-127"/>
                          <a:ea typeface="맑은 고딕" panose="020B0503020000020004" pitchFamily="50" charset="-127"/>
                        </a:rPr>
                        <a:t>실시간날씨</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현재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현재</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실시간 날씨에 따른</a:t>
                      </a:r>
                      <a:r>
                        <a:rPr lang="ko-KR" altLang="en-US" sz="1200" b="0" baseline="0" dirty="0" smtClean="0">
                          <a:latin typeface="맑은 고딕" panose="020B0503020000020004" pitchFamily="50" charset="-127"/>
                          <a:ea typeface="맑은 고딕" panose="020B0503020000020004" pitchFamily="50" charset="-127"/>
                        </a:rPr>
                        <a:t> </a:t>
                      </a:r>
                      <a:endParaRPr lang="en-US" altLang="ko-KR" sz="1200" b="0" baseline="0" dirty="0" smtClean="0">
                        <a:latin typeface="맑은 고딕" panose="020B0503020000020004" pitchFamily="50" charset="-127"/>
                        <a:ea typeface="맑은 고딕" panose="020B0503020000020004" pitchFamily="50" charset="-127"/>
                      </a:endParaRPr>
                    </a:p>
                    <a:p>
                      <a:pPr algn="ctr" latinLnBrk="1"/>
                      <a:r>
                        <a:rPr lang="ko-KR" altLang="en-US" sz="1200" b="0" baseline="0" dirty="0" smtClean="0">
                          <a:latin typeface="맑은 고딕" panose="020B0503020000020004" pitchFamily="50" charset="-127"/>
                          <a:ea typeface="맑은 고딕" panose="020B0503020000020004" pitchFamily="50" charset="-127"/>
                        </a:rPr>
                        <a:t>빅데이터 분석에 기반한 정보 제공</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1200" b="0" dirty="0" smtClean="0">
                          <a:latin typeface="맑은 고딕" panose="020B0503020000020004" pitchFamily="50" charset="-127"/>
                          <a:ea typeface="맑은 고딕" panose="020B0503020000020004" pitchFamily="50" charset="-127"/>
                        </a:rPr>
                        <a:t>기상청</a:t>
                      </a:r>
                      <a:endParaRPr lang="ko-KR" altLang="en-US" sz="1200" b="0" dirty="0">
                        <a:latin typeface="맑은 고딕" panose="020B0503020000020004" pitchFamily="50" charset="-127"/>
                        <a:ea typeface="맑은 고딕" panose="020B0503020000020004" pitchFamily="50" charset="-127"/>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97203580"/>
                  </a:ext>
                </a:extLst>
              </a:tr>
            </a:tbl>
          </a:graphicData>
        </a:graphic>
      </p:graphicFrame>
      <p:sp>
        <p:nvSpPr>
          <p:cNvPr id="12" name="직사각형 11"/>
          <p:cNvSpPr/>
          <p:nvPr/>
        </p:nvSpPr>
        <p:spPr>
          <a:xfrm>
            <a:off x="3214687" y="4772025"/>
            <a:ext cx="6813600" cy="207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필요한가</a:t>
            </a:r>
            <a:r>
              <a:rPr lang="en-US" altLang="ko-KR" dirty="0" smtClean="0"/>
              <a:t>?</a:t>
            </a:r>
          </a:p>
          <a:p>
            <a:pPr marL="285750" indent="-285750" algn="ctr">
              <a:buFont typeface="Wingdings" panose="05000000000000000000" pitchFamily="2" charset="2"/>
              <a:buChar char="Ø"/>
            </a:pPr>
            <a:r>
              <a:rPr lang="ko-KR" altLang="en-US" dirty="0" smtClean="0"/>
              <a:t>본 프로젝트 분석 과정엔 활용이 안됐는데</a:t>
            </a:r>
            <a:r>
              <a:rPr lang="en-US" altLang="ko-KR" dirty="0" smtClean="0"/>
              <a:t>?</a:t>
            </a:r>
          </a:p>
          <a:p>
            <a:pPr marL="285750" indent="-285750" algn="ctr">
              <a:buFont typeface="Wingdings" panose="05000000000000000000" pitchFamily="2" charset="2"/>
              <a:buChar char="Ø"/>
            </a:pPr>
            <a:r>
              <a:rPr lang="ko-KR" altLang="en-US" dirty="0" smtClean="0"/>
              <a:t>오히려 </a:t>
            </a:r>
            <a:r>
              <a:rPr lang="en-US" altLang="ko-KR" dirty="0" smtClean="0"/>
              <a:t>CCTV</a:t>
            </a:r>
            <a:r>
              <a:rPr lang="ko-KR" altLang="en-US" dirty="0" smtClean="0"/>
              <a:t>설치현황이나 그런 데이터를 넣어야 하지않나</a:t>
            </a:r>
            <a:endParaRPr lang="en-US" altLang="ko-KR" dirty="0" smtClean="0"/>
          </a:p>
          <a:p>
            <a:pPr marL="285750" indent="-285750" algn="ctr">
              <a:buFont typeface="Wingdings" panose="05000000000000000000" pitchFamily="2" charset="2"/>
              <a:buChar char="Ø"/>
            </a:pPr>
            <a:r>
              <a:rPr lang="ko-KR" altLang="en-US" dirty="0" smtClean="0"/>
              <a:t>그러면 지역</a:t>
            </a:r>
            <a:r>
              <a:rPr lang="en-US" altLang="ko-KR" dirty="0" smtClean="0"/>
              <a:t>(?)</a:t>
            </a:r>
            <a:r>
              <a:rPr lang="ko-KR" altLang="en-US" dirty="0" smtClean="0"/>
              <a:t>기준으로 데이터 간 </a:t>
            </a:r>
            <a:r>
              <a:rPr lang="ko-KR" altLang="en-US" dirty="0" err="1" smtClean="0"/>
              <a:t>연결가능한거아닌가</a:t>
            </a:r>
            <a:r>
              <a:rPr lang="en-US" altLang="ko-KR" dirty="0" smtClean="0"/>
              <a:t>?</a:t>
            </a:r>
          </a:p>
          <a:p>
            <a:pPr marL="285750" indent="-285750" algn="ctr">
              <a:buFont typeface="Wingdings" panose="05000000000000000000" pitchFamily="2" charset="2"/>
              <a:buChar char="Ø"/>
            </a:pPr>
            <a:r>
              <a:rPr lang="en-US" altLang="ko-KR" dirty="0" smtClean="0"/>
              <a:t>ERD </a:t>
            </a:r>
            <a:r>
              <a:rPr lang="ko-KR" altLang="en-US" dirty="0" err="1" smtClean="0"/>
              <a:t>안되려나</a:t>
            </a:r>
            <a:r>
              <a:rPr lang="en-US" altLang="ko-KR" dirty="0" smtClean="0"/>
              <a:t>?</a:t>
            </a:r>
          </a:p>
          <a:p>
            <a:pPr marL="285750" indent="-285750" algn="ctr">
              <a:buFont typeface="Wingdings" panose="05000000000000000000" pitchFamily="2" charset="2"/>
              <a:buChar char="Ø"/>
            </a:pPr>
            <a:r>
              <a:rPr lang="en-US" altLang="ko-KR" dirty="0" smtClean="0"/>
              <a:t>ERD</a:t>
            </a:r>
            <a:r>
              <a:rPr lang="ko-KR" altLang="en-US" dirty="0" smtClean="0"/>
              <a:t>에서 계산에 의해 만들어진 값들을 따로 빼서 </a:t>
            </a:r>
            <a:r>
              <a:rPr lang="ko-KR" altLang="en-US" dirty="0" err="1" smtClean="0"/>
              <a:t>연결하는건</a:t>
            </a:r>
            <a:r>
              <a:rPr lang="ko-KR" altLang="en-US" dirty="0" smtClean="0"/>
              <a:t> </a:t>
            </a:r>
            <a:r>
              <a:rPr lang="ko-KR" altLang="en-US" dirty="0" err="1" smtClean="0"/>
              <a:t>아닌건가</a:t>
            </a:r>
            <a:r>
              <a:rPr lang="en-US" altLang="ko-KR" dirty="0" smtClean="0"/>
              <a:t>?(ECLO </a:t>
            </a:r>
            <a:r>
              <a:rPr lang="ko-KR" altLang="en-US" dirty="0" smtClean="0"/>
              <a:t>같은</a:t>
            </a:r>
            <a:r>
              <a:rPr lang="en-US" altLang="ko-KR" dirty="0" smtClean="0"/>
              <a:t>?)</a:t>
            </a:r>
            <a:endParaRPr lang="ko-KR" altLang="en-US" dirty="0"/>
          </a:p>
        </p:txBody>
      </p:sp>
    </p:spTree>
    <p:extLst>
      <p:ext uri="{BB962C8B-B14F-4D97-AF65-F5344CB8AC3E}">
        <p14:creationId xmlns:p14="http://schemas.microsoft.com/office/powerpoint/2010/main" val="32601266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11622190" y="888180"/>
            <a:ext cx="4603983" cy="49301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데이터 수집 </a:t>
            </a:r>
            <a:r>
              <a:rPr lang="en-US" altLang="ko-KR" b="1" dirty="0" smtClean="0">
                <a:solidFill>
                  <a:schemeClr val="accent3">
                    <a:lumMod val="50000"/>
                  </a:schemeClr>
                </a:solidFill>
                <a:latin typeface="맑은 고딕" panose="020B0503020000020004" pitchFamily="50" charset="-127"/>
                <a:ea typeface="맑은 고딕" panose="020B0503020000020004" pitchFamily="50" charset="-127"/>
              </a:rPr>
              <a:t>– TAAS</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pic>
        <p:nvPicPr>
          <p:cNvPr id="22" name="그림 21"/>
          <p:cNvPicPr>
            <a:picLocks noChangeAspect="1"/>
          </p:cNvPicPr>
          <p:nvPr/>
        </p:nvPicPr>
        <p:blipFill>
          <a:blip r:embed="rId2"/>
          <a:stretch>
            <a:fillRect/>
          </a:stretch>
        </p:blipFill>
        <p:spPr>
          <a:xfrm>
            <a:off x="11677513" y="1535954"/>
            <a:ext cx="4446296" cy="2195371"/>
          </a:xfrm>
          <a:prstGeom prst="rect">
            <a:avLst/>
          </a:prstGeom>
        </p:spPr>
      </p:pic>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16</a:t>
            </a:fld>
            <a:endParaRPr lang="en-US"/>
          </a:p>
        </p:txBody>
      </p:sp>
      <p:pic>
        <p:nvPicPr>
          <p:cNvPr id="8" name="그림 7"/>
          <p:cNvPicPr>
            <a:picLocks noChangeAspect="1"/>
          </p:cNvPicPr>
          <p:nvPr/>
        </p:nvPicPr>
        <p:blipFill>
          <a:blip r:embed="rId3"/>
          <a:stretch>
            <a:fillRect/>
          </a:stretch>
        </p:blipFill>
        <p:spPr>
          <a:xfrm>
            <a:off x="11677513" y="3857625"/>
            <a:ext cx="4472460" cy="2286000"/>
          </a:xfrm>
          <a:prstGeom prst="rect">
            <a:avLst/>
          </a:prstGeom>
        </p:spPr>
      </p:pic>
      <p:sp>
        <p:nvSpPr>
          <p:cNvPr id="10" name="직사각형 9"/>
          <p:cNvSpPr/>
          <p:nvPr/>
        </p:nvSpPr>
        <p:spPr>
          <a:xfrm>
            <a:off x="11582173" y="8096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ctr"/>
          <a:lstStyle/>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도로교통공단의 </a:t>
            </a:r>
            <a:r>
              <a:rPr lang="ko-KR" altLang="en-US" sz="1000" b="1" dirty="0" smtClean="0">
                <a:solidFill>
                  <a:schemeClr val="tx1"/>
                </a:solidFill>
                <a:latin typeface="맑은 고딕" panose="020B0503020000020004" pitchFamily="50" charset="-127"/>
                <a:ea typeface="맑은 고딕" panose="020B0503020000020004" pitchFamily="50" charset="-127"/>
              </a:rPr>
              <a:t>교통사고분석시스템</a:t>
            </a:r>
            <a:r>
              <a:rPr lang="en-US" altLang="ko-KR" sz="1000" b="1" dirty="0" smtClean="0">
                <a:solidFill>
                  <a:schemeClr val="tx1"/>
                </a:solidFill>
                <a:latin typeface="맑은 고딕" panose="020B0503020000020004" pitchFamily="50" charset="-127"/>
                <a:ea typeface="맑은 고딕" panose="020B0503020000020004" pitchFamily="50" charset="-127"/>
              </a:rPr>
              <a:t>(TAAS)</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지역별 </a:t>
            </a:r>
            <a:r>
              <a:rPr lang="ko-KR" altLang="en-US" sz="1000" dirty="0" err="1" smtClean="0">
                <a:solidFill>
                  <a:schemeClr val="tx1"/>
                </a:solidFill>
                <a:latin typeface="맑은 고딕" panose="020B0503020000020004" pitchFamily="50" charset="-127"/>
                <a:ea typeface="맑은 고딕" panose="020B0503020000020004" pitchFamily="50" charset="-127"/>
              </a:rPr>
              <a:t>사고분석</a:t>
            </a:r>
            <a:r>
              <a:rPr lang="ko-KR" altLang="en-US" sz="1000" dirty="0" smtClean="0">
                <a:solidFill>
                  <a:schemeClr val="tx1"/>
                </a:solidFill>
                <a:latin typeface="맑은 고딕" panose="020B0503020000020004" pitchFamily="50" charset="-127"/>
                <a:ea typeface="맑은 고딕" panose="020B0503020000020004" pitchFamily="50" charset="-127"/>
              </a:rPr>
              <a:t> 데이터 추출</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b="1" dirty="0" smtClean="0">
                <a:solidFill>
                  <a:schemeClr val="tx1"/>
                </a:solidFill>
                <a:latin typeface="맑은 고딕" panose="020B0503020000020004" pitchFamily="50" charset="-127"/>
                <a:ea typeface="맑은 고딕" panose="020B0503020000020004" pitchFamily="50" charset="-127"/>
              </a:rPr>
              <a:t>조건 설정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사고년도</a:t>
            </a:r>
            <a:r>
              <a:rPr lang="en-US" altLang="ko-KR" sz="1000" dirty="0" smtClean="0">
                <a:solidFill>
                  <a:schemeClr val="tx1"/>
                </a:solidFill>
                <a:latin typeface="맑은 고딕" panose="020B0503020000020004" pitchFamily="50" charset="-127"/>
                <a:ea typeface="맑은 고딕" panose="020B0503020000020004" pitchFamily="50" charset="-127"/>
              </a:rPr>
              <a:t>(2018~2023), </a:t>
            </a:r>
            <a:r>
              <a:rPr lang="ko-KR" altLang="en-US" sz="1000" dirty="0" smtClean="0">
                <a:solidFill>
                  <a:schemeClr val="tx1"/>
                </a:solidFill>
                <a:latin typeface="맑은 고딕" panose="020B0503020000020004" pitchFamily="50" charset="-127"/>
                <a:ea typeface="맑은 고딕" panose="020B0503020000020004" pitchFamily="50" charset="-127"/>
              </a:rPr>
              <a:t>지역</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경기도</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수원시</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사고내용</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사망사고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중상사고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경상사고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부상신고사고</a:t>
            </a:r>
            <a:r>
              <a:rPr lang="en-US" altLang="ko-KR" sz="1000" dirty="0" smtClean="0">
                <a:solidFill>
                  <a:schemeClr val="tx1"/>
                </a:solidFill>
                <a:latin typeface="맑은 고딕" panose="020B0503020000020004" pitchFamily="50" charset="-127"/>
                <a:ea typeface="맑은 고딕" panose="020B0503020000020004" pitchFamily="50" charset="-127"/>
              </a:rPr>
              <a:t>)</a:t>
            </a: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수원시 고령 운전자 교통사고 현황을 파악하고</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교통사고 발생 위험 예보 시스템 구축에 활용</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accent3">
                    <a:lumMod val="50000"/>
                  </a:schemeClr>
                </a:solidFill>
                <a:latin typeface="맑은 고딕" panose="020B0503020000020004" pitchFamily="50" charset="-127"/>
              </a:rPr>
              <a:t>수원시 </a:t>
            </a:r>
            <a:r>
              <a:rPr lang="ko-KR" altLang="en-US" b="1" dirty="0">
                <a:solidFill>
                  <a:schemeClr val="accent3">
                    <a:lumMod val="50000"/>
                  </a:schemeClr>
                </a:solidFill>
                <a:latin typeface="맑은 고딕" panose="020B0503020000020004" pitchFamily="50" charset="-127"/>
              </a:rPr>
              <a:t>교통사고 현황</a:t>
            </a:r>
            <a:endParaRPr lang="en-US" altLang="ko-KR" b="1" dirty="0">
              <a:solidFill>
                <a:schemeClr val="accent3">
                  <a:lumMod val="50000"/>
                </a:schemeClr>
              </a:solidFill>
              <a:latin typeface="맑은 고딕" panose="020B0503020000020004" pitchFamily="50" charset="-127"/>
            </a:endParaRPr>
          </a:p>
        </p:txBody>
      </p:sp>
      <p:pic>
        <p:nvPicPr>
          <p:cNvPr id="17" name="그림 16"/>
          <p:cNvPicPr>
            <a:picLocks noChangeAspect="1"/>
          </p:cNvPicPr>
          <p:nvPr/>
        </p:nvPicPr>
        <p:blipFill>
          <a:blip r:embed="rId2"/>
          <a:stretch>
            <a:fillRect/>
          </a:stretch>
        </p:blipFill>
        <p:spPr>
          <a:xfrm>
            <a:off x="5499187" y="2979192"/>
            <a:ext cx="4529100" cy="2236256"/>
          </a:xfrm>
          <a:prstGeom prst="rect">
            <a:avLst/>
          </a:prstGeom>
        </p:spPr>
      </p:pic>
      <p:pic>
        <p:nvPicPr>
          <p:cNvPr id="18" name="그림 17"/>
          <p:cNvPicPr>
            <a:picLocks noChangeAspect="1"/>
          </p:cNvPicPr>
          <p:nvPr/>
        </p:nvPicPr>
        <p:blipFill rotWithShape="1">
          <a:blip r:embed="rId4"/>
          <a:srcRect t="6980"/>
          <a:stretch/>
        </p:blipFill>
        <p:spPr>
          <a:xfrm>
            <a:off x="713274" y="2979192"/>
            <a:ext cx="4529100" cy="2236256"/>
          </a:xfrm>
          <a:prstGeom prst="rect">
            <a:avLst/>
          </a:prstGeom>
        </p:spPr>
      </p:pic>
      <p:sp>
        <p:nvSpPr>
          <p:cNvPr id="20" name="직사각형 19"/>
          <p:cNvSpPr/>
          <p:nvPr/>
        </p:nvSpPr>
        <p:spPr>
          <a:xfrm>
            <a:off x="713275" y="5299039"/>
            <a:ext cx="4529100" cy="1530385"/>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algn="ctr">
              <a:lnSpc>
                <a:spcPct val="150000"/>
              </a:lnSpc>
            </a:pPr>
            <a:r>
              <a:rPr lang="ko-KR" altLang="en-US" sz="1200" b="1" dirty="0" smtClean="0">
                <a:solidFill>
                  <a:schemeClr val="accent3">
                    <a:lumMod val="50000"/>
                  </a:schemeClr>
                </a:solidFill>
                <a:latin typeface="맑은 고딕" panose="020B0503020000020004" pitchFamily="50" charset="-127"/>
                <a:ea typeface="맑은 고딕" panose="020B0503020000020004" pitchFamily="50" charset="-127"/>
              </a:rPr>
              <a:t>교통사고분석시스템</a:t>
            </a:r>
            <a:r>
              <a:rPr lang="en-US" altLang="ko-KR" sz="1200" b="1" dirty="0" smtClean="0">
                <a:solidFill>
                  <a:schemeClr val="accent3">
                    <a:lumMod val="50000"/>
                  </a:schemeClr>
                </a:solidFill>
                <a:latin typeface="맑은 고딕" panose="020B0503020000020004" pitchFamily="50" charset="-127"/>
                <a:ea typeface="맑은 고딕" panose="020B0503020000020004" pitchFamily="50" charset="-127"/>
              </a:rPr>
              <a:t>(TAAS)</a:t>
            </a: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교통안전법 제</a:t>
            </a:r>
            <a:r>
              <a:rPr lang="en-US" altLang="ko-KR" sz="1000" dirty="0" smtClean="0">
                <a:solidFill>
                  <a:schemeClr val="tx1"/>
                </a:solidFill>
                <a:latin typeface="맑은 고딕" panose="020B0503020000020004" pitchFamily="50" charset="-127"/>
                <a:ea typeface="맑은 고딕" panose="020B0503020000020004" pitchFamily="50" charset="-127"/>
              </a:rPr>
              <a:t>52</a:t>
            </a:r>
            <a:r>
              <a:rPr lang="ko-KR" altLang="en-US" sz="1000" dirty="0" smtClean="0">
                <a:solidFill>
                  <a:schemeClr val="tx1"/>
                </a:solidFill>
                <a:latin typeface="맑은 고딕" panose="020B0503020000020004" pitchFamily="50" charset="-127"/>
                <a:ea typeface="맑은 고딕" panose="020B0503020000020004" pitchFamily="50" charset="-127"/>
              </a:rPr>
              <a:t>조</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제</a:t>
            </a:r>
            <a:r>
              <a:rPr lang="en-US" altLang="ko-KR" sz="1000" dirty="0" smtClean="0">
                <a:solidFill>
                  <a:schemeClr val="tx1"/>
                </a:solidFill>
                <a:latin typeface="맑은 고딕" panose="020B0503020000020004" pitchFamily="50" charset="-127"/>
                <a:ea typeface="맑은 고딕" panose="020B0503020000020004" pitchFamily="50" charset="-127"/>
              </a:rPr>
              <a:t>59</a:t>
            </a:r>
            <a:r>
              <a:rPr lang="ko-KR" altLang="en-US" sz="1000" dirty="0" smtClean="0">
                <a:solidFill>
                  <a:schemeClr val="tx1"/>
                </a:solidFill>
                <a:latin typeface="맑은 고딕" panose="020B0503020000020004" pitchFamily="50" charset="-127"/>
                <a:ea typeface="맑은 고딕" panose="020B0503020000020004" pitchFamily="50" charset="-127"/>
              </a:rPr>
              <a:t>조</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동법 시행령 제</a:t>
            </a:r>
            <a:r>
              <a:rPr lang="en-US" altLang="ko-KR" sz="1000" dirty="0" smtClean="0">
                <a:solidFill>
                  <a:schemeClr val="tx1"/>
                </a:solidFill>
                <a:latin typeface="맑은 고딕" panose="020B0503020000020004" pitchFamily="50" charset="-127"/>
                <a:ea typeface="맑은 고딕" panose="020B0503020000020004" pitchFamily="50" charset="-127"/>
              </a:rPr>
              <a:t>48</a:t>
            </a:r>
            <a:r>
              <a:rPr lang="ko-KR" altLang="en-US" sz="1000" dirty="0" smtClean="0">
                <a:solidFill>
                  <a:schemeClr val="tx1"/>
                </a:solidFill>
                <a:latin typeface="맑은 고딕" panose="020B0503020000020004" pitchFamily="50" charset="-127"/>
                <a:ea typeface="맑은 고딕" panose="020B0503020000020004" pitchFamily="50" charset="-127"/>
              </a:rPr>
              <a:t>조의 </a:t>
            </a:r>
            <a:r>
              <a:rPr lang="en-US" altLang="ko-KR" sz="1000" dirty="0" smtClean="0">
                <a:solidFill>
                  <a:schemeClr val="tx1"/>
                </a:solidFill>
                <a:latin typeface="맑은 고딕" panose="020B0503020000020004" pitchFamily="50" charset="-127"/>
                <a:ea typeface="맑은 고딕" panose="020B0503020000020004" pitchFamily="50" charset="-127"/>
              </a:rPr>
              <a:t>2 </a:t>
            </a:r>
            <a:r>
              <a:rPr lang="ko-KR" altLang="en-US" sz="1000" dirty="0" smtClean="0">
                <a:solidFill>
                  <a:schemeClr val="tx1"/>
                </a:solidFill>
                <a:latin typeface="맑은 고딕" panose="020B0503020000020004" pitchFamily="50" charset="-127"/>
                <a:ea typeface="맑은 고딕" panose="020B0503020000020004" pitchFamily="50" charset="-127"/>
              </a:rPr>
              <a:t>제</a:t>
            </a:r>
            <a:r>
              <a:rPr lang="en-US" altLang="ko-KR" sz="1000" dirty="0" smtClean="0">
                <a:solidFill>
                  <a:schemeClr val="tx1"/>
                </a:solidFill>
                <a:latin typeface="맑은 고딕" panose="020B0503020000020004" pitchFamily="50" charset="-127"/>
                <a:ea typeface="맑은 고딕" panose="020B0503020000020004" pitchFamily="50" charset="-127"/>
              </a:rPr>
              <a:t>3</a:t>
            </a:r>
            <a:r>
              <a:rPr lang="ko-KR" altLang="en-US" sz="1000" dirty="0" smtClean="0">
                <a:solidFill>
                  <a:schemeClr val="tx1"/>
                </a:solidFill>
                <a:latin typeface="맑은 고딕" panose="020B0503020000020004" pitchFamily="50" charset="-127"/>
                <a:ea typeface="맑은 고딕" panose="020B0503020000020004" pitchFamily="50" charset="-127"/>
              </a:rPr>
              <a:t>항에 따라 경찰</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보험사</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공제조합 등의 교통사고 자료를 수집</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통합</a:t>
            </a:r>
            <a:r>
              <a:rPr lang="en-US" altLang="ko-KR" sz="1000" dirty="0" smtClean="0">
                <a:solidFill>
                  <a:schemeClr val="tx1"/>
                </a:solidFill>
                <a:latin typeface="맑은 고딕" panose="020B0503020000020004" pitchFamily="50" charset="-127"/>
              </a:rPr>
              <a:t>·</a:t>
            </a:r>
            <a:r>
              <a:rPr lang="ko-KR" altLang="en-US" sz="1000" dirty="0" smtClean="0">
                <a:solidFill>
                  <a:schemeClr val="tx1"/>
                </a:solidFill>
                <a:latin typeface="맑은 고딕" panose="020B0503020000020004" pitchFamily="50" charset="-127"/>
              </a:rPr>
              <a:t>분석하여 교통안전 정책 수립 등에 활용할 수 있도록 교통사고 정보를 제공하는 시스템</a:t>
            </a:r>
            <a:endParaRPr lang="en-US" altLang="ko-KR" sz="1000" dirty="0" smtClean="0">
              <a:solidFill>
                <a:schemeClr val="tx1"/>
              </a:solidFill>
              <a:latin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rPr>
              <a:t>주요 서비스 </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교통사고통계</a:t>
            </a:r>
            <a:r>
              <a:rPr lang="en-US" altLang="ko-KR" sz="1000" dirty="0" smtClean="0">
                <a:solidFill>
                  <a:schemeClr val="tx1"/>
                </a:solidFill>
                <a:latin typeface="맑은 고딕" panose="020B0503020000020004" pitchFamily="50" charset="-127"/>
              </a:rPr>
              <a:t>, GIS </a:t>
            </a:r>
            <a:r>
              <a:rPr lang="ko-KR" altLang="en-US" sz="1000" dirty="0" smtClean="0">
                <a:solidFill>
                  <a:schemeClr val="tx1"/>
                </a:solidFill>
                <a:latin typeface="맑은 고딕" panose="020B0503020000020004" pitchFamily="50" charset="-127"/>
              </a:rPr>
              <a:t>기반의 교통사고정보</a:t>
            </a:r>
            <a:endParaRPr lang="en-US" altLang="ko-KR" sz="1000" dirty="0" smtClean="0">
              <a:solidFill>
                <a:schemeClr val="tx1"/>
              </a:solidFill>
              <a:latin typeface="맑은 고딕" panose="020B0503020000020004" pitchFamily="50" charset="-127"/>
            </a:endParaRPr>
          </a:p>
          <a:p>
            <a:pPr marL="628650" lvl="1" indent="-171450">
              <a:lnSpc>
                <a:spcPct val="150000"/>
              </a:lnSpc>
              <a:buFontTx/>
              <a:buChar char="-"/>
            </a:pPr>
            <a:r>
              <a:rPr lang="ko-KR" altLang="en-US" sz="1000" b="1" dirty="0" smtClean="0">
                <a:solidFill>
                  <a:schemeClr val="tx1"/>
                </a:solidFill>
                <a:latin typeface="맑은 고딕" panose="020B0503020000020004" pitchFamily="50" charset="-127"/>
                <a:ea typeface="맑은 고딕" panose="020B0503020000020004" pitchFamily="50" charset="-127"/>
              </a:rPr>
              <a:t>지역별 </a:t>
            </a:r>
            <a:r>
              <a:rPr lang="ko-KR" altLang="en-US" sz="1000" b="1" dirty="0" err="1" smtClean="0">
                <a:solidFill>
                  <a:schemeClr val="tx1"/>
                </a:solidFill>
                <a:latin typeface="맑은 고딕" panose="020B0503020000020004" pitchFamily="50" charset="-127"/>
                <a:ea typeface="맑은 고딕" panose="020B0503020000020004" pitchFamily="50" charset="-127"/>
              </a:rPr>
              <a:t>사고분석</a:t>
            </a:r>
            <a:r>
              <a:rPr lang="ko-KR" altLang="en-US" sz="1000" b="1" dirty="0" smtClean="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개별 사고 정보 조회 및 엑셀 제공</a:t>
            </a: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sp>
        <p:nvSpPr>
          <p:cNvPr id="25" name="직사각형 24"/>
          <p:cNvSpPr/>
          <p:nvPr/>
        </p:nvSpPr>
        <p:spPr>
          <a:xfrm>
            <a:off x="5499187" y="5299039"/>
            <a:ext cx="4529100" cy="1530385"/>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algn="ctr">
              <a:lnSpc>
                <a:spcPct val="150000"/>
              </a:lnSpc>
            </a:pPr>
            <a:r>
              <a:rPr lang="ko-KR" altLang="en-US" sz="1200" b="1" dirty="0" smtClean="0">
                <a:solidFill>
                  <a:schemeClr val="accent3">
                    <a:lumMod val="50000"/>
                  </a:schemeClr>
                </a:solidFill>
                <a:latin typeface="맑은 고딕" panose="020B0503020000020004" pitchFamily="50" charset="-127"/>
                <a:ea typeface="맑은 고딕" panose="020B0503020000020004" pitchFamily="50" charset="-127"/>
              </a:rPr>
              <a:t>개별 사고 정보 엑셀 다운로드</a:t>
            </a:r>
            <a:endParaRPr lang="en-US" altLang="ko-KR" sz="1200" b="1" dirty="0" smtClean="0">
              <a:solidFill>
                <a:schemeClr val="accent3">
                  <a:lumMod val="50000"/>
                </a:schemeClr>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err="1" smtClean="0">
                <a:solidFill>
                  <a:schemeClr val="tx1"/>
                </a:solidFill>
                <a:latin typeface="맑은 고딕" panose="020B0503020000020004" pitchFamily="50" charset="-127"/>
              </a:rPr>
              <a:t>사고번호</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사고일시</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요일</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시군구</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사고내용</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사망자수</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중상자수</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경상자수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부상신고자수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사고유형</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법규위반</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노면상태</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기상상태</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도로형태</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가해운전자</a:t>
            </a:r>
            <a:r>
              <a:rPr lang="ko-KR" altLang="en-US" sz="1000" dirty="0" smtClean="0">
                <a:solidFill>
                  <a:schemeClr val="tx1"/>
                </a:solidFill>
                <a:latin typeface="맑은 고딕" panose="020B0503020000020004" pitchFamily="50" charset="-127"/>
              </a:rPr>
              <a:t> 차종</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가해운전자</a:t>
            </a:r>
            <a:r>
              <a:rPr lang="ko-KR" altLang="en-US" sz="1000" dirty="0" smtClean="0">
                <a:solidFill>
                  <a:schemeClr val="tx1"/>
                </a:solidFill>
                <a:latin typeface="맑은 고딕" panose="020B0503020000020004" pitchFamily="50" charset="-127"/>
              </a:rPr>
              <a:t> 성별</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가해운전자</a:t>
            </a:r>
            <a:r>
              <a:rPr lang="ko-KR" altLang="en-US" sz="1000" dirty="0" smtClean="0">
                <a:solidFill>
                  <a:schemeClr val="tx1"/>
                </a:solidFill>
                <a:latin typeface="맑은 고딕" panose="020B0503020000020004" pitchFamily="50" charset="-127"/>
              </a:rPr>
              <a:t> 연령</a:t>
            </a:r>
            <a:r>
              <a:rPr lang="en-US" altLang="ko-KR"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가해운전자</a:t>
            </a:r>
            <a:r>
              <a:rPr lang="ko-KR" altLang="en-US" sz="1000" dirty="0" smtClean="0">
                <a:solidFill>
                  <a:schemeClr val="tx1"/>
                </a:solidFill>
                <a:latin typeface="맑은 고딕" panose="020B0503020000020004" pitchFamily="50" charset="-127"/>
              </a:rPr>
              <a:t> </a:t>
            </a:r>
            <a:r>
              <a:rPr lang="ko-KR" altLang="en-US" sz="1000" dirty="0" err="1" smtClean="0">
                <a:solidFill>
                  <a:schemeClr val="tx1"/>
                </a:solidFill>
                <a:latin typeface="맑은 고딕" panose="020B0503020000020004" pitchFamily="50" charset="-127"/>
              </a:rPr>
              <a:t>상해정도</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차종</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성별</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연령</a:t>
            </a:r>
            <a:r>
              <a:rPr lang="en-US" altLang="ko-KR" sz="1000" dirty="0" smtClean="0">
                <a:solidFill>
                  <a:schemeClr val="tx1"/>
                </a:solidFill>
                <a:latin typeface="맑은 고딕" panose="020B0503020000020004" pitchFamily="50" charset="-127"/>
              </a:rPr>
              <a:t>, </a:t>
            </a:r>
            <a:r>
              <a:rPr lang="ko-KR" altLang="en-US" sz="1000" dirty="0" smtClean="0">
                <a:solidFill>
                  <a:schemeClr val="tx1"/>
                </a:solidFill>
                <a:latin typeface="맑은 고딕" panose="020B0503020000020004" pitchFamily="50" charset="-127"/>
              </a:rPr>
              <a:t>피해운전자 </a:t>
            </a:r>
            <a:r>
              <a:rPr lang="ko-KR" altLang="en-US" sz="1000" dirty="0" err="1" smtClean="0">
                <a:solidFill>
                  <a:schemeClr val="tx1"/>
                </a:solidFill>
                <a:latin typeface="맑은 고딕" panose="020B0503020000020004" pitchFamily="50" charset="-127"/>
              </a:rPr>
              <a:t>상해정도</a:t>
            </a:r>
            <a:r>
              <a:rPr lang="ko-KR" altLang="en-US" sz="1000" dirty="0" smtClean="0">
                <a:solidFill>
                  <a:schemeClr val="tx1"/>
                </a:solidFill>
                <a:latin typeface="맑은 고딕" panose="020B0503020000020004" pitchFamily="50" charset="-127"/>
              </a:rPr>
              <a:t> </a:t>
            </a:r>
            <a:r>
              <a:rPr lang="ko-KR" altLang="en-US" sz="1000" b="1" dirty="0" smtClean="0">
                <a:solidFill>
                  <a:schemeClr val="tx1"/>
                </a:solidFill>
                <a:latin typeface="맑은 고딕" panose="020B0503020000020004" pitchFamily="50" charset="-127"/>
              </a:rPr>
              <a:t>총 </a:t>
            </a:r>
            <a:r>
              <a:rPr lang="en-US" altLang="ko-KR" sz="1000" b="1" dirty="0" smtClean="0">
                <a:solidFill>
                  <a:schemeClr val="tx1"/>
                </a:solidFill>
                <a:latin typeface="맑은 고딕" panose="020B0503020000020004" pitchFamily="50" charset="-127"/>
              </a:rPr>
              <a:t>22</a:t>
            </a:r>
            <a:r>
              <a:rPr lang="ko-KR" altLang="en-US" sz="1000" b="1" dirty="0" smtClean="0">
                <a:solidFill>
                  <a:schemeClr val="tx1"/>
                </a:solidFill>
                <a:latin typeface="맑은 고딕" panose="020B0503020000020004" pitchFamily="50" charset="-127"/>
              </a:rPr>
              <a:t>개 항목 제공</a:t>
            </a:r>
            <a:endParaRPr lang="ko-KR" altLang="en-US" sz="1000" b="1" dirty="0">
              <a:solidFill>
                <a:schemeClr val="tx1"/>
              </a:solidFill>
              <a:latin typeface="맑은 고딕" panose="020B0503020000020004" pitchFamily="50" charset="-127"/>
            </a:endParaRPr>
          </a:p>
          <a:p>
            <a:pPr marL="171450" indent="-171450">
              <a:lnSpc>
                <a:spcPct val="150000"/>
              </a:lnSpc>
              <a:buFontTx/>
              <a:buChar char="-"/>
            </a:pP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82120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11622190" y="888180"/>
            <a:ext cx="4603983" cy="49301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데이터 수집 </a:t>
            </a:r>
            <a:r>
              <a:rPr lang="en-US" altLang="ko-KR" b="1" dirty="0" smtClean="0">
                <a:solidFill>
                  <a:schemeClr val="accent3">
                    <a:lumMod val="50000"/>
                  </a:schemeClr>
                </a:solidFill>
                <a:latin typeface="맑은 고딕" panose="020B0503020000020004" pitchFamily="50" charset="-127"/>
                <a:ea typeface="맑은 고딕" panose="020B0503020000020004" pitchFamily="50" charset="-127"/>
              </a:rPr>
              <a:t>– TAAS</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pic>
        <p:nvPicPr>
          <p:cNvPr id="22" name="그림 21"/>
          <p:cNvPicPr>
            <a:picLocks noChangeAspect="1"/>
          </p:cNvPicPr>
          <p:nvPr/>
        </p:nvPicPr>
        <p:blipFill>
          <a:blip r:embed="rId2"/>
          <a:stretch>
            <a:fillRect/>
          </a:stretch>
        </p:blipFill>
        <p:spPr>
          <a:xfrm>
            <a:off x="11677513" y="1535954"/>
            <a:ext cx="4446296" cy="2195371"/>
          </a:xfrm>
          <a:prstGeom prst="rect">
            <a:avLst/>
          </a:prstGeom>
        </p:spPr>
      </p:pic>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17</a:t>
            </a:fld>
            <a:endParaRPr lang="en-US"/>
          </a:p>
        </p:txBody>
      </p:sp>
      <p:pic>
        <p:nvPicPr>
          <p:cNvPr id="8" name="그림 7"/>
          <p:cNvPicPr>
            <a:picLocks noChangeAspect="1"/>
          </p:cNvPicPr>
          <p:nvPr/>
        </p:nvPicPr>
        <p:blipFill>
          <a:blip r:embed="rId3"/>
          <a:stretch>
            <a:fillRect/>
          </a:stretch>
        </p:blipFill>
        <p:spPr>
          <a:xfrm>
            <a:off x="11677513" y="3857625"/>
            <a:ext cx="4472460" cy="2286000"/>
          </a:xfrm>
          <a:prstGeom prst="rect">
            <a:avLst/>
          </a:prstGeom>
        </p:spPr>
      </p:pic>
      <p:sp>
        <p:nvSpPr>
          <p:cNvPr id="10" name="직사각형 9"/>
          <p:cNvSpPr/>
          <p:nvPr/>
        </p:nvSpPr>
        <p:spPr>
          <a:xfrm>
            <a:off x="11582173" y="8096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accent3">
                    <a:lumMod val="50000"/>
                  </a:schemeClr>
                </a:solidFill>
                <a:latin typeface="맑은 고딕" panose="020B0503020000020004" pitchFamily="50" charset="-127"/>
              </a:rPr>
              <a:t>수원시 </a:t>
            </a:r>
            <a:r>
              <a:rPr lang="ko-KR" altLang="en-US" b="1" dirty="0">
                <a:solidFill>
                  <a:schemeClr val="accent3">
                    <a:lumMod val="50000"/>
                  </a:schemeClr>
                </a:solidFill>
                <a:latin typeface="맑은 고딕" panose="020B0503020000020004" pitchFamily="50" charset="-127"/>
              </a:rPr>
              <a:t>교통사고 현황</a:t>
            </a:r>
            <a:endParaRPr lang="en-US" altLang="ko-KR" b="1" dirty="0">
              <a:solidFill>
                <a:schemeClr val="accent3">
                  <a:lumMod val="50000"/>
                </a:schemeClr>
              </a:solidFill>
              <a:latin typeface="맑은 고딕" panose="020B0503020000020004" pitchFamily="50" charset="-127"/>
            </a:endParaRPr>
          </a:p>
        </p:txBody>
      </p:sp>
      <p:sp>
        <p:nvSpPr>
          <p:cNvPr id="5" name="직사각형 4"/>
          <p:cNvSpPr/>
          <p:nvPr/>
        </p:nvSpPr>
        <p:spPr>
          <a:xfrm>
            <a:off x="12987427" y="8941083"/>
            <a:ext cx="7637286" cy="369332"/>
          </a:xfrm>
          <a:prstGeom prst="rect">
            <a:avLst/>
          </a:prstGeom>
        </p:spPr>
        <p:txBody>
          <a:bodyPr wrap="square">
            <a:spAutoFit/>
          </a:bodyPr>
          <a:lstStyle/>
          <a:p>
            <a:r>
              <a:rPr lang="ko-KR" altLang="en-US" b="1" dirty="0" smtClean="0">
                <a:solidFill>
                  <a:srgbClr val="000000"/>
                </a:solidFill>
                <a:latin typeface="맑은 고딕" panose="020B0503020000020004" pitchFamily="50" charset="-127"/>
              </a:rPr>
              <a:t>피해운전자 </a:t>
            </a:r>
            <a:r>
              <a:rPr lang="ko-KR" altLang="en-US" b="1" dirty="0">
                <a:solidFill>
                  <a:srgbClr val="000000"/>
                </a:solidFill>
                <a:latin typeface="맑은 고딕" panose="020B0503020000020004" pitchFamily="50" charset="-127"/>
              </a:rPr>
              <a:t>차종</a:t>
            </a:r>
            <a:r>
              <a:rPr lang="ko-KR" altLang="en-US" dirty="0"/>
              <a:t> </a:t>
            </a:r>
            <a:r>
              <a:rPr lang="ko-KR" altLang="en-US" b="1" dirty="0">
                <a:solidFill>
                  <a:srgbClr val="000000"/>
                </a:solidFill>
                <a:latin typeface="맑은 고딕" panose="020B0503020000020004" pitchFamily="50" charset="-127"/>
              </a:rPr>
              <a:t>피해운전자 성별</a:t>
            </a:r>
            <a:r>
              <a:rPr lang="ko-KR" altLang="en-US" dirty="0"/>
              <a:t> </a:t>
            </a:r>
            <a:r>
              <a:rPr lang="ko-KR" altLang="en-US" b="1" dirty="0">
                <a:solidFill>
                  <a:srgbClr val="000000"/>
                </a:solidFill>
                <a:latin typeface="맑은 고딕" panose="020B0503020000020004" pitchFamily="50" charset="-127"/>
              </a:rPr>
              <a:t>피해운전자 연령</a:t>
            </a:r>
            <a:r>
              <a:rPr lang="ko-KR" altLang="en-US" dirty="0"/>
              <a:t> </a:t>
            </a:r>
            <a:r>
              <a:rPr lang="ko-KR" altLang="en-US" b="1" dirty="0">
                <a:solidFill>
                  <a:srgbClr val="000000"/>
                </a:solidFill>
                <a:latin typeface="맑은 고딕" panose="020B0503020000020004" pitchFamily="50" charset="-127"/>
              </a:rPr>
              <a:t>피해운전자 </a:t>
            </a:r>
            <a:r>
              <a:rPr lang="ko-KR" altLang="en-US" b="1" dirty="0" err="1">
                <a:solidFill>
                  <a:srgbClr val="000000"/>
                </a:solidFill>
                <a:latin typeface="맑은 고딕" panose="020B0503020000020004" pitchFamily="50" charset="-127"/>
              </a:rPr>
              <a:t>상해정도</a:t>
            </a:r>
            <a:r>
              <a:rPr lang="ko-KR" altLang="en-US" dirty="0"/>
              <a:t> </a:t>
            </a:r>
          </a:p>
        </p:txBody>
      </p:sp>
      <p:sp>
        <p:nvSpPr>
          <p:cNvPr id="6" name="직사각형 5"/>
          <p:cNvSpPr/>
          <p:nvPr/>
        </p:nvSpPr>
        <p:spPr>
          <a:xfrm>
            <a:off x="10910887" y="7242908"/>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smtClean="0"/>
              <a:t>사고피해</a:t>
            </a:r>
            <a:endParaRPr lang="ko-KR" altLang="en-US" dirty="0"/>
          </a:p>
        </p:txBody>
      </p:sp>
      <p:sp>
        <p:nvSpPr>
          <p:cNvPr id="7" name="직사각형 6"/>
          <p:cNvSpPr/>
          <p:nvPr/>
        </p:nvSpPr>
        <p:spPr>
          <a:xfrm>
            <a:off x="12987427" y="7242908"/>
            <a:ext cx="5671745" cy="369332"/>
          </a:xfrm>
          <a:prstGeom prst="rect">
            <a:avLst/>
          </a:prstGeom>
        </p:spPr>
        <p:txBody>
          <a:bodyPr wrap="none">
            <a:spAutoFit/>
          </a:bodyPr>
          <a:lstStyle/>
          <a:p>
            <a:r>
              <a:rPr lang="ko-KR" altLang="en-US" b="1" dirty="0" err="1">
                <a:solidFill>
                  <a:srgbClr val="000000"/>
                </a:solidFill>
                <a:latin typeface="맑은 고딕" panose="020B0503020000020004" pitchFamily="50" charset="-127"/>
              </a:rPr>
              <a:t>사고내용</a:t>
            </a:r>
            <a:r>
              <a:rPr lang="ko-KR" altLang="en-US" b="1" dirty="0">
                <a:solidFill>
                  <a:srgbClr val="000000"/>
                </a:solidFill>
                <a:latin typeface="맑은 고딕" panose="020B0503020000020004" pitchFamily="50" charset="-127"/>
              </a:rPr>
              <a:t> </a:t>
            </a:r>
            <a:r>
              <a:rPr lang="ko-KR" altLang="en-US" b="1" dirty="0" smtClean="0">
                <a:solidFill>
                  <a:srgbClr val="000000"/>
                </a:solidFill>
                <a:latin typeface="맑은 고딕" panose="020B0503020000020004" pitchFamily="50" charset="-127"/>
              </a:rPr>
              <a:t>사망자수</a:t>
            </a:r>
            <a:r>
              <a:rPr lang="ko-KR" altLang="en-US" dirty="0" smtClean="0"/>
              <a:t> </a:t>
            </a:r>
            <a:r>
              <a:rPr lang="ko-KR" altLang="en-US" b="1" dirty="0" err="1">
                <a:solidFill>
                  <a:srgbClr val="000000"/>
                </a:solidFill>
                <a:latin typeface="맑은 고딕" panose="020B0503020000020004" pitchFamily="50" charset="-127"/>
              </a:rPr>
              <a:t>중상자수</a:t>
            </a:r>
            <a:r>
              <a:rPr lang="ko-KR" altLang="en-US" dirty="0"/>
              <a:t> </a:t>
            </a:r>
            <a:r>
              <a:rPr lang="ko-KR" altLang="en-US" b="1" dirty="0" err="1">
                <a:solidFill>
                  <a:srgbClr val="000000"/>
                </a:solidFill>
                <a:latin typeface="맑은 고딕" panose="020B0503020000020004" pitchFamily="50" charset="-127"/>
              </a:rPr>
              <a:t>경상자수</a:t>
            </a:r>
            <a:r>
              <a:rPr lang="ko-KR" altLang="en-US" dirty="0"/>
              <a:t> </a:t>
            </a:r>
            <a:r>
              <a:rPr lang="ko-KR" altLang="en-US" b="1" dirty="0">
                <a:solidFill>
                  <a:srgbClr val="000000"/>
                </a:solidFill>
                <a:latin typeface="맑은 고딕" panose="020B0503020000020004" pitchFamily="50" charset="-127"/>
              </a:rPr>
              <a:t>부상신고자수</a:t>
            </a:r>
            <a:r>
              <a:rPr lang="ko-KR" altLang="en-US" dirty="0"/>
              <a:t> </a:t>
            </a:r>
          </a:p>
        </p:txBody>
      </p:sp>
      <p:sp>
        <p:nvSpPr>
          <p:cNvPr id="21" name="직사각형 20"/>
          <p:cNvSpPr/>
          <p:nvPr/>
        </p:nvSpPr>
        <p:spPr>
          <a:xfrm>
            <a:off x="10910887" y="7768018"/>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err="1" smtClean="0"/>
              <a:t>사고환경</a:t>
            </a:r>
            <a:endParaRPr lang="ko-KR" altLang="en-US" dirty="0"/>
          </a:p>
        </p:txBody>
      </p:sp>
      <p:sp>
        <p:nvSpPr>
          <p:cNvPr id="9" name="직사각형 8"/>
          <p:cNvSpPr/>
          <p:nvPr/>
        </p:nvSpPr>
        <p:spPr>
          <a:xfrm>
            <a:off x="12987427" y="7781427"/>
            <a:ext cx="5128327" cy="369332"/>
          </a:xfrm>
          <a:prstGeom prst="rect">
            <a:avLst/>
          </a:prstGeom>
        </p:spPr>
        <p:txBody>
          <a:bodyPr wrap="none">
            <a:spAutoFit/>
          </a:bodyPr>
          <a:lstStyle/>
          <a:p>
            <a:r>
              <a:rPr lang="ko-KR" altLang="en-US" b="1" dirty="0" smtClean="0">
                <a:solidFill>
                  <a:srgbClr val="000000"/>
                </a:solidFill>
                <a:latin typeface="맑은 고딕" panose="020B0503020000020004" pitchFamily="50" charset="-127"/>
              </a:rPr>
              <a:t>법규위반</a:t>
            </a:r>
            <a:r>
              <a:rPr lang="ko-KR" altLang="en-US" dirty="0" smtClean="0"/>
              <a:t> </a:t>
            </a:r>
            <a:r>
              <a:rPr lang="ko-KR" altLang="en-US" b="1" dirty="0">
                <a:solidFill>
                  <a:srgbClr val="000000"/>
                </a:solidFill>
                <a:latin typeface="맑은 고딕" panose="020B0503020000020004" pitchFamily="50" charset="-127"/>
              </a:rPr>
              <a:t>노면상태</a:t>
            </a:r>
            <a:r>
              <a:rPr lang="ko-KR" altLang="en-US" dirty="0"/>
              <a:t> </a:t>
            </a:r>
            <a:r>
              <a:rPr lang="ko-KR" altLang="en-US" b="1" dirty="0">
                <a:solidFill>
                  <a:srgbClr val="000000"/>
                </a:solidFill>
                <a:latin typeface="맑은 고딕" panose="020B0503020000020004" pitchFamily="50" charset="-127"/>
              </a:rPr>
              <a:t>기상상태</a:t>
            </a:r>
            <a:r>
              <a:rPr lang="ko-KR" altLang="en-US" dirty="0"/>
              <a:t> </a:t>
            </a:r>
            <a:r>
              <a:rPr lang="ko-KR" altLang="en-US" b="1" dirty="0" err="1" smtClean="0">
                <a:solidFill>
                  <a:srgbClr val="000000"/>
                </a:solidFill>
                <a:latin typeface="맑은 고딕" panose="020B0503020000020004" pitchFamily="50" charset="-127"/>
              </a:rPr>
              <a:t>도로형태</a:t>
            </a:r>
            <a:r>
              <a:rPr lang="ko-KR" altLang="en-US" b="1" dirty="0" smtClean="0">
                <a:solidFill>
                  <a:srgbClr val="000000"/>
                </a:solidFill>
                <a:latin typeface="맑은 고딕" panose="020B0503020000020004" pitchFamily="50" charset="-127"/>
              </a:rPr>
              <a:t> </a:t>
            </a:r>
            <a:r>
              <a:rPr lang="ko-KR" altLang="en-US" b="1" dirty="0">
                <a:solidFill>
                  <a:srgbClr val="000000"/>
                </a:solidFill>
                <a:latin typeface="맑은 고딕" panose="020B0503020000020004" pitchFamily="50" charset="-127"/>
              </a:rPr>
              <a:t>사고유형</a:t>
            </a:r>
            <a:endParaRPr lang="ko-KR" altLang="en-US" dirty="0"/>
          </a:p>
        </p:txBody>
      </p:sp>
      <p:sp>
        <p:nvSpPr>
          <p:cNvPr id="25" name="직사각형 24"/>
          <p:cNvSpPr/>
          <p:nvPr/>
        </p:nvSpPr>
        <p:spPr>
          <a:xfrm>
            <a:off x="10910660" y="6652079"/>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smtClean="0"/>
              <a:t>시간</a:t>
            </a:r>
            <a:r>
              <a:rPr lang="en-US" altLang="ko-KR" dirty="0" smtClean="0"/>
              <a:t>/</a:t>
            </a:r>
            <a:r>
              <a:rPr lang="ko-KR" altLang="en-US" dirty="0" smtClean="0"/>
              <a:t>장소</a:t>
            </a:r>
            <a:endParaRPr lang="ko-KR" altLang="en-US" dirty="0"/>
          </a:p>
        </p:txBody>
      </p:sp>
      <p:sp>
        <p:nvSpPr>
          <p:cNvPr id="11" name="직사각형 10"/>
          <p:cNvSpPr/>
          <p:nvPr/>
        </p:nvSpPr>
        <p:spPr>
          <a:xfrm>
            <a:off x="12988787" y="6663727"/>
            <a:ext cx="3512500" cy="369332"/>
          </a:xfrm>
          <a:prstGeom prst="rect">
            <a:avLst/>
          </a:prstGeom>
        </p:spPr>
        <p:txBody>
          <a:bodyPr wrap="none">
            <a:spAutoFit/>
          </a:bodyPr>
          <a:lstStyle/>
          <a:p>
            <a:r>
              <a:rPr lang="ko-KR" altLang="en-US" b="1" dirty="0" err="1" smtClean="0">
                <a:solidFill>
                  <a:srgbClr val="000000"/>
                </a:solidFill>
                <a:latin typeface="맑은 고딕" panose="020B0503020000020004" pitchFamily="50" charset="-127"/>
              </a:rPr>
              <a:t>사고번호</a:t>
            </a:r>
            <a:r>
              <a:rPr lang="ko-KR" altLang="en-US" b="1" dirty="0" smtClean="0">
                <a:solidFill>
                  <a:srgbClr val="000000"/>
                </a:solidFill>
                <a:latin typeface="맑은 고딕" panose="020B0503020000020004" pitchFamily="50" charset="-127"/>
              </a:rPr>
              <a:t> </a:t>
            </a:r>
            <a:r>
              <a:rPr lang="ko-KR" altLang="en-US" b="1" dirty="0" err="1" smtClean="0">
                <a:solidFill>
                  <a:srgbClr val="000000"/>
                </a:solidFill>
                <a:latin typeface="맑은 고딕" panose="020B0503020000020004" pitchFamily="50" charset="-127"/>
              </a:rPr>
              <a:t>사고일시</a:t>
            </a:r>
            <a:r>
              <a:rPr lang="ko-KR" altLang="en-US" dirty="0" smtClean="0"/>
              <a:t> </a:t>
            </a:r>
            <a:r>
              <a:rPr lang="ko-KR" altLang="en-US" b="1" dirty="0" smtClean="0">
                <a:solidFill>
                  <a:srgbClr val="000000"/>
                </a:solidFill>
                <a:latin typeface="맑은 고딕" panose="020B0503020000020004" pitchFamily="50" charset="-127"/>
              </a:rPr>
              <a:t>요일</a:t>
            </a:r>
            <a:r>
              <a:rPr lang="ko-KR" altLang="en-US" b="1" dirty="0">
                <a:solidFill>
                  <a:srgbClr val="000000"/>
                </a:solidFill>
                <a:latin typeface="맑은 고딕" panose="020B0503020000020004" pitchFamily="50" charset="-127"/>
              </a:rPr>
              <a:t> </a:t>
            </a:r>
            <a:r>
              <a:rPr lang="ko-KR" altLang="en-US" b="1" dirty="0" err="1">
                <a:solidFill>
                  <a:srgbClr val="000000"/>
                </a:solidFill>
                <a:latin typeface="맑은 고딕" panose="020B0503020000020004" pitchFamily="50" charset="-127"/>
              </a:rPr>
              <a:t>시군구</a:t>
            </a:r>
            <a:r>
              <a:rPr lang="ko-KR" altLang="en-US" dirty="0" smtClean="0"/>
              <a:t> </a:t>
            </a:r>
            <a:endParaRPr lang="ko-KR" altLang="en-US" dirty="0"/>
          </a:p>
        </p:txBody>
      </p:sp>
      <p:sp>
        <p:nvSpPr>
          <p:cNvPr id="27" name="직사각형 26"/>
          <p:cNvSpPr/>
          <p:nvPr/>
        </p:nvSpPr>
        <p:spPr>
          <a:xfrm>
            <a:off x="10910887" y="8364634"/>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err="1" smtClean="0"/>
              <a:t>가해운전자</a:t>
            </a:r>
            <a:endParaRPr lang="ko-KR" altLang="en-US" dirty="0"/>
          </a:p>
        </p:txBody>
      </p:sp>
      <p:sp>
        <p:nvSpPr>
          <p:cNvPr id="12" name="직사각형 11"/>
          <p:cNvSpPr/>
          <p:nvPr/>
        </p:nvSpPr>
        <p:spPr>
          <a:xfrm>
            <a:off x="12963614" y="8396035"/>
            <a:ext cx="8021637" cy="369332"/>
          </a:xfrm>
          <a:prstGeom prst="rect">
            <a:avLst/>
          </a:prstGeom>
        </p:spPr>
        <p:txBody>
          <a:bodyPr wrap="square">
            <a:spAutoFit/>
          </a:bodyPr>
          <a:lstStyle/>
          <a:p>
            <a:r>
              <a:rPr lang="ko-KR" altLang="en-US" b="1" dirty="0" err="1">
                <a:solidFill>
                  <a:srgbClr val="000000"/>
                </a:solidFill>
                <a:latin typeface="맑은 고딕" panose="020B0503020000020004" pitchFamily="50" charset="-127"/>
              </a:rPr>
              <a:t>가해운전자</a:t>
            </a:r>
            <a:r>
              <a:rPr lang="ko-KR" altLang="en-US" b="1" dirty="0">
                <a:solidFill>
                  <a:srgbClr val="000000"/>
                </a:solidFill>
                <a:latin typeface="맑은 고딕" panose="020B0503020000020004" pitchFamily="50" charset="-127"/>
              </a:rPr>
              <a:t> 차종</a:t>
            </a:r>
            <a:r>
              <a:rPr lang="ko-KR" altLang="en-US" dirty="0"/>
              <a:t> </a:t>
            </a:r>
            <a:r>
              <a:rPr lang="ko-KR" altLang="en-US" b="1" dirty="0" err="1">
                <a:solidFill>
                  <a:srgbClr val="000000"/>
                </a:solidFill>
                <a:latin typeface="맑은 고딕" panose="020B0503020000020004" pitchFamily="50" charset="-127"/>
              </a:rPr>
              <a:t>가해운전자</a:t>
            </a:r>
            <a:r>
              <a:rPr lang="ko-KR" altLang="en-US" b="1" dirty="0">
                <a:solidFill>
                  <a:srgbClr val="000000"/>
                </a:solidFill>
                <a:latin typeface="맑은 고딕" panose="020B0503020000020004" pitchFamily="50" charset="-127"/>
              </a:rPr>
              <a:t> 성별</a:t>
            </a:r>
            <a:r>
              <a:rPr lang="ko-KR" altLang="en-US" dirty="0"/>
              <a:t> </a:t>
            </a:r>
            <a:r>
              <a:rPr lang="ko-KR" altLang="en-US" b="1" dirty="0" err="1">
                <a:solidFill>
                  <a:srgbClr val="000000"/>
                </a:solidFill>
                <a:latin typeface="맑은 고딕" panose="020B0503020000020004" pitchFamily="50" charset="-127"/>
              </a:rPr>
              <a:t>가해운전자</a:t>
            </a:r>
            <a:r>
              <a:rPr lang="ko-KR" altLang="en-US" b="1" dirty="0">
                <a:solidFill>
                  <a:srgbClr val="000000"/>
                </a:solidFill>
                <a:latin typeface="맑은 고딕" panose="020B0503020000020004" pitchFamily="50" charset="-127"/>
              </a:rPr>
              <a:t> 연령</a:t>
            </a:r>
            <a:r>
              <a:rPr lang="ko-KR" altLang="en-US" dirty="0"/>
              <a:t> </a:t>
            </a:r>
            <a:r>
              <a:rPr lang="ko-KR" altLang="en-US" b="1" dirty="0" err="1">
                <a:solidFill>
                  <a:srgbClr val="000000"/>
                </a:solidFill>
                <a:latin typeface="맑은 고딕" panose="020B0503020000020004" pitchFamily="50" charset="-127"/>
              </a:rPr>
              <a:t>가해운전자</a:t>
            </a:r>
            <a:r>
              <a:rPr lang="ko-KR" altLang="en-US" b="1" dirty="0">
                <a:solidFill>
                  <a:srgbClr val="000000"/>
                </a:solidFill>
                <a:latin typeface="맑은 고딕" panose="020B0503020000020004" pitchFamily="50" charset="-127"/>
              </a:rPr>
              <a:t> </a:t>
            </a:r>
            <a:r>
              <a:rPr lang="ko-KR" altLang="en-US" b="1" dirty="0" err="1">
                <a:solidFill>
                  <a:srgbClr val="000000"/>
                </a:solidFill>
                <a:latin typeface="맑은 고딕" panose="020B0503020000020004" pitchFamily="50" charset="-127"/>
              </a:rPr>
              <a:t>상해정도</a:t>
            </a:r>
            <a:endParaRPr lang="ko-KR" altLang="en-US" dirty="0"/>
          </a:p>
        </p:txBody>
      </p:sp>
      <p:sp>
        <p:nvSpPr>
          <p:cNvPr id="28" name="직사각형 27"/>
          <p:cNvSpPr/>
          <p:nvPr/>
        </p:nvSpPr>
        <p:spPr>
          <a:xfrm>
            <a:off x="10910887" y="8881554"/>
            <a:ext cx="1981200" cy="380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dirty="0" smtClean="0"/>
              <a:t>피해운전자</a:t>
            </a:r>
            <a:endParaRPr lang="ko-KR" altLang="en-US" dirty="0"/>
          </a:p>
        </p:txBody>
      </p:sp>
      <p:graphicFrame>
        <p:nvGraphicFramePr>
          <p:cNvPr id="31" name="표 30"/>
          <p:cNvGraphicFramePr>
            <a:graphicFrameLocks noGrp="1"/>
          </p:cNvGraphicFramePr>
          <p:nvPr>
            <p:extLst>
              <p:ext uri="{D42A27DB-BD31-4B8C-83A1-F6EECF244321}">
                <p14:modId xmlns:p14="http://schemas.microsoft.com/office/powerpoint/2010/main" val="1119404940"/>
              </p:ext>
            </p:extLst>
          </p:nvPr>
        </p:nvGraphicFramePr>
        <p:xfrm>
          <a:off x="-4786313" y="1309350"/>
          <a:ext cx="3810000" cy="4400550"/>
        </p:xfrm>
        <a:graphic>
          <a:graphicData uri="http://schemas.openxmlformats.org/drawingml/2006/table">
            <a:tbl>
              <a:tblPr>
                <a:tableStyleId>{5C22544A-7EE6-4342-B048-85BDC9FD1C3A}</a:tableStyleId>
              </a:tblPr>
              <a:tblGrid>
                <a:gridCol w="1549400">
                  <a:extLst>
                    <a:ext uri="{9D8B030D-6E8A-4147-A177-3AD203B41FA5}">
                      <a16:colId xmlns:a16="http://schemas.microsoft.com/office/drawing/2014/main" val="2532788260"/>
                    </a:ext>
                  </a:extLst>
                </a:gridCol>
                <a:gridCol w="2260600">
                  <a:extLst>
                    <a:ext uri="{9D8B030D-6E8A-4147-A177-3AD203B41FA5}">
                      <a16:colId xmlns:a16="http://schemas.microsoft.com/office/drawing/2014/main" val="3066013853"/>
                    </a:ext>
                  </a:extLst>
                </a:gridCol>
              </a:tblGrid>
              <a:tr h="209550">
                <a:tc>
                  <a:txBody>
                    <a:bodyPr/>
                    <a:lstStyle/>
                    <a:p>
                      <a:pPr algn="ctr" fontAlgn="t"/>
                      <a:r>
                        <a:rPr lang="ko-KR" altLang="en-US" sz="1100" u="none" strike="noStrike" dirty="0" err="1">
                          <a:effectLst/>
                        </a:rPr>
                        <a:t>사고번호</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2018010100100030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4294173440"/>
                  </a:ext>
                </a:extLst>
              </a:tr>
              <a:tr h="209550">
                <a:tc>
                  <a:txBody>
                    <a:bodyPr/>
                    <a:lstStyle/>
                    <a:p>
                      <a:pPr algn="ctr" fontAlgn="t"/>
                      <a:r>
                        <a:rPr lang="ko-KR" altLang="en-US" sz="1100" u="none" strike="noStrike" dirty="0" err="1">
                          <a:effectLst/>
                        </a:rPr>
                        <a:t>사고일시</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2018-01-01 01:00:00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194962887"/>
                  </a:ext>
                </a:extLst>
              </a:tr>
              <a:tr h="209550">
                <a:tc>
                  <a:txBody>
                    <a:bodyPr/>
                    <a:lstStyle/>
                    <a:p>
                      <a:pPr algn="ctr" fontAlgn="t"/>
                      <a:r>
                        <a:rPr lang="ko-KR" altLang="en-US" sz="1100" u="none" strike="noStrike">
                          <a:effectLst/>
                        </a:rPr>
                        <a:t>요일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dirty="0">
                          <a:effectLst/>
                        </a:rPr>
                        <a:t>월요일</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805820394"/>
                  </a:ext>
                </a:extLst>
              </a:tr>
              <a:tr h="209550">
                <a:tc>
                  <a:txBody>
                    <a:bodyPr/>
                    <a:lstStyle/>
                    <a:p>
                      <a:pPr algn="ctr" fontAlgn="t"/>
                      <a:r>
                        <a:rPr lang="ko-KR" altLang="en-US" sz="1100" u="none" strike="noStrike" dirty="0" err="1">
                          <a:effectLst/>
                        </a:rPr>
                        <a:t>시군구</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dirty="0">
                          <a:effectLst/>
                        </a:rPr>
                        <a:t>경기도 수원시 권선구 </a:t>
                      </a:r>
                      <a:r>
                        <a:rPr lang="ko-KR" altLang="en-US" sz="1100" u="none" strike="noStrike" dirty="0" err="1">
                          <a:effectLst/>
                        </a:rPr>
                        <a:t>오목천동</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583947600"/>
                  </a:ext>
                </a:extLst>
              </a:tr>
              <a:tr h="209550">
                <a:tc>
                  <a:txBody>
                    <a:bodyPr/>
                    <a:lstStyle/>
                    <a:p>
                      <a:pPr algn="ctr" fontAlgn="t"/>
                      <a:r>
                        <a:rPr lang="ko-KR" altLang="en-US" sz="1100" u="none" strike="noStrike" dirty="0" err="1">
                          <a:effectLst/>
                        </a:rPr>
                        <a:t>사고내용</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dirty="0" err="1">
                          <a:effectLst/>
                        </a:rPr>
                        <a:t>중상사고</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902554247"/>
                  </a:ext>
                </a:extLst>
              </a:tr>
              <a:tr h="209550">
                <a:tc>
                  <a:txBody>
                    <a:bodyPr/>
                    <a:lstStyle/>
                    <a:p>
                      <a:pPr algn="ctr" fontAlgn="t"/>
                      <a:r>
                        <a:rPr lang="ko-KR" altLang="en-US" sz="1100" u="none" strike="noStrike" dirty="0">
                          <a:effectLst/>
                        </a:rPr>
                        <a:t>사망자수</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2901965465"/>
                  </a:ext>
                </a:extLst>
              </a:tr>
              <a:tr h="209550">
                <a:tc>
                  <a:txBody>
                    <a:bodyPr/>
                    <a:lstStyle/>
                    <a:p>
                      <a:pPr algn="ctr" fontAlgn="t"/>
                      <a:r>
                        <a:rPr lang="ko-KR" altLang="en-US" sz="1100" u="none" strike="noStrike" dirty="0" err="1">
                          <a:effectLst/>
                        </a:rPr>
                        <a:t>중상자수</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909976061"/>
                  </a:ext>
                </a:extLst>
              </a:tr>
              <a:tr h="209550">
                <a:tc>
                  <a:txBody>
                    <a:bodyPr/>
                    <a:lstStyle/>
                    <a:p>
                      <a:pPr algn="ctr" fontAlgn="t"/>
                      <a:r>
                        <a:rPr lang="ko-KR" altLang="en-US" sz="1100" u="none" strike="noStrike" dirty="0" err="1">
                          <a:effectLst/>
                        </a:rPr>
                        <a:t>경상자수</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70771109"/>
                  </a:ext>
                </a:extLst>
              </a:tr>
              <a:tr h="209550">
                <a:tc>
                  <a:txBody>
                    <a:bodyPr/>
                    <a:lstStyle/>
                    <a:p>
                      <a:pPr algn="ctr" fontAlgn="t"/>
                      <a:r>
                        <a:rPr lang="ko-KR" altLang="en-US" sz="1100" u="none" strike="noStrike" dirty="0">
                          <a:effectLst/>
                        </a:rPr>
                        <a:t>부상신고자수</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21991329"/>
                  </a:ext>
                </a:extLst>
              </a:tr>
              <a:tr h="209550">
                <a:tc>
                  <a:txBody>
                    <a:bodyPr/>
                    <a:lstStyle/>
                    <a:p>
                      <a:pPr algn="ctr" fontAlgn="t"/>
                      <a:r>
                        <a:rPr lang="ko-KR" altLang="en-US" sz="1100" u="none" strike="noStrike" dirty="0">
                          <a:effectLst/>
                        </a:rPr>
                        <a:t>사고유형</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dirty="0" err="1">
                          <a:effectLst/>
                        </a:rPr>
                        <a:t>차대차</a:t>
                      </a:r>
                      <a:r>
                        <a:rPr lang="ko-KR" altLang="en-US" sz="1100" u="none" strike="noStrike" dirty="0">
                          <a:effectLst/>
                        </a:rPr>
                        <a:t> </a:t>
                      </a:r>
                      <a:r>
                        <a:rPr lang="en-US" altLang="ko-KR" sz="1100" u="none" strike="noStrike" dirty="0">
                          <a:effectLst/>
                        </a:rPr>
                        <a:t>- </a:t>
                      </a:r>
                      <a:r>
                        <a:rPr lang="ko-KR" altLang="en-US" sz="1100" u="none" strike="noStrike" dirty="0">
                          <a:effectLst/>
                        </a:rPr>
                        <a:t>기타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1606765854"/>
                  </a:ext>
                </a:extLst>
              </a:tr>
              <a:tr h="209550">
                <a:tc>
                  <a:txBody>
                    <a:bodyPr/>
                    <a:lstStyle/>
                    <a:p>
                      <a:pPr algn="ctr" fontAlgn="t"/>
                      <a:r>
                        <a:rPr lang="ko-KR" altLang="en-US" sz="1100" u="none" strike="noStrike" dirty="0">
                          <a:effectLst/>
                        </a:rPr>
                        <a:t>법규위반</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dirty="0">
                          <a:effectLst/>
                        </a:rPr>
                        <a:t>안전거리미확보</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723914860"/>
                  </a:ext>
                </a:extLst>
              </a:tr>
              <a:tr h="209550">
                <a:tc>
                  <a:txBody>
                    <a:bodyPr/>
                    <a:lstStyle/>
                    <a:p>
                      <a:pPr algn="ctr" fontAlgn="t"/>
                      <a:r>
                        <a:rPr lang="ko-KR" altLang="en-US" sz="1100" u="none" strike="noStrike" dirty="0">
                          <a:effectLst/>
                        </a:rPr>
                        <a:t>노면상태</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건조</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619174057"/>
                  </a:ext>
                </a:extLst>
              </a:tr>
              <a:tr h="209550">
                <a:tc>
                  <a:txBody>
                    <a:bodyPr/>
                    <a:lstStyle/>
                    <a:p>
                      <a:pPr algn="ctr" fontAlgn="t"/>
                      <a:r>
                        <a:rPr lang="ko-KR" altLang="en-US" sz="1100" u="none" strike="noStrike">
                          <a:effectLst/>
                        </a:rPr>
                        <a:t>기상상태</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맑음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2239024811"/>
                  </a:ext>
                </a:extLst>
              </a:tr>
              <a:tr h="209550">
                <a:tc>
                  <a:txBody>
                    <a:bodyPr/>
                    <a:lstStyle/>
                    <a:p>
                      <a:pPr algn="ctr" fontAlgn="t"/>
                      <a:r>
                        <a:rPr lang="ko-KR" altLang="en-US" sz="1100" u="none" strike="noStrike">
                          <a:effectLst/>
                        </a:rPr>
                        <a:t>도로형태</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단일로 </a:t>
                      </a:r>
                      <a:r>
                        <a:rPr lang="en-US" altLang="ko-KR" sz="1100" u="none" strike="noStrike">
                          <a:effectLst/>
                        </a:rPr>
                        <a:t>- </a:t>
                      </a:r>
                      <a:r>
                        <a:rPr lang="ko-KR" altLang="en-US" sz="1100" u="none" strike="noStrike">
                          <a:effectLst/>
                        </a:rPr>
                        <a:t>기타</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575655636"/>
                  </a:ext>
                </a:extLst>
              </a:tr>
              <a:tr h="209550">
                <a:tc>
                  <a:txBody>
                    <a:bodyPr/>
                    <a:lstStyle/>
                    <a:p>
                      <a:pPr algn="ctr" fontAlgn="t"/>
                      <a:r>
                        <a:rPr lang="ko-KR" altLang="en-US" sz="1100" u="none" strike="noStrike">
                          <a:effectLst/>
                        </a:rPr>
                        <a:t>가해운전자 차종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승용</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847564098"/>
                  </a:ext>
                </a:extLst>
              </a:tr>
              <a:tr h="209550">
                <a:tc>
                  <a:txBody>
                    <a:bodyPr/>
                    <a:lstStyle/>
                    <a:p>
                      <a:pPr algn="ctr" fontAlgn="t"/>
                      <a:r>
                        <a:rPr lang="ko-KR" altLang="en-US" sz="1100" u="none" strike="noStrike">
                          <a:effectLst/>
                        </a:rPr>
                        <a:t>가해운전자 성별</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239632538"/>
                  </a:ext>
                </a:extLst>
              </a:tr>
              <a:tr h="209550">
                <a:tc>
                  <a:txBody>
                    <a:bodyPr/>
                    <a:lstStyle/>
                    <a:p>
                      <a:pPr algn="ctr" fontAlgn="t"/>
                      <a:r>
                        <a:rPr lang="ko-KR" altLang="en-US" sz="1100" u="none" strike="noStrike">
                          <a:effectLst/>
                        </a:rPr>
                        <a:t>가해운전자 연령</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a:effectLst/>
                        </a:rPr>
                        <a:t>39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807981090"/>
                  </a:ext>
                </a:extLst>
              </a:tr>
              <a:tr h="209550">
                <a:tc>
                  <a:txBody>
                    <a:bodyPr/>
                    <a:lstStyle/>
                    <a:p>
                      <a:pPr algn="ctr" fontAlgn="t"/>
                      <a:r>
                        <a:rPr lang="ko-KR" altLang="en-US" sz="1100" u="none" strike="noStrike">
                          <a:effectLst/>
                        </a:rPr>
                        <a:t>가해운전자 상해정도</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상해없음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1234975118"/>
                  </a:ext>
                </a:extLst>
              </a:tr>
              <a:tr h="209550">
                <a:tc>
                  <a:txBody>
                    <a:bodyPr/>
                    <a:lstStyle/>
                    <a:p>
                      <a:pPr algn="ctr" fontAlgn="t"/>
                      <a:r>
                        <a:rPr lang="ko-KR" altLang="en-US" sz="1100" u="none" strike="noStrike" dirty="0">
                          <a:effectLst/>
                        </a:rPr>
                        <a:t>피해운전자 차종</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승용</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757528595"/>
                  </a:ext>
                </a:extLst>
              </a:tr>
              <a:tr h="209550">
                <a:tc>
                  <a:txBody>
                    <a:bodyPr/>
                    <a:lstStyle/>
                    <a:p>
                      <a:pPr algn="ctr" fontAlgn="t"/>
                      <a:r>
                        <a:rPr lang="ko-KR" altLang="en-US" sz="1100" u="none" strike="noStrike" dirty="0">
                          <a:effectLst/>
                        </a:rPr>
                        <a:t>피해운전자 성별</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ko-KR" altLang="en-US" sz="1100" u="none" strike="noStrike">
                          <a:effectLst/>
                        </a:rPr>
                        <a:t>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1172087364"/>
                  </a:ext>
                </a:extLst>
              </a:tr>
              <a:tr h="209550">
                <a:tc>
                  <a:txBody>
                    <a:bodyPr/>
                    <a:lstStyle/>
                    <a:p>
                      <a:pPr algn="ctr" fontAlgn="t"/>
                      <a:r>
                        <a:rPr lang="ko-KR" altLang="en-US" sz="1100" u="none" strike="noStrike" dirty="0">
                          <a:effectLst/>
                        </a:rPr>
                        <a:t>피해운전자 연령</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tc>
                <a:tc>
                  <a:txBody>
                    <a:bodyPr/>
                    <a:lstStyle/>
                    <a:p>
                      <a:pPr algn="ctr" fontAlgn="b"/>
                      <a:r>
                        <a:rPr lang="en-US" altLang="ko-KR" sz="1100" u="none" strike="noStrike" dirty="0">
                          <a:effectLst/>
                        </a:rPr>
                        <a:t>25</a:t>
                      </a:r>
                      <a:r>
                        <a:rPr lang="ko-KR" altLang="en-US" sz="1100" u="none" strike="noStrike" dirty="0">
                          <a:effectLst/>
                        </a:rPr>
                        <a:t>세</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tc>
                <a:extLst>
                  <a:ext uri="{0D108BD9-81ED-4DB2-BD59-A6C34878D82A}">
                    <a16:rowId xmlns:a16="http://schemas.microsoft.com/office/drawing/2014/main" val="3947768924"/>
                  </a:ext>
                </a:extLst>
              </a:tr>
            </a:tbl>
          </a:graphicData>
        </a:graphic>
      </p:graphicFrame>
      <p:grpSp>
        <p:nvGrpSpPr>
          <p:cNvPr id="69" name="그룹 68"/>
          <p:cNvGrpSpPr/>
          <p:nvPr/>
        </p:nvGrpSpPr>
        <p:grpSpPr>
          <a:xfrm>
            <a:off x="-2881313" y="6146756"/>
            <a:ext cx="1685017" cy="4498558"/>
            <a:chOff x="714601" y="2165169"/>
            <a:chExt cx="1685017" cy="4498558"/>
          </a:xfrm>
        </p:grpSpPr>
        <p:sp>
          <p:nvSpPr>
            <p:cNvPr id="32" name="직사각형 31"/>
            <p:cNvSpPr/>
            <p:nvPr/>
          </p:nvSpPr>
          <p:spPr>
            <a:xfrm>
              <a:off x="721631" y="2165169"/>
              <a:ext cx="1676400" cy="380980"/>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sz="1200" b="1" dirty="0" smtClean="0">
                  <a:latin typeface="+mn-ea"/>
                </a:rPr>
                <a:t>시간</a:t>
              </a:r>
              <a:r>
                <a:rPr lang="en-US" altLang="ko-KR" sz="1200" b="1" dirty="0" smtClean="0">
                  <a:latin typeface="+mn-ea"/>
                </a:rPr>
                <a:t>/</a:t>
              </a:r>
              <a:r>
                <a:rPr lang="ko-KR" altLang="en-US" sz="1200" b="1" dirty="0" smtClean="0">
                  <a:latin typeface="+mn-ea"/>
                </a:rPr>
                <a:t>장소</a:t>
              </a:r>
              <a:endParaRPr lang="ko-KR" altLang="en-US" sz="1200" b="1" dirty="0">
                <a:latin typeface="+mn-ea"/>
              </a:endParaRPr>
            </a:p>
          </p:txBody>
        </p:sp>
        <p:sp>
          <p:nvSpPr>
            <p:cNvPr id="37" name="직사각형 36"/>
            <p:cNvSpPr/>
            <p:nvPr/>
          </p:nvSpPr>
          <p:spPr>
            <a:xfrm>
              <a:off x="723218" y="2546149"/>
              <a:ext cx="1676400" cy="4117578"/>
            </a:xfrm>
            <a:prstGeom prst="rect">
              <a:avLst/>
            </a:prstGeom>
            <a:solidFill>
              <a:schemeClr val="bg1"/>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200" b="1" dirty="0">
                <a:latin typeface="+mn-ea"/>
              </a:endParaRPr>
            </a:p>
          </p:txBody>
        </p:sp>
        <p:sp>
          <p:nvSpPr>
            <p:cNvPr id="38" name="TextBox 37"/>
            <p:cNvSpPr txBox="1"/>
            <p:nvPr/>
          </p:nvSpPr>
          <p:spPr>
            <a:xfrm>
              <a:off x="723218" y="2690788"/>
              <a:ext cx="1676400" cy="658230"/>
            </a:xfrm>
            <a:prstGeom prst="rect">
              <a:avLst/>
            </a:prstGeom>
            <a:noFill/>
            <a:ln>
              <a:noFill/>
            </a:ln>
          </p:spPr>
          <p:txBody>
            <a:bodyPr wrap="square" tIns="108000" bIns="108000" rtlCol="0" anchor="ctr">
              <a:spAutoFit/>
            </a:bodyPr>
            <a:lstStyle/>
            <a:p>
              <a:pPr algn="ctr">
                <a:lnSpc>
                  <a:spcPct val="130000"/>
                </a:lnSpc>
              </a:pPr>
              <a:r>
                <a:rPr lang="ko-KR" altLang="en-US" sz="1200" b="1" dirty="0" err="1" smtClean="0">
                  <a:solidFill>
                    <a:schemeClr val="accent3">
                      <a:lumMod val="50000"/>
                    </a:schemeClr>
                  </a:solidFill>
                  <a:latin typeface="+mn-ea"/>
                </a:rPr>
                <a:t>사고번호</a:t>
              </a:r>
              <a:endParaRPr lang="en-US" altLang="ko-KR" sz="1200" b="1" dirty="0" smtClean="0">
                <a:solidFill>
                  <a:schemeClr val="accent3">
                    <a:lumMod val="50000"/>
                  </a:schemeClr>
                </a:solidFill>
                <a:latin typeface="+mn-ea"/>
              </a:endParaRPr>
            </a:p>
            <a:p>
              <a:pPr algn="ctr">
                <a:lnSpc>
                  <a:spcPct val="130000"/>
                </a:lnSpc>
              </a:pPr>
              <a:r>
                <a:rPr lang="en-US" altLang="ko-KR" sz="1000" dirty="0" smtClean="0">
                  <a:solidFill>
                    <a:schemeClr val="tx1">
                      <a:lumMod val="50000"/>
                      <a:lumOff val="50000"/>
                    </a:schemeClr>
                  </a:solidFill>
                  <a:latin typeface="+mn-ea"/>
                </a:rPr>
                <a:t>2018010100100030</a:t>
              </a:r>
              <a:endParaRPr lang="ko-KR" altLang="en-US" sz="1200" b="1" dirty="0">
                <a:solidFill>
                  <a:schemeClr val="accent3">
                    <a:lumMod val="50000"/>
                  </a:schemeClr>
                </a:solidFill>
                <a:latin typeface="+mn-ea"/>
              </a:endParaRPr>
            </a:p>
          </p:txBody>
        </p:sp>
        <p:grpSp>
          <p:nvGrpSpPr>
            <p:cNvPr id="49" name="그룹 48"/>
            <p:cNvGrpSpPr/>
            <p:nvPr/>
          </p:nvGrpSpPr>
          <p:grpSpPr>
            <a:xfrm>
              <a:off x="721631" y="3369561"/>
              <a:ext cx="1676400" cy="1033398"/>
              <a:chOff x="4129087" y="4264772"/>
              <a:chExt cx="1676400" cy="1033398"/>
            </a:xfrm>
          </p:grpSpPr>
          <p:sp>
            <p:nvSpPr>
              <p:cNvPr id="36" name="TextBox 35"/>
              <p:cNvSpPr txBox="1"/>
              <p:nvPr/>
            </p:nvSpPr>
            <p:spPr>
              <a:xfrm>
                <a:off x="4129087" y="4264772"/>
                <a:ext cx="1676400" cy="658230"/>
              </a:xfrm>
              <a:prstGeom prst="rect">
                <a:avLst/>
              </a:prstGeom>
              <a:noFill/>
              <a:ln>
                <a:noFill/>
              </a:ln>
            </p:spPr>
            <p:txBody>
              <a:bodyPr wrap="square" tIns="108000" bIns="108000" rtlCol="0" anchor="ctr">
                <a:spAutoFit/>
              </a:bodyPr>
              <a:lstStyle/>
              <a:p>
                <a:pPr algn="ctr">
                  <a:lnSpc>
                    <a:spcPct val="130000"/>
                  </a:lnSpc>
                </a:pPr>
                <a:r>
                  <a:rPr lang="ko-KR" altLang="en-US" sz="1200" b="1" dirty="0" err="1" smtClean="0">
                    <a:solidFill>
                      <a:schemeClr val="accent3">
                        <a:lumMod val="50000"/>
                      </a:schemeClr>
                    </a:solidFill>
                    <a:latin typeface="+mn-ea"/>
                  </a:rPr>
                  <a:t>사고일시</a:t>
                </a:r>
                <a:endParaRPr lang="en-US" altLang="ko-KR" sz="1200" b="1" dirty="0" smtClean="0">
                  <a:solidFill>
                    <a:schemeClr val="accent3">
                      <a:lumMod val="50000"/>
                    </a:schemeClr>
                  </a:solidFill>
                  <a:latin typeface="+mn-ea"/>
                </a:endParaRPr>
              </a:p>
              <a:p>
                <a:pPr algn="ctr">
                  <a:lnSpc>
                    <a:spcPct val="130000"/>
                  </a:lnSpc>
                </a:pPr>
                <a:r>
                  <a:rPr lang="en-US" altLang="ko-KR" sz="1000" dirty="0">
                    <a:solidFill>
                      <a:schemeClr val="tx1">
                        <a:lumMod val="50000"/>
                        <a:lumOff val="50000"/>
                      </a:schemeClr>
                    </a:solidFill>
                    <a:latin typeface="+mn-ea"/>
                  </a:rPr>
                  <a:t>2018-01-01 </a:t>
                </a:r>
                <a:r>
                  <a:rPr lang="en-US" altLang="ko-KR" sz="1000" dirty="0" smtClean="0">
                    <a:solidFill>
                      <a:schemeClr val="tx1">
                        <a:lumMod val="50000"/>
                        <a:lumOff val="50000"/>
                      </a:schemeClr>
                    </a:solidFill>
                    <a:latin typeface="+mn-ea"/>
                  </a:rPr>
                  <a:t>01:00:00</a:t>
                </a:r>
                <a:endParaRPr lang="ko-KR" altLang="en-US" sz="1200" b="1" dirty="0">
                  <a:solidFill>
                    <a:schemeClr val="accent3">
                      <a:lumMod val="50000"/>
                    </a:schemeClr>
                  </a:solidFill>
                  <a:latin typeface="+mn-ea"/>
                </a:endParaRPr>
              </a:p>
            </p:txBody>
          </p:sp>
          <p:grpSp>
            <p:nvGrpSpPr>
              <p:cNvPr id="48" name="그룹 47"/>
              <p:cNvGrpSpPr/>
              <p:nvPr/>
            </p:nvGrpSpPr>
            <p:grpSpPr>
              <a:xfrm>
                <a:off x="4281487" y="4835204"/>
                <a:ext cx="1371600" cy="462966"/>
                <a:chOff x="4281487" y="4835204"/>
                <a:chExt cx="1371600" cy="462966"/>
              </a:xfrm>
            </p:grpSpPr>
            <p:sp>
              <p:nvSpPr>
                <p:cNvPr id="39" name="TextBox 38"/>
                <p:cNvSpPr txBox="1"/>
                <p:nvPr/>
              </p:nvSpPr>
              <p:spPr>
                <a:xfrm>
                  <a:off x="4281487" y="4835204"/>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연</a:t>
                  </a:r>
                  <a:endParaRPr lang="ko-KR" altLang="en-US" sz="1000" b="1" dirty="0">
                    <a:solidFill>
                      <a:schemeClr val="accent3">
                        <a:lumMod val="50000"/>
                      </a:schemeClr>
                    </a:solidFill>
                    <a:latin typeface="+mn-ea"/>
                  </a:endParaRPr>
                </a:p>
              </p:txBody>
            </p:sp>
            <p:sp>
              <p:nvSpPr>
                <p:cNvPr id="40" name="TextBox 39"/>
                <p:cNvSpPr txBox="1"/>
                <p:nvPr/>
              </p:nvSpPr>
              <p:spPr>
                <a:xfrm>
                  <a:off x="4776787" y="4835204"/>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월</a:t>
                  </a:r>
                  <a:endParaRPr lang="ko-KR" altLang="en-US" sz="1000" b="1" dirty="0">
                    <a:solidFill>
                      <a:schemeClr val="accent3">
                        <a:lumMod val="50000"/>
                      </a:schemeClr>
                    </a:solidFill>
                    <a:latin typeface="+mn-ea"/>
                  </a:endParaRPr>
                </a:p>
              </p:txBody>
            </p:sp>
            <p:sp>
              <p:nvSpPr>
                <p:cNvPr id="41" name="TextBox 40"/>
                <p:cNvSpPr txBox="1"/>
                <p:nvPr/>
              </p:nvSpPr>
              <p:spPr>
                <a:xfrm>
                  <a:off x="5272087" y="4835204"/>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일</a:t>
                  </a:r>
                  <a:endParaRPr lang="ko-KR" altLang="en-US" sz="1000" b="1" dirty="0">
                    <a:solidFill>
                      <a:schemeClr val="accent3">
                        <a:lumMod val="50000"/>
                      </a:schemeClr>
                    </a:solidFill>
                    <a:latin typeface="+mn-ea"/>
                  </a:endParaRPr>
                </a:p>
              </p:txBody>
            </p:sp>
            <p:sp>
              <p:nvSpPr>
                <p:cNvPr id="45" name="TextBox 44"/>
                <p:cNvSpPr txBox="1"/>
                <p:nvPr/>
              </p:nvSpPr>
              <p:spPr>
                <a:xfrm>
                  <a:off x="4281487" y="5076833"/>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시</a:t>
                  </a:r>
                  <a:endParaRPr lang="ko-KR" altLang="en-US" sz="1000" b="1" dirty="0">
                    <a:solidFill>
                      <a:schemeClr val="accent3">
                        <a:lumMod val="50000"/>
                      </a:schemeClr>
                    </a:solidFill>
                    <a:latin typeface="+mn-ea"/>
                  </a:endParaRPr>
                </a:p>
              </p:txBody>
            </p:sp>
            <p:sp>
              <p:nvSpPr>
                <p:cNvPr id="46" name="TextBox 45"/>
                <p:cNvSpPr txBox="1"/>
                <p:nvPr/>
              </p:nvSpPr>
              <p:spPr>
                <a:xfrm>
                  <a:off x="4776787" y="5076833"/>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분</a:t>
                  </a:r>
                  <a:endParaRPr lang="ko-KR" altLang="en-US" sz="1000" b="1" dirty="0">
                    <a:solidFill>
                      <a:schemeClr val="accent3">
                        <a:lumMod val="50000"/>
                      </a:schemeClr>
                    </a:solidFill>
                    <a:latin typeface="+mn-ea"/>
                  </a:endParaRPr>
                </a:p>
              </p:txBody>
            </p:sp>
            <p:sp>
              <p:nvSpPr>
                <p:cNvPr id="47" name="TextBox 46"/>
                <p:cNvSpPr txBox="1"/>
                <p:nvPr/>
              </p:nvSpPr>
              <p:spPr>
                <a:xfrm>
                  <a:off x="5272087" y="5076833"/>
                  <a:ext cx="381000" cy="221337"/>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초</a:t>
                  </a:r>
                  <a:endParaRPr lang="ko-KR" altLang="en-US" sz="1000" b="1" dirty="0">
                    <a:solidFill>
                      <a:schemeClr val="accent3">
                        <a:lumMod val="50000"/>
                      </a:schemeClr>
                    </a:solidFill>
                    <a:latin typeface="+mn-ea"/>
                  </a:endParaRPr>
                </a:p>
              </p:txBody>
            </p:sp>
          </p:grpSp>
        </p:grpSp>
        <p:sp>
          <p:nvSpPr>
            <p:cNvPr id="59" name="TextBox 58"/>
            <p:cNvSpPr txBox="1"/>
            <p:nvPr/>
          </p:nvSpPr>
          <p:spPr>
            <a:xfrm>
              <a:off x="714601" y="4543425"/>
              <a:ext cx="1676400" cy="658230"/>
            </a:xfrm>
            <a:prstGeom prst="rect">
              <a:avLst/>
            </a:prstGeom>
            <a:noFill/>
            <a:ln>
              <a:noFill/>
            </a:ln>
          </p:spPr>
          <p:txBody>
            <a:bodyPr wrap="square" tIns="108000" bIns="108000" rtlCol="0" anchor="ctr">
              <a:spAutoFit/>
            </a:bodyPr>
            <a:lstStyle/>
            <a:p>
              <a:pPr algn="ctr">
                <a:lnSpc>
                  <a:spcPct val="130000"/>
                </a:lnSpc>
              </a:pPr>
              <a:r>
                <a:rPr lang="ko-KR" altLang="en-US" sz="1200" b="1" dirty="0" smtClean="0">
                  <a:solidFill>
                    <a:schemeClr val="accent3">
                      <a:lumMod val="50000"/>
                    </a:schemeClr>
                  </a:solidFill>
                  <a:latin typeface="+mn-ea"/>
                </a:rPr>
                <a:t>요일</a:t>
              </a:r>
              <a:endParaRPr lang="en-US" altLang="ko-KR" sz="1200" b="1" dirty="0" smtClean="0">
                <a:solidFill>
                  <a:schemeClr val="accent3">
                    <a:lumMod val="50000"/>
                  </a:schemeClr>
                </a:solidFill>
                <a:latin typeface="+mn-ea"/>
              </a:endParaRPr>
            </a:p>
            <a:p>
              <a:pPr algn="ctr">
                <a:lnSpc>
                  <a:spcPct val="130000"/>
                </a:lnSpc>
              </a:pPr>
              <a:r>
                <a:rPr lang="ko-KR" altLang="en-US" sz="1000" dirty="0" smtClean="0">
                  <a:solidFill>
                    <a:schemeClr val="tx1">
                      <a:lumMod val="50000"/>
                      <a:lumOff val="50000"/>
                    </a:schemeClr>
                  </a:solidFill>
                  <a:latin typeface="+mn-ea"/>
                </a:rPr>
                <a:t>월요일</a:t>
              </a:r>
              <a:endParaRPr lang="ko-KR" altLang="en-US" sz="1200" b="1" dirty="0">
                <a:solidFill>
                  <a:schemeClr val="accent3">
                    <a:lumMod val="50000"/>
                  </a:schemeClr>
                </a:solidFill>
                <a:latin typeface="+mn-ea"/>
              </a:endParaRPr>
            </a:p>
          </p:txBody>
        </p:sp>
        <p:grpSp>
          <p:nvGrpSpPr>
            <p:cNvPr id="60" name="그룹 59"/>
            <p:cNvGrpSpPr/>
            <p:nvPr/>
          </p:nvGrpSpPr>
          <p:grpSpPr>
            <a:xfrm>
              <a:off x="714601" y="5178475"/>
              <a:ext cx="1676400" cy="1193750"/>
              <a:chOff x="4129087" y="4164745"/>
              <a:chExt cx="1676400" cy="1193750"/>
            </a:xfrm>
          </p:grpSpPr>
          <p:sp>
            <p:nvSpPr>
              <p:cNvPr id="61" name="TextBox 60"/>
              <p:cNvSpPr txBox="1"/>
              <p:nvPr/>
            </p:nvSpPr>
            <p:spPr>
              <a:xfrm>
                <a:off x="4129087" y="4164745"/>
                <a:ext cx="1676400" cy="858285"/>
              </a:xfrm>
              <a:prstGeom prst="rect">
                <a:avLst/>
              </a:prstGeom>
              <a:noFill/>
              <a:ln>
                <a:noFill/>
              </a:ln>
            </p:spPr>
            <p:txBody>
              <a:bodyPr wrap="square" tIns="108000" bIns="108000" rtlCol="0" anchor="ctr">
                <a:spAutoFit/>
              </a:bodyPr>
              <a:lstStyle/>
              <a:p>
                <a:pPr algn="ctr">
                  <a:lnSpc>
                    <a:spcPct val="130000"/>
                  </a:lnSpc>
                </a:pPr>
                <a:r>
                  <a:rPr lang="ko-KR" altLang="en-US" sz="1200" b="1" dirty="0" err="1" smtClean="0">
                    <a:solidFill>
                      <a:schemeClr val="accent3">
                        <a:lumMod val="50000"/>
                      </a:schemeClr>
                    </a:solidFill>
                    <a:latin typeface="+mn-ea"/>
                  </a:rPr>
                  <a:t>시군구</a:t>
                </a:r>
                <a:endParaRPr lang="en-US" altLang="ko-KR" sz="1200" b="1" dirty="0" smtClean="0">
                  <a:solidFill>
                    <a:schemeClr val="accent3">
                      <a:lumMod val="50000"/>
                    </a:schemeClr>
                  </a:solidFill>
                  <a:latin typeface="+mn-ea"/>
                </a:endParaRPr>
              </a:p>
              <a:p>
                <a:pPr algn="ctr">
                  <a:lnSpc>
                    <a:spcPct val="130000"/>
                  </a:lnSpc>
                </a:pPr>
                <a:r>
                  <a:rPr lang="ko-KR" altLang="en-US" sz="1000" dirty="0">
                    <a:solidFill>
                      <a:schemeClr val="tx1">
                        <a:lumMod val="50000"/>
                        <a:lumOff val="50000"/>
                      </a:schemeClr>
                    </a:solidFill>
                    <a:latin typeface="+mn-ea"/>
                  </a:rPr>
                  <a:t>경기도 수원시 </a:t>
                </a:r>
                <a:endParaRPr lang="en-US" altLang="ko-KR" sz="1000" dirty="0" smtClean="0">
                  <a:solidFill>
                    <a:schemeClr val="tx1">
                      <a:lumMod val="50000"/>
                      <a:lumOff val="50000"/>
                    </a:schemeClr>
                  </a:solidFill>
                  <a:latin typeface="+mn-ea"/>
                </a:endParaRPr>
              </a:p>
              <a:p>
                <a:pPr algn="ctr">
                  <a:lnSpc>
                    <a:spcPct val="130000"/>
                  </a:lnSpc>
                </a:pPr>
                <a:r>
                  <a:rPr lang="ko-KR" altLang="en-US" sz="1000" dirty="0" smtClean="0">
                    <a:solidFill>
                      <a:schemeClr val="tx1">
                        <a:lumMod val="50000"/>
                        <a:lumOff val="50000"/>
                      </a:schemeClr>
                    </a:solidFill>
                    <a:latin typeface="+mn-ea"/>
                  </a:rPr>
                  <a:t>권선구 </a:t>
                </a:r>
                <a:r>
                  <a:rPr lang="ko-KR" altLang="en-US" sz="1000" dirty="0" err="1">
                    <a:solidFill>
                      <a:schemeClr val="tx1">
                        <a:lumMod val="50000"/>
                        <a:lumOff val="50000"/>
                      </a:schemeClr>
                    </a:solidFill>
                    <a:latin typeface="+mn-ea"/>
                  </a:rPr>
                  <a:t>오목천동</a:t>
                </a:r>
                <a:endParaRPr lang="ko-KR" altLang="en-US" sz="1000" dirty="0">
                  <a:solidFill>
                    <a:schemeClr val="tx1">
                      <a:lumMod val="50000"/>
                      <a:lumOff val="50000"/>
                    </a:schemeClr>
                  </a:solidFill>
                  <a:latin typeface="+mn-ea"/>
                </a:endParaRPr>
              </a:p>
            </p:txBody>
          </p:sp>
          <p:grpSp>
            <p:nvGrpSpPr>
              <p:cNvPr id="62" name="그룹 61"/>
              <p:cNvGrpSpPr/>
              <p:nvPr/>
            </p:nvGrpSpPr>
            <p:grpSpPr>
              <a:xfrm>
                <a:off x="4281487" y="4919933"/>
                <a:ext cx="1371600" cy="438562"/>
                <a:chOff x="4281487" y="4919933"/>
                <a:chExt cx="1371600" cy="438562"/>
              </a:xfrm>
            </p:grpSpPr>
            <p:sp>
              <p:nvSpPr>
                <p:cNvPr id="63" name="TextBox 62"/>
                <p:cNvSpPr txBox="1"/>
                <p:nvPr/>
              </p:nvSpPr>
              <p:spPr>
                <a:xfrm>
                  <a:off x="4281487" y="4919933"/>
                  <a:ext cx="664256" cy="196933"/>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a:solidFill>
                        <a:schemeClr val="accent3">
                          <a:lumMod val="50000"/>
                        </a:schemeClr>
                      </a:solidFill>
                      <a:latin typeface="+mn-ea"/>
                    </a:rPr>
                    <a:t>광역시도</a:t>
                  </a:r>
                </a:p>
              </p:txBody>
            </p:sp>
            <p:sp>
              <p:nvSpPr>
                <p:cNvPr id="65" name="TextBox 64"/>
                <p:cNvSpPr txBox="1"/>
                <p:nvPr/>
              </p:nvSpPr>
              <p:spPr>
                <a:xfrm>
                  <a:off x="5021943" y="4932135"/>
                  <a:ext cx="631144" cy="196933"/>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smtClean="0">
                      <a:solidFill>
                        <a:schemeClr val="accent3">
                          <a:lumMod val="50000"/>
                        </a:schemeClr>
                      </a:solidFill>
                      <a:latin typeface="+mn-ea"/>
                    </a:rPr>
                    <a:t>시</a:t>
                  </a:r>
                  <a:endParaRPr lang="ko-KR" altLang="en-US" sz="1000" b="1" dirty="0">
                    <a:solidFill>
                      <a:schemeClr val="accent3">
                        <a:lumMod val="50000"/>
                      </a:schemeClr>
                    </a:solidFill>
                    <a:latin typeface="+mn-ea"/>
                  </a:endParaRPr>
                </a:p>
              </p:txBody>
            </p:sp>
            <p:sp>
              <p:nvSpPr>
                <p:cNvPr id="66" name="TextBox 65"/>
                <p:cNvSpPr txBox="1"/>
                <p:nvPr/>
              </p:nvSpPr>
              <p:spPr>
                <a:xfrm>
                  <a:off x="4281487" y="5161562"/>
                  <a:ext cx="664256" cy="196933"/>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err="1">
                      <a:solidFill>
                        <a:schemeClr val="accent3">
                          <a:lumMod val="50000"/>
                        </a:schemeClr>
                      </a:solidFill>
                      <a:latin typeface="+mn-ea"/>
                    </a:rPr>
                    <a:t>군구</a:t>
                  </a:r>
                  <a:endParaRPr lang="ko-KR" altLang="en-US" sz="1000" b="1" dirty="0">
                    <a:solidFill>
                      <a:schemeClr val="accent3">
                        <a:lumMod val="50000"/>
                      </a:schemeClr>
                    </a:solidFill>
                    <a:latin typeface="+mn-ea"/>
                  </a:endParaRPr>
                </a:p>
              </p:txBody>
            </p:sp>
            <p:sp>
              <p:nvSpPr>
                <p:cNvPr id="68" name="TextBox 67"/>
                <p:cNvSpPr txBox="1"/>
                <p:nvPr/>
              </p:nvSpPr>
              <p:spPr>
                <a:xfrm>
                  <a:off x="5021943" y="5161562"/>
                  <a:ext cx="631144" cy="196933"/>
                </a:xfrm>
                <a:prstGeom prst="roundRect">
                  <a:avLst/>
                </a:prstGeom>
                <a:solidFill>
                  <a:schemeClr val="bg1">
                    <a:lumMod val="95000"/>
                  </a:schemeClr>
                </a:solidFill>
                <a:ln>
                  <a:noFill/>
                </a:ln>
              </p:spPr>
              <p:txBody>
                <a:bodyPr wrap="square" lIns="36000" tIns="0" rIns="36000" bIns="0" rtlCol="0" anchor="ctr">
                  <a:spAutoFit/>
                </a:bodyPr>
                <a:lstStyle/>
                <a:p>
                  <a:pPr algn="ctr">
                    <a:lnSpc>
                      <a:spcPct val="130000"/>
                    </a:lnSpc>
                  </a:pPr>
                  <a:r>
                    <a:rPr lang="ko-KR" altLang="en-US" sz="1000" b="1" dirty="0" err="1" smtClean="0">
                      <a:solidFill>
                        <a:schemeClr val="accent3">
                          <a:lumMod val="50000"/>
                        </a:schemeClr>
                      </a:solidFill>
                      <a:latin typeface="+mn-ea"/>
                    </a:rPr>
                    <a:t>읍면동</a:t>
                  </a:r>
                  <a:endParaRPr lang="ko-KR" altLang="en-US" sz="1000" b="1" dirty="0">
                    <a:solidFill>
                      <a:schemeClr val="accent3">
                        <a:lumMod val="50000"/>
                      </a:schemeClr>
                    </a:solidFill>
                    <a:latin typeface="+mn-ea"/>
                  </a:endParaRPr>
                </a:p>
              </p:txBody>
            </p:sp>
          </p:grpSp>
        </p:grpSp>
      </p:grpSp>
      <p:graphicFrame>
        <p:nvGraphicFramePr>
          <p:cNvPr id="70" name="표 69"/>
          <p:cNvGraphicFramePr>
            <a:graphicFrameLocks noGrp="1"/>
          </p:cNvGraphicFramePr>
          <p:nvPr>
            <p:extLst>
              <p:ext uri="{D42A27DB-BD31-4B8C-83A1-F6EECF244321}">
                <p14:modId xmlns:p14="http://schemas.microsoft.com/office/powerpoint/2010/main" val="2121761409"/>
              </p:ext>
            </p:extLst>
          </p:nvPr>
        </p:nvGraphicFramePr>
        <p:xfrm>
          <a:off x="486857" y="2031947"/>
          <a:ext cx="9722862" cy="4873677"/>
        </p:xfrm>
        <a:graphic>
          <a:graphicData uri="http://schemas.openxmlformats.org/drawingml/2006/table">
            <a:tbl>
              <a:tblPr>
                <a:tableStyleId>{5C22544A-7EE6-4342-B048-85BDC9FD1C3A}</a:tableStyleId>
              </a:tblPr>
              <a:tblGrid>
                <a:gridCol w="1508630">
                  <a:extLst>
                    <a:ext uri="{9D8B030D-6E8A-4147-A177-3AD203B41FA5}">
                      <a16:colId xmlns:a16="http://schemas.microsoft.com/office/drawing/2014/main" val="2532788260"/>
                    </a:ext>
                  </a:extLst>
                </a:gridCol>
                <a:gridCol w="3340538">
                  <a:extLst>
                    <a:ext uri="{9D8B030D-6E8A-4147-A177-3AD203B41FA5}">
                      <a16:colId xmlns:a16="http://schemas.microsoft.com/office/drawing/2014/main" val="3066013853"/>
                    </a:ext>
                  </a:extLst>
                </a:gridCol>
                <a:gridCol w="2039174">
                  <a:extLst>
                    <a:ext uri="{9D8B030D-6E8A-4147-A177-3AD203B41FA5}">
                      <a16:colId xmlns:a16="http://schemas.microsoft.com/office/drawing/2014/main" val="206883112"/>
                    </a:ext>
                  </a:extLst>
                </a:gridCol>
                <a:gridCol w="2834520">
                  <a:extLst>
                    <a:ext uri="{9D8B030D-6E8A-4147-A177-3AD203B41FA5}">
                      <a16:colId xmlns:a16="http://schemas.microsoft.com/office/drawing/2014/main" val="4133360472"/>
                    </a:ext>
                  </a:extLst>
                </a:gridCol>
              </a:tblGrid>
              <a:tr h="211899">
                <a:tc>
                  <a:txBody>
                    <a:bodyPr/>
                    <a:lstStyle/>
                    <a:p>
                      <a:pPr algn="ctr" fontAlgn="t"/>
                      <a:r>
                        <a:rPr lang="ko-KR" altLang="en-US" sz="1000" b="1" i="0" u="none" strike="noStrike" dirty="0" smtClean="0">
                          <a:solidFill>
                            <a:schemeClr val="bg1"/>
                          </a:solidFill>
                          <a:effectLst/>
                          <a:latin typeface="+mn-ea"/>
                          <a:ea typeface="+mn-ea"/>
                        </a:rPr>
                        <a:t>항목</a:t>
                      </a:r>
                      <a:endParaRPr lang="ko-KR" altLang="en-US" sz="1000" b="1" i="0" u="none" strike="noStrike" dirty="0">
                        <a:solidFill>
                          <a:schemeClr val="bg1"/>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데이터 설명</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예시</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fontAlgn="b"/>
                      <a:r>
                        <a:rPr lang="ko-KR" altLang="en-US" sz="1000" b="1" i="0" u="none" strike="noStrike" dirty="0" smtClean="0">
                          <a:solidFill>
                            <a:schemeClr val="bg1"/>
                          </a:solidFill>
                          <a:effectLst/>
                          <a:latin typeface="+mn-ea"/>
                          <a:ea typeface="+mn-ea"/>
                        </a:rPr>
                        <a:t>비고</a:t>
                      </a:r>
                      <a:endParaRPr lang="en-US" altLang="ko-KR" sz="1000" b="1" i="0" u="none" strike="noStrike" dirty="0">
                        <a:solidFill>
                          <a:schemeClr val="bg1"/>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B w="3175" cap="flat" cmpd="sng" algn="ctr">
                      <a:solidFill>
                        <a:schemeClr val="bg1">
                          <a:lumMod val="9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119640191"/>
                  </a:ext>
                </a:extLst>
              </a:tr>
              <a:tr h="211899">
                <a:tc>
                  <a:txBody>
                    <a:bodyPr/>
                    <a:lstStyle/>
                    <a:p>
                      <a:pPr algn="ctr" fontAlgn="t"/>
                      <a:r>
                        <a:rPr lang="ko-KR" altLang="en-US" sz="1000" b="1" u="none" strike="noStrike" dirty="0" err="1">
                          <a:effectLst/>
                          <a:latin typeface="+mn-ea"/>
                          <a:ea typeface="+mn-ea"/>
                        </a:rPr>
                        <a:t>사고번호</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개별 사고에 대한 고유</a:t>
                      </a:r>
                      <a:r>
                        <a:rPr lang="ko-KR" altLang="en-US" sz="1000" b="0" i="0" u="none" strike="noStrike" baseline="0" dirty="0" smtClean="0">
                          <a:solidFill>
                            <a:srgbClr val="000000"/>
                          </a:solidFill>
                          <a:effectLst/>
                          <a:latin typeface="+mn-ea"/>
                          <a:ea typeface="+mn-ea"/>
                        </a:rPr>
                        <a:t> 번호</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2018010100100030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73440"/>
                  </a:ext>
                </a:extLst>
              </a:tr>
              <a:tr h="211899">
                <a:tc>
                  <a:txBody>
                    <a:bodyPr/>
                    <a:lstStyle/>
                    <a:p>
                      <a:pPr algn="ctr" fontAlgn="t"/>
                      <a:r>
                        <a:rPr lang="ko-KR" altLang="en-US" sz="1000" b="1" u="none" strike="noStrike" dirty="0" err="1">
                          <a:effectLst/>
                          <a:latin typeface="+mn-ea"/>
                          <a:ea typeface="+mn-ea"/>
                        </a:rPr>
                        <a:t>사고일시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일시</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연</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월</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일</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분</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초</a:t>
                      </a:r>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2018-01-01 01:00:00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62887"/>
                  </a:ext>
                </a:extLst>
              </a:tr>
              <a:tr h="211899">
                <a:tc>
                  <a:txBody>
                    <a:bodyPr/>
                    <a:lstStyle/>
                    <a:p>
                      <a:pPr algn="ctr" fontAlgn="t"/>
                      <a:r>
                        <a:rPr lang="ko-KR" altLang="en-US" sz="1000" b="1" u="none" strike="noStrike" dirty="0">
                          <a:effectLst/>
                          <a:latin typeface="+mn-ea"/>
                          <a:ea typeface="+mn-ea"/>
                        </a:rPr>
                        <a:t>요일</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요일</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월요일</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5820394"/>
                  </a:ext>
                </a:extLst>
              </a:tr>
              <a:tr h="211899">
                <a:tc>
                  <a:txBody>
                    <a:bodyPr/>
                    <a:lstStyle/>
                    <a:p>
                      <a:pPr algn="ctr" fontAlgn="t"/>
                      <a:r>
                        <a:rPr lang="ko-KR" altLang="en-US" sz="1000" b="1" u="none" strike="noStrike" dirty="0" err="1">
                          <a:effectLst/>
                          <a:latin typeface="+mn-ea"/>
                          <a:ea typeface="+mn-ea"/>
                        </a:rPr>
                        <a:t>시군구</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위치</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광역시도</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시군구</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읍면동</a:t>
                      </a:r>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경기도 수원시 권선구 </a:t>
                      </a:r>
                      <a:r>
                        <a:rPr lang="ko-KR" altLang="en-US" sz="1000" u="none" strike="noStrike" dirty="0" err="1">
                          <a:effectLst/>
                          <a:latin typeface="+mn-ea"/>
                          <a:ea typeface="+mn-ea"/>
                        </a:rPr>
                        <a:t>오목천동</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3947600"/>
                  </a:ext>
                </a:extLst>
              </a:tr>
              <a:tr h="211899">
                <a:tc>
                  <a:txBody>
                    <a:bodyPr/>
                    <a:lstStyle/>
                    <a:p>
                      <a:pPr algn="ctr" fontAlgn="t"/>
                      <a:r>
                        <a:rPr lang="ko-KR" altLang="en-US" sz="1000" b="1" u="none" strike="noStrike" dirty="0" err="1">
                          <a:effectLst/>
                          <a:latin typeface="+mn-ea"/>
                          <a:ea typeface="+mn-ea"/>
                        </a:rPr>
                        <a:t>사고내용</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인명피해에 따른 교통사고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중상사고</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사망사고</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중상사고</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경상사고</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부상신고사고</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2554247"/>
                  </a:ext>
                </a:extLst>
              </a:tr>
              <a:tr h="211899">
                <a:tc>
                  <a:txBody>
                    <a:bodyPr/>
                    <a:lstStyle/>
                    <a:p>
                      <a:pPr algn="ctr" fontAlgn="t"/>
                      <a:r>
                        <a:rPr lang="ko-KR" altLang="en-US" sz="1000" b="1" u="none" strike="noStrike" dirty="0">
                          <a:effectLst/>
                          <a:latin typeface="+mn-ea"/>
                          <a:ea typeface="+mn-ea"/>
                        </a:rPr>
                        <a:t>사망자수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교통사고 발생시로부터 </a:t>
                      </a:r>
                      <a:r>
                        <a:rPr lang="en-US" altLang="ko-KR" sz="1000" b="0" i="0" u="none" strike="noStrike" dirty="0" smtClean="0">
                          <a:solidFill>
                            <a:srgbClr val="000000"/>
                          </a:solidFill>
                          <a:effectLst/>
                          <a:latin typeface="+mn-ea"/>
                          <a:ea typeface="+mn-ea"/>
                        </a:rPr>
                        <a:t>30</a:t>
                      </a:r>
                      <a:r>
                        <a:rPr lang="ko-KR" altLang="en-US" sz="1000" b="0" i="0" u="none" strike="noStrike" dirty="0" smtClean="0">
                          <a:solidFill>
                            <a:srgbClr val="000000"/>
                          </a:solidFill>
                          <a:effectLst/>
                          <a:latin typeface="+mn-ea"/>
                          <a:ea typeface="+mn-ea"/>
                        </a:rPr>
                        <a:t>일 이내에 사망한 경우</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1965465"/>
                  </a:ext>
                </a:extLst>
              </a:tr>
              <a:tr h="211899">
                <a:tc>
                  <a:txBody>
                    <a:bodyPr/>
                    <a:lstStyle/>
                    <a:p>
                      <a:pPr algn="ctr" fontAlgn="t"/>
                      <a:r>
                        <a:rPr lang="ko-KR" altLang="en-US" sz="1000" b="1" u="none" strike="noStrike" dirty="0" err="1">
                          <a:effectLst/>
                          <a:latin typeface="+mn-ea"/>
                          <a:ea typeface="+mn-ea"/>
                        </a:rPr>
                        <a:t>중상자수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3</a:t>
                      </a:r>
                      <a:r>
                        <a:rPr lang="ko-KR" altLang="en-US" sz="1000" b="0" i="0" u="none" strike="noStrike" dirty="0" smtClean="0">
                          <a:solidFill>
                            <a:srgbClr val="000000"/>
                          </a:solidFill>
                          <a:effectLst/>
                          <a:latin typeface="+mn-ea"/>
                          <a:ea typeface="+mn-ea"/>
                        </a:rPr>
                        <a:t>주 이상의 치료를 요하는 부상을 입은 경우</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1</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9976061"/>
                  </a:ext>
                </a:extLst>
              </a:tr>
              <a:tr h="211899">
                <a:tc>
                  <a:txBody>
                    <a:bodyPr/>
                    <a:lstStyle/>
                    <a:p>
                      <a:pPr algn="ctr" fontAlgn="t"/>
                      <a:r>
                        <a:rPr lang="ko-KR" altLang="en-US" sz="1000" b="1" u="none" strike="noStrike" dirty="0" err="1">
                          <a:effectLst/>
                          <a:latin typeface="+mn-ea"/>
                          <a:ea typeface="+mn-ea"/>
                        </a:rPr>
                        <a:t>경상자수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5</a:t>
                      </a:r>
                      <a:r>
                        <a:rPr lang="ko-KR" altLang="en-US" sz="1000" b="0" i="0" u="none" strike="noStrike" dirty="0" smtClean="0">
                          <a:solidFill>
                            <a:srgbClr val="000000"/>
                          </a:solidFill>
                          <a:effectLst/>
                          <a:latin typeface="+mn-ea"/>
                          <a:ea typeface="+mn-ea"/>
                        </a:rPr>
                        <a:t>일 이상 </a:t>
                      </a:r>
                      <a:r>
                        <a:rPr lang="en-US" altLang="ko-KR" sz="1000" b="0" i="0" u="none" strike="noStrike" dirty="0" smtClean="0">
                          <a:solidFill>
                            <a:srgbClr val="000000"/>
                          </a:solidFill>
                          <a:effectLst/>
                          <a:latin typeface="+mn-ea"/>
                          <a:ea typeface="+mn-ea"/>
                        </a:rPr>
                        <a:t>3</a:t>
                      </a:r>
                      <a:r>
                        <a:rPr lang="ko-KR" altLang="en-US" sz="1000" b="0" i="0" u="none" strike="noStrike" dirty="0" smtClean="0">
                          <a:solidFill>
                            <a:srgbClr val="000000"/>
                          </a:solidFill>
                          <a:effectLst/>
                          <a:latin typeface="+mn-ea"/>
                          <a:ea typeface="+mn-ea"/>
                        </a:rPr>
                        <a:t>주 미만의 치료를 요하는 부상을 입은 경우 </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0771109"/>
                  </a:ext>
                </a:extLst>
              </a:tr>
              <a:tr h="211899">
                <a:tc>
                  <a:txBody>
                    <a:bodyPr/>
                    <a:lstStyle/>
                    <a:p>
                      <a:pPr algn="ctr" fontAlgn="t"/>
                      <a:r>
                        <a:rPr lang="ko-KR" altLang="en-US" sz="1000" b="1" u="none" strike="noStrike" dirty="0">
                          <a:effectLst/>
                          <a:latin typeface="+mn-ea"/>
                          <a:ea typeface="+mn-ea"/>
                        </a:rPr>
                        <a:t>부상신고자수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ko-KR" sz="1000" b="0" i="0" u="none" strike="noStrike" dirty="0" smtClean="0">
                          <a:solidFill>
                            <a:srgbClr val="000000"/>
                          </a:solidFill>
                          <a:effectLst/>
                          <a:latin typeface="+mn-ea"/>
                          <a:ea typeface="+mn-ea"/>
                        </a:rPr>
                        <a:t>5</a:t>
                      </a:r>
                      <a:r>
                        <a:rPr lang="ko-KR" altLang="en-US" sz="1000" b="0" i="0" u="none" strike="noStrike" dirty="0" smtClean="0">
                          <a:solidFill>
                            <a:srgbClr val="000000"/>
                          </a:solidFill>
                          <a:effectLst/>
                          <a:latin typeface="+mn-ea"/>
                          <a:ea typeface="+mn-ea"/>
                        </a:rPr>
                        <a:t>일 미만의 치료를 요하는 부상을 입은 경우</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0</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1329"/>
                  </a:ext>
                </a:extLst>
              </a:tr>
              <a:tr h="211899">
                <a:tc>
                  <a:txBody>
                    <a:bodyPr/>
                    <a:lstStyle/>
                    <a:p>
                      <a:pPr algn="ctr" fontAlgn="t"/>
                      <a:r>
                        <a:rPr lang="ko-KR" altLang="en-US" sz="1000" b="1" u="none" strike="noStrike" dirty="0">
                          <a:effectLst/>
                          <a:latin typeface="+mn-ea"/>
                          <a:ea typeface="+mn-ea"/>
                        </a:rPr>
                        <a:t>사고유형</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당사자에 따른 교통사고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차대차</a:t>
                      </a:r>
                      <a:r>
                        <a:rPr lang="ko-KR" altLang="en-US" sz="1000" u="none" strike="noStrike" dirty="0">
                          <a:effectLst/>
                          <a:latin typeface="+mn-ea"/>
                          <a:ea typeface="+mn-ea"/>
                        </a:rPr>
                        <a:t> </a:t>
                      </a:r>
                      <a:r>
                        <a:rPr lang="en-US" altLang="ko-KR" sz="1000" u="none" strike="noStrike" dirty="0">
                          <a:effectLst/>
                          <a:latin typeface="+mn-ea"/>
                          <a:ea typeface="+mn-ea"/>
                        </a:rPr>
                        <a:t>- </a:t>
                      </a:r>
                      <a:r>
                        <a:rPr lang="ko-KR" altLang="en-US" sz="1000" u="none" strike="noStrike" dirty="0">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차대차</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차대사람</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차량단독</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6765854"/>
                  </a:ext>
                </a:extLst>
              </a:tr>
              <a:tr h="211899">
                <a:tc>
                  <a:txBody>
                    <a:bodyPr/>
                    <a:lstStyle/>
                    <a:p>
                      <a:pPr algn="ctr" fontAlgn="t"/>
                      <a:r>
                        <a:rPr lang="ko-KR" altLang="en-US" sz="1000" b="1" u="none" strike="noStrike" dirty="0">
                          <a:effectLst/>
                          <a:latin typeface="+mn-ea"/>
                          <a:ea typeface="+mn-ea"/>
                        </a:rPr>
                        <a:t>법규위반</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당사자의 법규위반 사항</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smtClean="0">
                          <a:effectLst/>
                          <a:latin typeface="+mn-ea"/>
                          <a:ea typeface="+mn-ea"/>
                        </a:rPr>
                        <a:t>안전거리미확보</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3914860"/>
                  </a:ext>
                </a:extLst>
              </a:tr>
              <a:tr h="211899">
                <a:tc>
                  <a:txBody>
                    <a:bodyPr/>
                    <a:lstStyle/>
                    <a:p>
                      <a:pPr algn="ctr" fontAlgn="t"/>
                      <a:r>
                        <a:rPr lang="ko-KR" altLang="en-US" sz="1000" b="1" u="none" strike="noStrike" dirty="0">
                          <a:effectLst/>
                          <a:latin typeface="+mn-ea"/>
                          <a:ea typeface="+mn-ea"/>
                        </a:rPr>
                        <a:t>노면상태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시 도로의 노면 상태</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건조</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건조</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적설</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젖음</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습기 등 </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19174057"/>
                  </a:ext>
                </a:extLst>
              </a:tr>
              <a:tr h="211899">
                <a:tc>
                  <a:txBody>
                    <a:bodyPr/>
                    <a:lstStyle/>
                    <a:p>
                      <a:pPr algn="ctr" fontAlgn="t"/>
                      <a:r>
                        <a:rPr lang="ko-KR" altLang="en-US" sz="1000" b="1" u="none" strike="noStrike" dirty="0">
                          <a:effectLst/>
                          <a:latin typeface="+mn-ea"/>
                          <a:ea typeface="+mn-ea"/>
                        </a:rPr>
                        <a:t>기상상태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지역의 기상 상태</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맑음</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맑음</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흐림</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눈</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비</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안개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39024811"/>
                  </a:ext>
                </a:extLst>
              </a:tr>
              <a:tr h="211899">
                <a:tc>
                  <a:txBody>
                    <a:bodyPr/>
                    <a:lstStyle/>
                    <a:p>
                      <a:pPr algn="ctr" fontAlgn="t"/>
                      <a:r>
                        <a:rPr lang="ko-KR" altLang="en-US" sz="1000" b="1" u="none" strike="noStrike" dirty="0" err="1">
                          <a:effectLst/>
                          <a:latin typeface="+mn-ea"/>
                          <a:ea typeface="+mn-ea"/>
                        </a:rPr>
                        <a:t>도로형태</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fontAlgn="b"/>
                      <a:r>
                        <a:rPr lang="ko-KR" altLang="en-US" sz="1000" b="0" i="0" u="none" strike="noStrike" dirty="0" smtClean="0">
                          <a:solidFill>
                            <a:srgbClr val="000000"/>
                          </a:solidFill>
                          <a:effectLst/>
                          <a:latin typeface="+mn-ea"/>
                          <a:ea typeface="+mn-ea"/>
                        </a:rPr>
                        <a:t>사고 발생 도로의 형태 분류</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단일로 </a:t>
                      </a:r>
                      <a:r>
                        <a:rPr lang="en-US" altLang="ko-KR" sz="1000" u="none" strike="noStrike" dirty="0">
                          <a:effectLst/>
                          <a:latin typeface="+mn-ea"/>
                          <a:ea typeface="+mn-ea"/>
                        </a:rPr>
                        <a:t>- </a:t>
                      </a:r>
                      <a:r>
                        <a:rPr lang="ko-KR" altLang="en-US" sz="1000" u="none" strike="noStrike" dirty="0">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단일로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교차로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주차장</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기타</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5655636"/>
                  </a:ext>
                </a:extLst>
              </a:tr>
              <a:tr h="211899">
                <a:tc>
                  <a:txBody>
                    <a:bodyPr/>
                    <a:lstStyle/>
                    <a:p>
                      <a:pPr algn="ctr" fontAlgn="t"/>
                      <a:r>
                        <a:rPr lang="ko-KR" altLang="en-US" sz="1000" b="1" u="none" strike="noStrike" dirty="0" err="1">
                          <a:effectLst/>
                          <a:latin typeface="+mn-ea"/>
                          <a:ea typeface="+mn-ea"/>
                        </a:rPr>
                        <a:t>가해운전자</a:t>
                      </a:r>
                      <a:r>
                        <a:rPr lang="ko-KR" altLang="en-US" sz="1000" b="1" u="none" strike="noStrike" dirty="0">
                          <a:effectLst/>
                          <a:latin typeface="+mn-ea"/>
                          <a:ea typeface="+mn-ea"/>
                        </a:rPr>
                        <a:t> 차종</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rowSpan="4">
                  <a:txBody>
                    <a:bodyPr/>
                    <a:lstStyle/>
                    <a:p>
                      <a:pPr algn="ctr" fontAlgn="b"/>
                      <a:r>
                        <a:rPr lang="ko-KR" altLang="en-US" sz="1000" b="0" i="0" u="none" strike="noStrike" dirty="0" smtClean="0">
                          <a:solidFill>
                            <a:srgbClr val="000000"/>
                          </a:solidFill>
                          <a:effectLst/>
                          <a:latin typeface="+mn-ea"/>
                          <a:ea typeface="+mn-ea"/>
                        </a:rPr>
                        <a:t>가해자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당해 교통사고에 관계한 사람 가운데 과실이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가장 많은 사람</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승용</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승용</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승합</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이륜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화물 등</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7564098"/>
                  </a:ext>
                </a:extLst>
              </a:tr>
              <a:tr h="211899">
                <a:tc>
                  <a:txBody>
                    <a:bodyPr/>
                    <a:lstStyle/>
                    <a:p>
                      <a:pPr algn="ctr" fontAlgn="t"/>
                      <a:r>
                        <a:rPr lang="ko-KR" altLang="en-US" sz="1000" b="1" u="none" strike="noStrike" dirty="0" err="1">
                          <a:effectLst/>
                          <a:latin typeface="+mn-ea"/>
                          <a:ea typeface="+mn-ea"/>
                        </a:rPr>
                        <a:t>가해운전자</a:t>
                      </a:r>
                      <a:r>
                        <a:rPr lang="ko-KR" altLang="en-US" sz="1000" b="1" u="none" strike="noStrike" dirty="0">
                          <a:effectLst/>
                          <a:latin typeface="+mn-ea"/>
                          <a:ea typeface="+mn-ea"/>
                        </a:rPr>
                        <a:t> 성별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ko-KR" altLang="en-US" sz="1000" b="0" i="0" u="none" strike="noStrike" dirty="0" smtClean="0">
                          <a:solidFill>
                            <a:srgbClr val="000000"/>
                          </a:solidFill>
                          <a:effectLst/>
                          <a:latin typeface="+mn-ea"/>
                          <a:ea typeface="+mn-ea"/>
                        </a:rPr>
                        <a:t> 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32538"/>
                  </a:ext>
                </a:extLst>
              </a:tr>
              <a:tr h="211899">
                <a:tc>
                  <a:txBody>
                    <a:bodyPr/>
                    <a:lstStyle/>
                    <a:p>
                      <a:pPr algn="ctr" fontAlgn="t"/>
                      <a:r>
                        <a:rPr lang="ko-KR" altLang="en-US" sz="1000" b="1" u="none" strike="noStrike" dirty="0" err="1">
                          <a:effectLst/>
                          <a:latin typeface="+mn-ea"/>
                          <a:ea typeface="+mn-ea"/>
                        </a:rPr>
                        <a:t>가해운전자</a:t>
                      </a:r>
                      <a:r>
                        <a:rPr lang="ko-KR" altLang="en-US" sz="1000" b="1" u="none" strike="noStrike" dirty="0">
                          <a:effectLst/>
                          <a:latin typeface="+mn-ea"/>
                          <a:ea typeface="+mn-ea"/>
                        </a:rPr>
                        <a:t> 연령</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39</a:t>
                      </a:r>
                      <a:endParaRPr lang="en-US" altLang="ko-KR"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7981090"/>
                  </a:ext>
                </a:extLst>
              </a:tr>
              <a:tr h="211899">
                <a:tc>
                  <a:txBody>
                    <a:bodyPr/>
                    <a:lstStyle/>
                    <a:p>
                      <a:pPr algn="ctr" fontAlgn="t"/>
                      <a:r>
                        <a:rPr lang="ko-KR" altLang="en-US" sz="1000" b="1" u="none" strike="noStrike" dirty="0" err="1">
                          <a:effectLst/>
                          <a:latin typeface="+mn-ea"/>
                          <a:ea typeface="+mn-ea"/>
                        </a:rPr>
                        <a:t>가해운전자</a:t>
                      </a:r>
                      <a:r>
                        <a:rPr lang="ko-KR" altLang="en-US" sz="1000" b="1" u="none" strike="noStrike" dirty="0">
                          <a:effectLst/>
                          <a:latin typeface="+mn-ea"/>
                          <a:ea typeface="+mn-ea"/>
                        </a:rPr>
                        <a:t> </a:t>
                      </a:r>
                      <a:r>
                        <a:rPr lang="ko-KR" altLang="en-US" sz="1000" b="1" u="none" strike="noStrike" dirty="0" err="1">
                          <a:effectLst/>
                          <a:latin typeface="+mn-ea"/>
                          <a:ea typeface="+mn-ea"/>
                        </a:rPr>
                        <a:t>상해정도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err="1">
                          <a:effectLst/>
                          <a:latin typeface="+mn-ea"/>
                          <a:ea typeface="+mn-ea"/>
                        </a:rPr>
                        <a:t>상해없음</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상해없음</a:t>
                      </a:r>
                      <a:r>
                        <a:rPr lang="ko-KR" altLang="en-US" sz="1000" b="0" i="0" u="none" strike="noStrike" dirty="0" smtClean="0">
                          <a:solidFill>
                            <a:srgbClr val="000000"/>
                          </a:solidFill>
                          <a:effectLst/>
                          <a:latin typeface="+mn-ea"/>
                          <a:ea typeface="+mn-ea"/>
                        </a:rPr>
                        <a:t> 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4975118"/>
                  </a:ext>
                </a:extLst>
              </a:tr>
              <a:tr h="211899">
                <a:tc>
                  <a:txBody>
                    <a:bodyPr/>
                    <a:lstStyle/>
                    <a:p>
                      <a:pPr algn="ctr" fontAlgn="t"/>
                      <a:r>
                        <a:rPr lang="ko-KR" altLang="en-US" sz="1000" b="1" u="none" strike="noStrike" dirty="0">
                          <a:effectLst/>
                          <a:latin typeface="+mn-ea"/>
                          <a:ea typeface="+mn-ea"/>
                        </a:rPr>
                        <a:t>피해운전자 차종</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rowSpan="4">
                  <a:txBody>
                    <a:bodyPr/>
                    <a:lstStyle/>
                    <a:p>
                      <a:pPr algn="ctr" fontAlgn="b"/>
                      <a:r>
                        <a:rPr lang="ko-KR" altLang="en-US" sz="1000" b="0" i="0" u="none" strike="noStrike" dirty="0" smtClean="0">
                          <a:solidFill>
                            <a:srgbClr val="000000"/>
                          </a:solidFill>
                          <a:effectLst/>
                          <a:latin typeface="+mn-ea"/>
                          <a:ea typeface="+mn-ea"/>
                        </a:rPr>
                        <a:t>피해자</a:t>
                      </a:r>
                      <a:r>
                        <a:rPr lang="en-US" altLang="ko-KR" sz="1000" b="0" i="0" u="none" strike="noStrike" dirty="0" smtClean="0">
                          <a:solidFill>
                            <a:srgbClr val="000000"/>
                          </a:solidFill>
                          <a:effectLst/>
                          <a:latin typeface="+mn-ea"/>
                          <a:ea typeface="+mn-ea"/>
                        </a:rPr>
                        <a:t>(</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2</a:t>
                      </a:r>
                      <a:r>
                        <a:rPr lang="ko-KR" altLang="en-US" sz="1000" b="0" i="0" u="none" strike="noStrike" dirty="0" smtClean="0">
                          <a:solidFill>
                            <a:srgbClr val="000000"/>
                          </a:solidFill>
                          <a:effectLst/>
                          <a:latin typeface="+mn-ea"/>
                          <a:ea typeface="+mn-ea"/>
                        </a:rPr>
                        <a:t>당사자</a:t>
                      </a:r>
                      <a:r>
                        <a:rPr lang="en-US" altLang="ko-KR" sz="1000" b="0" i="0" u="none" strike="noStrike" dirty="0" smtClean="0">
                          <a:solidFill>
                            <a:srgbClr val="000000"/>
                          </a:solidFill>
                          <a:effectLst/>
                          <a:latin typeface="+mn-ea"/>
                          <a:ea typeface="+mn-ea"/>
                        </a:rPr>
                        <a:t>)</a:t>
                      </a: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사고관련자</a:t>
                      </a:r>
                      <a:r>
                        <a:rPr lang="ko-KR" altLang="en-US" sz="1000" b="0" i="0" u="none" strike="noStrike" dirty="0" smtClean="0">
                          <a:solidFill>
                            <a:srgbClr val="000000"/>
                          </a:solidFill>
                          <a:effectLst/>
                          <a:latin typeface="+mn-ea"/>
                          <a:ea typeface="+mn-ea"/>
                        </a:rPr>
                        <a:t> 중 당해사고와의 관련성이 </a:t>
                      </a:r>
                      <a:endParaRPr lang="en-US" altLang="ko-KR" sz="1000" b="0" i="0" u="none" strike="noStrike" dirty="0" smtClean="0">
                        <a:solidFill>
                          <a:srgbClr val="000000"/>
                        </a:solidFill>
                        <a:effectLst/>
                        <a:latin typeface="+mn-ea"/>
                        <a:ea typeface="+mn-ea"/>
                      </a:endParaRPr>
                    </a:p>
                    <a:p>
                      <a:pPr algn="ctr" fontAlgn="b"/>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제</a:t>
                      </a:r>
                      <a:r>
                        <a:rPr lang="en-US" altLang="ko-KR" sz="1000" b="0" i="0" u="none" strike="noStrike" dirty="0" smtClean="0">
                          <a:solidFill>
                            <a:srgbClr val="000000"/>
                          </a:solidFill>
                          <a:effectLst/>
                          <a:latin typeface="+mn-ea"/>
                          <a:ea typeface="+mn-ea"/>
                        </a:rPr>
                        <a:t>1</a:t>
                      </a:r>
                      <a:r>
                        <a:rPr lang="ko-KR" altLang="en-US" sz="1000" b="0" i="0" u="none" strike="noStrike" dirty="0" smtClean="0">
                          <a:solidFill>
                            <a:srgbClr val="000000"/>
                          </a:solidFill>
                          <a:effectLst/>
                          <a:latin typeface="+mn-ea"/>
                          <a:ea typeface="+mn-ea"/>
                        </a:rPr>
                        <a:t>당사자 다음으로 많은 사람</a:t>
                      </a: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solidFill>
                      <a:schemeClr val="bg1"/>
                    </a:solidFill>
                  </a:tcPr>
                </a:tc>
                <a:tc>
                  <a:txBody>
                    <a:bodyPr/>
                    <a:lstStyle/>
                    <a:p>
                      <a:pPr algn="ctr" fontAlgn="b"/>
                      <a:r>
                        <a:rPr lang="ko-KR" altLang="en-US" sz="1000" u="none" strike="noStrike" dirty="0">
                          <a:effectLst/>
                          <a:latin typeface="+mn-ea"/>
                          <a:ea typeface="+mn-ea"/>
                        </a:rPr>
                        <a:t>승용</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smtClean="0">
                          <a:solidFill>
                            <a:srgbClr val="000000"/>
                          </a:solidFill>
                          <a:effectLst/>
                          <a:latin typeface="+mn-ea"/>
                          <a:ea typeface="+mn-ea"/>
                        </a:rPr>
                        <a:t>승용</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승합</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이륜</a:t>
                      </a:r>
                      <a:r>
                        <a:rPr lang="en-US" altLang="ko-KR" sz="1000" b="0" i="0" u="none" strike="noStrike" dirty="0" smtClean="0">
                          <a:solidFill>
                            <a:srgbClr val="000000"/>
                          </a:solidFill>
                          <a:effectLst/>
                          <a:latin typeface="+mn-ea"/>
                          <a:ea typeface="+mn-ea"/>
                        </a:rPr>
                        <a:t>, </a:t>
                      </a:r>
                      <a:r>
                        <a:rPr lang="ko-KR" altLang="en-US" sz="1000" b="0" i="0" u="none" strike="noStrike" dirty="0" smtClean="0">
                          <a:solidFill>
                            <a:srgbClr val="000000"/>
                          </a:solidFill>
                          <a:effectLst/>
                          <a:latin typeface="+mn-ea"/>
                          <a:ea typeface="+mn-ea"/>
                        </a:rPr>
                        <a:t>화물 등</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7528595"/>
                  </a:ext>
                </a:extLst>
              </a:tr>
              <a:tr h="211899">
                <a:tc>
                  <a:txBody>
                    <a:bodyPr/>
                    <a:lstStyle/>
                    <a:p>
                      <a:pPr algn="ctr" fontAlgn="t"/>
                      <a:r>
                        <a:rPr lang="ko-KR" altLang="en-US" sz="1000" b="1" u="none" strike="noStrike" dirty="0">
                          <a:effectLst/>
                          <a:latin typeface="+mn-ea"/>
                          <a:ea typeface="+mn-ea"/>
                        </a:rPr>
                        <a:t>피해운전자 성별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ko-KR" altLang="en-US" sz="1000" u="none" strike="noStrike" dirty="0">
                          <a:effectLst/>
                          <a:latin typeface="+mn-ea"/>
                          <a:ea typeface="+mn-ea"/>
                        </a:rPr>
                        <a:t>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a:t>
                      </a:r>
                      <a:r>
                        <a:rPr lang="en-US" altLang="ko-KR" sz="1000" b="0" i="0" u="none" strike="noStrike" baseline="0" dirty="0" smtClean="0">
                          <a:solidFill>
                            <a:srgbClr val="000000"/>
                          </a:solidFill>
                          <a:effectLst/>
                          <a:latin typeface="+mn-ea"/>
                          <a:ea typeface="+mn-ea"/>
                        </a:rPr>
                        <a:t> </a:t>
                      </a:r>
                      <a:r>
                        <a:rPr lang="ko-KR" altLang="en-US" sz="1000" b="0" i="0" u="none" strike="noStrike" baseline="0" dirty="0" err="1" smtClean="0">
                          <a:solidFill>
                            <a:srgbClr val="000000"/>
                          </a:solidFill>
                          <a:effectLst/>
                          <a:latin typeface="+mn-ea"/>
                          <a:ea typeface="+mn-ea"/>
                        </a:rPr>
                        <a:t>결측값</a:t>
                      </a:r>
                      <a:r>
                        <a:rPr lang="en-US" altLang="ko-KR" sz="1000" b="0" i="0" u="none" strike="noStrike" baseline="0" dirty="0" smtClean="0">
                          <a:solidFill>
                            <a:srgbClr val="000000"/>
                          </a:solidFill>
                          <a:effectLst/>
                          <a:latin typeface="+mn-ea"/>
                          <a:ea typeface="+mn-ea"/>
                        </a:rPr>
                        <a:t>(</a:t>
                      </a:r>
                      <a:r>
                        <a:rPr lang="en-US" altLang="ko-KR" sz="1000" b="0" i="0" u="none" strike="noStrike" baseline="0" dirty="0" err="1" smtClean="0">
                          <a:solidFill>
                            <a:srgbClr val="000000"/>
                          </a:solidFill>
                          <a:effectLst/>
                          <a:latin typeface="+mn-ea"/>
                          <a:ea typeface="+mn-ea"/>
                        </a:rPr>
                        <a:t>NaN</a:t>
                      </a:r>
                      <a:r>
                        <a:rPr lang="en-US" altLang="ko-KR" sz="1000" b="0" i="0" u="none" strike="noStrike" baseline="0" dirty="0" smtClean="0">
                          <a:solidFill>
                            <a:srgbClr val="000000"/>
                          </a:solidFill>
                          <a:effectLst/>
                          <a:latin typeface="+mn-ea"/>
                          <a:ea typeface="+mn-ea"/>
                        </a:rPr>
                        <a:t>) </a:t>
                      </a:r>
                      <a:r>
                        <a:rPr lang="ko-KR" altLang="en-US" sz="1000" b="0" i="0" u="none" strike="noStrike" baseline="0" dirty="0" smtClean="0">
                          <a:solidFill>
                            <a:srgbClr val="000000"/>
                          </a:solidFill>
                          <a:effectLst/>
                          <a:latin typeface="+mn-ea"/>
                          <a:ea typeface="+mn-ea"/>
                        </a:rPr>
                        <a:t>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2087364"/>
                  </a:ext>
                </a:extLst>
              </a:tr>
              <a:tr h="211899">
                <a:tc>
                  <a:txBody>
                    <a:bodyPr/>
                    <a:lstStyle/>
                    <a:p>
                      <a:pPr algn="ctr" fontAlgn="t"/>
                      <a:r>
                        <a:rPr lang="ko-KR" altLang="en-US" sz="1000" b="1" u="none" strike="noStrike" dirty="0">
                          <a:effectLst/>
                          <a:latin typeface="+mn-ea"/>
                          <a:ea typeface="+mn-ea"/>
                        </a:rPr>
                        <a:t>피해운전자 연령</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fontAlgn="b"/>
                      <a:r>
                        <a:rPr lang="en-US" altLang="ko-KR" sz="1000" u="none" strike="noStrike" dirty="0">
                          <a:effectLst/>
                          <a:latin typeface="+mn-ea"/>
                          <a:ea typeface="+mn-ea"/>
                        </a:rPr>
                        <a:t>25</a:t>
                      </a:r>
                      <a:r>
                        <a:rPr lang="ko-KR" altLang="en-US" sz="1000" u="none" strike="noStrike" dirty="0">
                          <a:effectLst/>
                          <a:latin typeface="+mn-ea"/>
                          <a:ea typeface="+mn-ea"/>
                        </a:rPr>
                        <a:t>세</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altLang="ko-KR" sz="1000" b="0" i="0" u="none" strike="noStrike" dirty="0" smtClean="0">
                          <a:solidFill>
                            <a:srgbClr val="000000"/>
                          </a:solidFill>
                          <a:effectLst/>
                          <a:latin typeface="+mn-ea"/>
                          <a:ea typeface="+mn-ea"/>
                        </a:rPr>
                        <a:t>-</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7768924"/>
                  </a:ext>
                </a:extLst>
              </a:tr>
              <a:tr h="211899">
                <a:tc>
                  <a:txBody>
                    <a:bodyPr/>
                    <a:lstStyle/>
                    <a:p>
                      <a:pPr algn="ctr" fontAlgn="t"/>
                      <a:r>
                        <a:rPr lang="ko-KR" altLang="en-US" sz="1000" b="1" i="0" u="none" strike="noStrike" dirty="0" smtClean="0">
                          <a:solidFill>
                            <a:srgbClr val="000000"/>
                          </a:solidFill>
                          <a:effectLst/>
                          <a:latin typeface="+mn-ea"/>
                          <a:ea typeface="+mn-ea"/>
                        </a:rPr>
                        <a:t>피해운전자 </a:t>
                      </a:r>
                      <a:r>
                        <a:rPr lang="ko-KR" altLang="en-US" sz="1000" b="1" i="0" u="none" strike="noStrike" dirty="0" err="1" smtClean="0">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36000" marR="36000" marT="9525" marB="0" anchor="ctr">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solidFill>
                      <a:schemeClr val="accent3">
                        <a:lumMod val="20000"/>
                        <a:lumOff val="80000"/>
                      </a:schemeClr>
                    </a:solidFill>
                  </a:tcPr>
                </a:tc>
                <a:tc vMerge="1">
                  <a:txBody>
                    <a:bodyPr/>
                    <a:lstStyle/>
                    <a:p>
                      <a:pPr algn="ctr" fontAlgn="b"/>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solidFill>
                      <a:schemeClr val="bg1"/>
                    </a:solidFill>
                  </a:tcPr>
                </a:tc>
                <a:tc>
                  <a:txBody>
                    <a:bodyPr/>
                    <a:lstStyle/>
                    <a:p>
                      <a:pPr algn="ctr" fontAlgn="b"/>
                      <a:r>
                        <a:rPr lang="ko-KR" altLang="en-US" sz="1000" b="0" i="0" u="none" strike="noStrike" dirty="0" smtClean="0">
                          <a:solidFill>
                            <a:srgbClr val="000000"/>
                          </a:solidFill>
                          <a:effectLst/>
                          <a:latin typeface="+mn-ea"/>
                          <a:ea typeface="+mn-ea"/>
                        </a:rPr>
                        <a:t>중상</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solidFill>
                      <a:schemeClr val="bg1">
                        <a:lumMod val="95000"/>
                      </a:schemeClr>
                    </a:solidFill>
                  </a:tcPr>
                </a:tc>
                <a:tc>
                  <a:txBody>
                    <a:bodyPr/>
                    <a:lstStyle/>
                    <a:p>
                      <a:pPr algn="ctr" fontAlgn="b"/>
                      <a:r>
                        <a:rPr lang="ko-KR" altLang="en-US" sz="1000" b="0" i="0" u="none" strike="noStrike" dirty="0" err="1" smtClean="0">
                          <a:solidFill>
                            <a:srgbClr val="000000"/>
                          </a:solidFill>
                          <a:effectLst/>
                          <a:latin typeface="+mn-ea"/>
                          <a:ea typeface="+mn-ea"/>
                        </a:rPr>
                        <a:t>기타불명</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상해없음</a:t>
                      </a:r>
                      <a:r>
                        <a:rPr lang="en-US" altLang="ko-KR" sz="1000" b="0" i="0" u="none" strike="noStrike" dirty="0" smtClean="0">
                          <a:solidFill>
                            <a:srgbClr val="000000"/>
                          </a:solidFill>
                          <a:effectLst/>
                          <a:latin typeface="+mn-ea"/>
                          <a:ea typeface="+mn-ea"/>
                        </a:rPr>
                        <a:t>, </a:t>
                      </a:r>
                      <a:r>
                        <a:rPr lang="ko-KR" altLang="en-US" sz="1000" b="0" i="0" u="none" strike="noStrike" dirty="0" err="1" smtClean="0">
                          <a:solidFill>
                            <a:srgbClr val="000000"/>
                          </a:solidFill>
                          <a:effectLst/>
                          <a:latin typeface="+mn-ea"/>
                          <a:ea typeface="+mn-ea"/>
                        </a:rPr>
                        <a:t>미분류</a:t>
                      </a:r>
                      <a:r>
                        <a:rPr lang="en-US" altLang="ko-KR" sz="1000" b="0" i="0" u="none" strike="noStrike" dirty="0" smtClean="0">
                          <a:solidFill>
                            <a:srgbClr val="000000"/>
                          </a:solidFill>
                          <a:effectLst/>
                          <a:latin typeface="+mn-ea"/>
                          <a:ea typeface="+mn-ea"/>
                        </a:rPr>
                        <a:t>,</a:t>
                      </a:r>
                      <a:r>
                        <a:rPr lang="en-US" altLang="ko-KR" sz="1000" b="0" i="0" u="none" strike="noStrike" baseline="0" dirty="0" smtClean="0">
                          <a:solidFill>
                            <a:srgbClr val="000000"/>
                          </a:solidFill>
                          <a:effectLst/>
                          <a:latin typeface="+mn-ea"/>
                          <a:ea typeface="+mn-ea"/>
                        </a:rPr>
                        <a:t> </a:t>
                      </a:r>
                      <a:r>
                        <a:rPr lang="ko-KR" altLang="en-US" sz="1000" b="0" i="0" u="none" strike="noStrike" baseline="0" dirty="0" err="1" smtClean="0">
                          <a:solidFill>
                            <a:srgbClr val="000000"/>
                          </a:solidFill>
                          <a:effectLst/>
                          <a:latin typeface="+mn-ea"/>
                          <a:ea typeface="+mn-ea"/>
                        </a:rPr>
                        <a:t>결측값</a:t>
                      </a:r>
                      <a:r>
                        <a:rPr lang="en-US" altLang="ko-KR" sz="1000" b="0" i="0" u="none" strike="noStrike" baseline="0" dirty="0" smtClean="0">
                          <a:solidFill>
                            <a:srgbClr val="000000"/>
                          </a:solidFill>
                          <a:effectLst/>
                          <a:latin typeface="+mn-ea"/>
                          <a:ea typeface="+mn-ea"/>
                        </a:rPr>
                        <a:t>(</a:t>
                      </a:r>
                      <a:r>
                        <a:rPr lang="en-US" altLang="ko-KR" sz="1000" b="0" i="0" u="none" strike="noStrike" baseline="0" dirty="0" err="1" smtClean="0">
                          <a:solidFill>
                            <a:srgbClr val="000000"/>
                          </a:solidFill>
                          <a:effectLst/>
                          <a:latin typeface="+mn-ea"/>
                          <a:ea typeface="+mn-ea"/>
                        </a:rPr>
                        <a:t>NaN</a:t>
                      </a:r>
                      <a:r>
                        <a:rPr lang="en-US" altLang="ko-KR" sz="1000" b="0" i="0" u="none" strike="noStrike" baseline="0" dirty="0" smtClean="0">
                          <a:solidFill>
                            <a:srgbClr val="000000"/>
                          </a:solidFill>
                          <a:effectLst/>
                          <a:latin typeface="+mn-ea"/>
                          <a:ea typeface="+mn-ea"/>
                        </a:rPr>
                        <a:t>) </a:t>
                      </a:r>
                      <a:r>
                        <a:rPr lang="ko-KR" altLang="en-US" sz="1000" b="0" i="0" u="none" strike="noStrike" baseline="0" dirty="0" smtClean="0">
                          <a:solidFill>
                            <a:srgbClr val="000000"/>
                          </a:solidFill>
                          <a:effectLst/>
                          <a:latin typeface="+mn-ea"/>
                          <a:ea typeface="+mn-ea"/>
                        </a:rPr>
                        <a:t>포함</a:t>
                      </a:r>
                      <a:endParaRPr lang="ko-KR" altLang="en-US" sz="1000" b="0" i="0" u="none" strike="noStrike" dirty="0">
                        <a:solidFill>
                          <a:srgbClr val="000000"/>
                        </a:solidFill>
                        <a:effectLst/>
                        <a:latin typeface="+mn-ea"/>
                        <a:ea typeface="+mn-ea"/>
                      </a:endParaRPr>
                    </a:p>
                  </a:txBody>
                  <a:tcPr marL="36000" marR="36000" marT="9525" marB="0" anchor="ctr">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783096621"/>
                  </a:ext>
                </a:extLst>
              </a:tr>
            </a:tbl>
          </a:graphicData>
        </a:graphic>
      </p:graphicFrame>
      <p:sp>
        <p:nvSpPr>
          <p:cNvPr id="74" name="직사각형 73"/>
          <p:cNvSpPr/>
          <p:nvPr/>
        </p:nvSpPr>
        <p:spPr>
          <a:xfrm>
            <a:off x="319087" y="8183628"/>
            <a:ext cx="5346700" cy="923330"/>
          </a:xfrm>
          <a:prstGeom prst="rect">
            <a:avLst/>
          </a:prstGeom>
        </p:spPr>
        <p:txBody>
          <a:bodyPr>
            <a:spAutoFit/>
          </a:bodyPr>
          <a:lstStyle/>
          <a:p>
            <a:pPr algn="ctr" fontAlgn="b"/>
            <a:r>
              <a:rPr lang="ko-KR" altLang="en-US" dirty="0" smtClean="0">
                <a:solidFill>
                  <a:srgbClr val="000000"/>
                </a:solidFill>
                <a:latin typeface="+mn-ea"/>
              </a:rPr>
              <a:t>사고유형</a:t>
            </a:r>
            <a:endParaRPr lang="en-US" altLang="ko-KR" dirty="0" smtClean="0">
              <a:solidFill>
                <a:srgbClr val="000000"/>
              </a:solidFill>
              <a:latin typeface="+mn-ea"/>
            </a:endParaRPr>
          </a:p>
          <a:p>
            <a:pPr algn="ctr" fontAlgn="b"/>
            <a:r>
              <a:rPr lang="ko-KR" altLang="en-US" dirty="0" smtClean="0">
                <a:solidFill>
                  <a:srgbClr val="000000"/>
                </a:solidFill>
                <a:latin typeface="+mn-ea"/>
              </a:rPr>
              <a:t>다수의 </a:t>
            </a:r>
            <a:r>
              <a:rPr lang="ko-KR" altLang="en-US" dirty="0">
                <a:solidFill>
                  <a:srgbClr val="000000"/>
                </a:solidFill>
                <a:latin typeface="+mn-ea"/>
              </a:rPr>
              <a:t>차량과 다수의 사람이 관련된 사고가 동일한 사고로 처리될 경우 최초의 사고유형</a:t>
            </a:r>
            <a:endParaRPr lang="ko-KR" altLang="en-US" dirty="0">
              <a:solidFill>
                <a:srgbClr val="000000"/>
              </a:solidFill>
              <a:latin typeface="+mn-ea"/>
            </a:endParaRPr>
          </a:p>
        </p:txBody>
      </p:sp>
    </p:spTree>
    <p:extLst>
      <p:ext uri="{BB962C8B-B14F-4D97-AF65-F5344CB8AC3E}">
        <p14:creationId xmlns:p14="http://schemas.microsoft.com/office/powerpoint/2010/main" val="2342900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ctr"/>
          <a:lstStyle/>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네이버 날씨에서 </a:t>
            </a:r>
            <a:r>
              <a:rPr lang="en-US" altLang="ko-KR" sz="1000" dirty="0" err="1" smtClean="0">
                <a:solidFill>
                  <a:schemeClr val="tx1"/>
                </a:solidFill>
                <a:latin typeface="맑은 고딕" panose="020B0503020000020004" pitchFamily="50" charset="-127"/>
                <a:ea typeface="맑은 고딕" panose="020B0503020000020004" pitchFamily="50" charset="-127"/>
              </a:rPr>
              <a:t>requests.get</a:t>
            </a: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err="1">
                <a:solidFill>
                  <a:schemeClr val="tx1"/>
                </a:solidFill>
                <a:latin typeface="맑은 고딕" panose="020B0503020000020004" pitchFamily="50" charset="-127"/>
                <a:ea typeface="맑은 고딕" panose="020B0503020000020004" pitchFamily="50" charset="-127"/>
              </a:rPr>
              <a:t>BeautifulSoup</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a:solidFill>
                  <a:schemeClr val="tx1"/>
                </a:solidFill>
                <a:latin typeface="맑은 고딕" panose="020B0503020000020004" pitchFamily="50" charset="-127"/>
                <a:ea typeface="맑은 고딕" panose="020B0503020000020004" pitchFamily="50" charset="-127"/>
              </a:rPr>
              <a:t>을 통해</a:t>
            </a:r>
            <a:r>
              <a:rPr lang="ko-KR" altLang="en-US" sz="1000" b="1" dirty="0">
                <a:solidFill>
                  <a:schemeClr val="tx1"/>
                </a:solidFill>
                <a:latin typeface="맑은 고딕" panose="020B0503020000020004" pitchFamily="50" charset="-127"/>
                <a:ea typeface="맑은 고딕" panose="020B0503020000020004" pitchFamily="50" charset="-127"/>
              </a:rPr>
              <a:t> </a:t>
            </a:r>
            <a:r>
              <a:rPr lang="en-US" altLang="ko-KR" sz="1000" b="1" dirty="0">
                <a:solidFill>
                  <a:schemeClr val="tx1"/>
                </a:solidFill>
                <a:latin typeface="맑은 고딕" panose="020B0503020000020004" pitchFamily="50" charset="-127"/>
                <a:ea typeface="맑은 고딕" panose="020B0503020000020004" pitchFamily="50" charset="-127"/>
              </a:rPr>
              <a:t>‘</a:t>
            </a:r>
            <a:r>
              <a:rPr lang="ko-KR" altLang="en-US" sz="1000" b="1" dirty="0">
                <a:solidFill>
                  <a:schemeClr val="tx1"/>
                </a:solidFill>
                <a:latin typeface="맑은 고딕" panose="020B0503020000020004" pitchFamily="50" charset="-127"/>
                <a:ea typeface="맑은 고딕" panose="020B0503020000020004" pitchFamily="50" charset="-127"/>
              </a:rPr>
              <a:t>수원시</a:t>
            </a:r>
            <a:r>
              <a:rPr lang="en-US" altLang="ko-KR" sz="1000" b="1" dirty="0">
                <a:solidFill>
                  <a:schemeClr val="tx1"/>
                </a:solidFill>
                <a:latin typeface="맑은 고딕" panose="020B0503020000020004" pitchFamily="50" charset="-127"/>
                <a:ea typeface="맑은 고딕" panose="020B0503020000020004" pitchFamily="50" charset="-127"/>
              </a:rPr>
              <a:t>‘ </a:t>
            </a:r>
            <a:r>
              <a:rPr lang="ko-KR" altLang="en-US" sz="1000" b="1" dirty="0">
                <a:solidFill>
                  <a:schemeClr val="tx1"/>
                </a:solidFill>
                <a:latin typeface="맑은 고딕" panose="020B0503020000020004" pitchFamily="50" charset="-127"/>
                <a:ea typeface="맑은 고딕" panose="020B0503020000020004" pitchFamily="50" charset="-127"/>
              </a:rPr>
              <a:t>지역별 </a:t>
            </a:r>
            <a:r>
              <a:rPr lang="ko-KR" altLang="en-US" sz="1000" b="1" dirty="0" smtClean="0">
                <a:solidFill>
                  <a:schemeClr val="tx1"/>
                </a:solidFill>
                <a:latin typeface="맑은 고딕" panose="020B0503020000020004" pitchFamily="50" charset="-127"/>
                <a:ea typeface="맑은 고딕" panose="020B0503020000020004" pitchFamily="50" charset="-127"/>
              </a:rPr>
              <a:t>날씨 </a:t>
            </a:r>
            <a:r>
              <a:rPr lang="ko-KR" altLang="en-US" sz="1000" b="1" dirty="0">
                <a:solidFill>
                  <a:schemeClr val="tx1"/>
                </a:solidFill>
                <a:latin typeface="맑은 고딕" panose="020B0503020000020004" pitchFamily="50" charset="-127"/>
                <a:ea typeface="맑은 고딕" panose="020B0503020000020004" pitchFamily="50" charset="-127"/>
              </a:rPr>
              <a:t>정보 </a:t>
            </a:r>
            <a:r>
              <a:rPr lang="ko-KR" altLang="en-US" sz="1000" b="1" dirty="0" err="1" smtClean="0">
                <a:solidFill>
                  <a:schemeClr val="tx1"/>
                </a:solidFill>
                <a:latin typeface="맑은 고딕" panose="020B0503020000020004" pitchFamily="50" charset="-127"/>
                <a:ea typeface="맑은 고딕" panose="020B0503020000020004" pitchFamily="50" charset="-127"/>
              </a:rPr>
              <a:t>스크래핑</a:t>
            </a:r>
            <a:endParaRPr lang="en-US" altLang="ko-KR" sz="1000" b="1"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개발자 도구를 통해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현재 날씨</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온도</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a:t>
            </a:r>
            <a:r>
              <a:rPr lang="ko-KR" altLang="en-US" sz="1000" dirty="0">
                <a:solidFill>
                  <a:schemeClr val="tx1"/>
                </a:solidFill>
                <a:latin typeface="맑은 고딕" panose="020B0503020000020004" pitchFamily="50" charset="-127"/>
                <a:ea typeface="맑은 고딕" panose="020B0503020000020004" pitchFamily="50" charset="-127"/>
              </a:rPr>
              <a:t>체감온도</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a:solidFill>
                  <a:schemeClr val="tx1"/>
                </a:solidFill>
                <a:latin typeface="맑은 고딕" panose="020B0503020000020004" pitchFamily="50" charset="-127"/>
                <a:ea typeface="맑은 고딕" panose="020B0503020000020004" pitchFamily="50" charset="-127"/>
              </a:rPr>
              <a:t>습도</a:t>
            </a:r>
            <a:r>
              <a:rPr lang="en-US" altLang="ko-KR" sz="1000" dirty="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풍속</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현재 강수량</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변수 확인 후 </a:t>
            </a:r>
            <a:r>
              <a:rPr lang="ko-KR" altLang="en-US" sz="1000" dirty="0" smtClean="0">
                <a:solidFill>
                  <a:schemeClr val="tx1"/>
                </a:solidFill>
                <a:latin typeface="맑은 고딕" panose="020B0503020000020004" pitchFamily="50" charset="-127"/>
                <a:ea typeface="맑은 고딕" panose="020B0503020000020004" pitchFamily="50" charset="-127"/>
              </a:rPr>
              <a:t>추출</a:t>
            </a:r>
            <a:endParaRPr lang="en-US" altLang="ko-KR" sz="1000" dirty="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 typeface="Arial" panose="020B0604020202020204" pitchFamily="34" charset="0"/>
              <a:buChar char="•"/>
            </a:pPr>
            <a:r>
              <a:rPr lang="ko-KR" altLang="en-US" sz="1000" dirty="0" smtClean="0">
                <a:solidFill>
                  <a:schemeClr val="tx1"/>
                </a:solidFill>
                <a:latin typeface="맑은 고딕" panose="020B0503020000020004" pitchFamily="50" charset="-127"/>
                <a:ea typeface="맑은 고딕" panose="020B0503020000020004" pitchFamily="50" charset="-127"/>
              </a:rPr>
              <a:t>날씨 정보에 따라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사고위험지수</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계산에 필요한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기상상태</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및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노면상태</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 조건 반영</a:t>
            </a:r>
            <a:endParaRPr lang="en-US" altLang="ko-KR" sz="1000" dirty="0" smtClean="0">
              <a:solidFill>
                <a:schemeClr val="tx1"/>
              </a:solidFill>
              <a:latin typeface="맑은 고딕" panose="020B0503020000020004" pitchFamily="50" charset="-127"/>
              <a:ea typeface="맑은 고딕" panose="020B0503020000020004" pitchFamily="50" charset="-127"/>
            </a:endParaRPr>
          </a:p>
        </p:txBody>
      </p:sp>
      <p:grpSp>
        <p:nvGrpSpPr>
          <p:cNvPr id="36" name="그룹 35"/>
          <p:cNvGrpSpPr/>
          <p:nvPr/>
        </p:nvGrpSpPr>
        <p:grpSpPr>
          <a:xfrm>
            <a:off x="2391001" y="241726"/>
            <a:ext cx="8138886" cy="862519"/>
            <a:chOff x="2391001" y="241726"/>
            <a:chExt cx="8138886" cy="862519"/>
          </a:xfrm>
        </p:grpSpPr>
        <p:sp>
          <p:nvSpPr>
            <p:cNvPr id="37"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3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pSp>
        <p:nvGrpSpPr>
          <p:cNvPr id="3" name="그룹 2"/>
          <p:cNvGrpSpPr>
            <a:grpSpLocks noChangeAspect="1"/>
          </p:cNvGrpSpPr>
          <p:nvPr/>
        </p:nvGrpSpPr>
        <p:grpSpPr>
          <a:xfrm>
            <a:off x="852487" y="2928044"/>
            <a:ext cx="3136106" cy="3730489"/>
            <a:chOff x="1377198" y="3476625"/>
            <a:chExt cx="2688276" cy="3197782"/>
          </a:xfrm>
        </p:grpSpPr>
        <p:pic>
          <p:nvPicPr>
            <p:cNvPr id="49" name="그림 48"/>
            <p:cNvPicPr>
              <a:picLocks noChangeAspect="1"/>
            </p:cNvPicPr>
            <p:nvPr/>
          </p:nvPicPr>
          <p:blipFill>
            <a:blip r:embed="rId2"/>
            <a:stretch>
              <a:fillRect/>
            </a:stretch>
          </p:blipFill>
          <p:spPr>
            <a:xfrm>
              <a:off x="1424824" y="3476625"/>
              <a:ext cx="2640650" cy="3197782"/>
            </a:xfrm>
            <a:prstGeom prst="rect">
              <a:avLst/>
            </a:prstGeom>
            <a:ln>
              <a:noFill/>
            </a:ln>
          </p:spPr>
        </p:pic>
        <p:sp>
          <p:nvSpPr>
            <p:cNvPr id="50" name="직사각형 49"/>
            <p:cNvSpPr/>
            <p:nvPr/>
          </p:nvSpPr>
          <p:spPr>
            <a:xfrm>
              <a:off x="2905124" y="5000625"/>
              <a:ext cx="213135" cy="1524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2541944" y="4733927"/>
              <a:ext cx="540000" cy="252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2228186" y="5159154"/>
              <a:ext cx="971439" cy="7483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1517714" y="6200773"/>
              <a:ext cx="172974" cy="381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1466850" y="4075053"/>
              <a:ext cx="504000" cy="144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1377198" y="3873251"/>
              <a:ext cx="1553630" cy="246221"/>
            </a:xfrm>
            <a:prstGeom prst="rect">
              <a:avLst/>
            </a:prstGeom>
            <a:noFill/>
          </p:spPr>
          <p:txBody>
            <a:bodyPr wrap="none" rtlCol="0">
              <a:spAutoFit/>
            </a:bodyPr>
            <a:lstStyle/>
            <a:p>
              <a:r>
                <a:rPr lang="ko-KR" altLang="en-US" sz="1000" b="1" dirty="0" smtClean="0">
                  <a:solidFill>
                    <a:srgbClr val="FF0000"/>
                  </a:solidFill>
                  <a:latin typeface="+mn-ea"/>
                </a:rPr>
                <a:t>검색 조건 </a:t>
              </a:r>
              <a:r>
                <a:rPr lang="en-US" altLang="ko-KR" sz="1000" b="1" dirty="0" smtClean="0">
                  <a:solidFill>
                    <a:srgbClr val="FF0000"/>
                  </a:solidFill>
                  <a:latin typeface="+mn-ea"/>
                </a:rPr>
                <a:t>: </a:t>
              </a:r>
              <a:r>
                <a:rPr lang="ko-KR" altLang="en-US" sz="1000" b="1" dirty="0" smtClean="0">
                  <a:solidFill>
                    <a:srgbClr val="FF0000"/>
                  </a:solidFill>
                  <a:latin typeface="+mn-ea"/>
                </a:rPr>
                <a:t>수원시 </a:t>
              </a:r>
              <a:r>
                <a:rPr lang="en-US" altLang="ko-KR" sz="1000" b="1" dirty="0" smtClean="0">
                  <a:solidFill>
                    <a:srgbClr val="FF0000"/>
                  </a:solidFill>
                  <a:latin typeface="+mn-ea"/>
                </a:rPr>
                <a:t>+ </a:t>
              </a:r>
              <a:r>
                <a:rPr lang="ko-KR" altLang="en-US" sz="1000" b="1" dirty="0" smtClean="0">
                  <a:solidFill>
                    <a:srgbClr val="FF0000"/>
                  </a:solidFill>
                  <a:latin typeface="+mn-ea"/>
                </a:rPr>
                <a:t>구</a:t>
              </a:r>
              <a:endParaRPr lang="ko-KR" altLang="en-US" sz="1000" b="1" dirty="0">
                <a:solidFill>
                  <a:srgbClr val="FF0000"/>
                </a:solidFill>
                <a:latin typeface="+mn-ea"/>
              </a:endParaRPr>
            </a:p>
          </p:txBody>
        </p:sp>
        <p:sp>
          <p:nvSpPr>
            <p:cNvPr id="56" name="TextBox 55"/>
            <p:cNvSpPr txBox="1"/>
            <p:nvPr/>
          </p:nvSpPr>
          <p:spPr>
            <a:xfrm>
              <a:off x="3032104" y="4682182"/>
              <a:ext cx="742511" cy="246221"/>
            </a:xfrm>
            <a:prstGeom prst="rect">
              <a:avLst/>
            </a:prstGeom>
            <a:noFill/>
          </p:spPr>
          <p:txBody>
            <a:bodyPr wrap="none" rtlCol="0">
              <a:spAutoFit/>
            </a:bodyPr>
            <a:lstStyle/>
            <a:p>
              <a:r>
                <a:rPr lang="ko-KR" altLang="en-US" sz="1000" b="1" dirty="0" smtClean="0">
                  <a:solidFill>
                    <a:srgbClr val="FF0000"/>
                  </a:solidFill>
                  <a:latin typeface="+mn-ea"/>
                </a:rPr>
                <a:t>현재 온도</a:t>
              </a:r>
              <a:endParaRPr lang="ko-KR" altLang="en-US" sz="1000" b="1" dirty="0">
                <a:solidFill>
                  <a:srgbClr val="FF0000"/>
                </a:solidFill>
                <a:latin typeface="+mn-ea"/>
              </a:endParaRPr>
            </a:p>
          </p:txBody>
        </p:sp>
        <p:sp>
          <p:nvSpPr>
            <p:cNvPr id="57" name="TextBox 56"/>
            <p:cNvSpPr txBox="1"/>
            <p:nvPr/>
          </p:nvSpPr>
          <p:spPr>
            <a:xfrm>
              <a:off x="3075134" y="4959249"/>
              <a:ext cx="742511" cy="246221"/>
            </a:xfrm>
            <a:prstGeom prst="rect">
              <a:avLst/>
            </a:prstGeom>
            <a:noFill/>
          </p:spPr>
          <p:txBody>
            <a:bodyPr wrap="none" rtlCol="0">
              <a:spAutoFit/>
            </a:bodyPr>
            <a:lstStyle/>
            <a:p>
              <a:r>
                <a:rPr lang="ko-KR" altLang="en-US" sz="1000" b="1" smtClean="0">
                  <a:solidFill>
                    <a:srgbClr val="FF0000"/>
                  </a:solidFill>
                  <a:latin typeface="+mn-ea"/>
                </a:rPr>
                <a:t>현재 날씨</a:t>
              </a:r>
              <a:endParaRPr lang="ko-KR" altLang="en-US" sz="1000" b="1" dirty="0">
                <a:solidFill>
                  <a:srgbClr val="FF0000"/>
                </a:solidFill>
                <a:latin typeface="+mn-ea"/>
              </a:endParaRPr>
            </a:p>
          </p:txBody>
        </p:sp>
        <p:sp>
          <p:nvSpPr>
            <p:cNvPr id="58" name="TextBox 57"/>
            <p:cNvSpPr txBox="1"/>
            <p:nvPr/>
          </p:nvSpPr>
          <p:spPr>
            <a:xfrm>
              <a:off x="1718850" y="5246846"/>
              <a:ext cx="1624163" cy="246221"/>
            </a:xfrm>
            <a:prstGeom prst="rect">
              <a:avLst/>
            </a:prstGeom>
            <a:noFill/>
          </p:spPr>
          <p:txBody>
            <a:bodyPr wrap="none" rtlCol="0">
              <a:spAutoFit/>
            </a:bodyPr>
            <a:lstStyle/>
            <a:p>
              <a:r>
                <a:rPr lang="ko-KR" altLang="en-US" sz="1000" b="1" smtClean="0">
                  <a:solidFill>
                    <a:srgbClr val="FF0000"/>
                  </a:solidFill>
                  <a:latin typeface="+mn-ea"/>
                </a:rPr>
                <a:t>현재 체감온도</a:t>
              </a:r>
              <a:r>
                <a:rPr lang="en-US" altLang="ko-KR" sz="1000" b="1" dirty="0" smtClean="0">
                  <a:solidFill>
                    <a:srgbClr val="FF0000"/>
                  </a:solidFill>
                  <a:latin typeface="+mn-ea"/>
                </a:rPr>
                <a:t>/</a:t>
              </a:r>
              <a:r>
                <a:rPr lang="ko-KR" altLang="en-US" sz="1000" b="1" dirty="0" smtClean="0">
                  <a:solidFill>
                    <a:srgbClr val="FF0000"/>
                  </a:solidFill>
                  <a:latin typeface="+mn-ea"/>
                </a:rPr>
                <a:t>습도</a:t>
              </a:r>
              <a:r>
                <a:rPr lang="en-US" altLang="ko-KR" sz="1000" b="1" dirty="0" smtClean="0">
                  <a:solidFill>
                    <a:srgbClr val="FF0000"/>
                  </a:solidFill>
                  <a:latin typeface="+mn-ea"/>
                </a:rPr>
                <a:t>/</a:t>
              </a:r>
              <a:r>
                <a:rPr lang="ko-KR" altLang="en-US" sz="1000" b="1" dirty="0" smtClean="0">
                  <a:solidFill>
                    <a:srgbClr val="FF0000"/>
                  </a:solidFill>
                  <a:latin typeface="+mn-ea"/>
                </a:rPr>
                <a:t>풍속</a:t>
              </a:r>
              <a:endParaRPr lang="ko-KR" altLang="en-US" sz="1000" b="1" dirty="0">
                <a:solidFill>
                  <a:srgbClr val="FF0000"/>
                </a:solidFill>
                <a:latin typeface="+mn-ea"/>
              </a:endParaRPr>
            </a:p>
          </p:txBody>
        </p:sp>
        <p:sp>
          <p:nvSpPr>
            <p:cNvPr id="59" name="TextBox 58"/>
            <p:cNvSpPr txBox="1"/>
            <p:nvPr/>
          </p:nvSpPr>
          <p:spPr>
            <a:xfrm>
              <a:off x="1660180" y="6115141"/>
              <a:ext cx="870751" cy="246221"/>
            </a:xfrm>
            <a:prstGeom prst="rect">
              <a:avLst/>
            </a:prstGeom>
            <a:noFill/>
          </p:spPr>
          <p:txBody>
            <a:bodyPr wrap="none" rtlCol="0">
              <a:spAutoFit/>
            </a:bodyPr>
            <a:lstStyle/>
            <a:p>
              <a:r>
                <a:rPr lang="ko-KR" altLang="en-US" sz="1000" b="1" smtClean="0">
                  <a:solidFill>
                    <a:srgbClr val="FF0000"/>
                  </a:solidFill>
                  <a:latin typeface="+mn-ea"/>
                </a:rPr>
                <a:t>현재 강수량</a:t>
              </a:r>
              <a:endParaRPr lang="ko-KR" altLang="en-US" sz="1000" b="1" dirty="0">
                <a:solidFill>
                  <a:srgbClr val="FF0000"/>
                </a:solidFill>
                <a:latin typeface="+mn-ea"/>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18</a:t>
            </a:fld>
            <a:endParaRPr lang="en-US"/>
          </a:p>
        </p:txBody>
      </p:sp>
      <p:sp>
        <p:nvSpPr>
          <p:cNvPr id="21" name="직사각형 20"/>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accent3">
                    <a:lumMod val="50000"/>
                  </a:schemeClr>
                </a:solidFill>
                <a:latin typeface="맑은 고딕" panose="020B0503020000020004" pitchFamily="50" charset="-127"/>
              </a:rPr>
              <a:t>실시간 수원시 날씨</a:t>
            </a:r>
            <a:endParaRPr lang="ko-KR" altLang="en-US" b="1" dirty="0">
              <a:solidFill>
                <a:schemeClr val="accent3">
                  <a:lumMod val="50000"/>
                </a:schemeClr>
              </a:solidFill>
              <a:latin typeface="맑은 고딕" panose="020B0503020000020004" pitchFamily="50" charset="-127"/>
            </a:endParaRPr>
          </a:p>
        </p:txBody>
      </p:sp>
      <p:grpSp>
        <p:nvGrpSpPr>
          <p:cNvPr id="4" name="그룹 3"/>
          <p:cNvGrpSpPr>
            <a:grpSpLocks noChangeAspect="1"/>
          </p:cNvGrpSpPr>
          <p:nvPr/>
        </p:nvGrpSpPr>
        <p:grpSpPr>
          <a:xfrm>
            <a:off x="6635563" y="2929639"/>
            <a:ext cx="3392724" cy="3746423"/>
            <a:chOff x="11520487" y="2397057"/>
            <a:chExt cx="4094346" cy="4521191"/>
          </a:xfrm>
        </p:grpSpPr>
        <p:pic>
          <p:nvPicPr>
            <p:cNvPr id="22" name="그림 21"/>
            <p:cNvPicPr>
              <a:picLocks noChangeAspect="1"/>
            </p:cNvPicPr>
            <p:nvPr/>
          </p:nvPicPr>
          <p:blipFill>
            <a:blip r:embed="rId3"/>
            <a:stretch>
              <a:fillRect/>
            </a:stretch>
          </p:blipFill>
          <p:spPr>
            <a:xfrm>
              <a:off x="11520487" y="2397057"/>
              <a:ext cx="4094346" cy="4521191"/>
            </a:xfrm>
            <a:prstGeom prst="rect">
              <a:avLst/>
            </a:prstGeom>
            <a:ln>
              <a:solidFill>
                <a:schemeClr val="accent3"/>
              </a:solidFill>
            </a:ln>
          </p:spPr>
        </p:pic>
        <p:sp>
          <p:nvSpPr>
            <p:cNvPr id="23" name="직사각형 22"/>
            <p:cNvSpPr/>
            <p:nvPr/>
          </p:nvSpPr>
          <p:spPr>
            <a:xfrm>
              <a:off x="12358687" y="3058661"/>
              <a:ext cx="1219200" cy="101486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3852473" y="3058661"/>
              <a:ext cx="868414" cy="101486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6" name="그림 25"/>
          <p:cNvPicPr>
            <a:picLocks noChangeAspect="1"/>
          </p:cNvPicPr>
          <p:nvPr/>
        </p:nvPicPr>
        <p:blipFill>
          <a:blip r:embed="rId4"/>
          <a:stretch>
            <a:fillRect/>
          </a:stretch>
        </p:blipFill>
        <p:spPr>
          <a:xfrm>
            <a:off x="3871472" y="3237533"/>
            <a:ext cx="2195563" cy="2608503"/>
          </a:xfrm>
          <a:prstGeom prst="rect">
            <a:avLst/>
          </a:prstGeom>
          <a:effectLst>
            <a:outerShdw blurRad="63500" sx="102000" sy="102000" algn="ctr" rotWithShape="0">
              <a:prstClr val="black">
                <a:alpha val="40000"/>
              </a:prstClr>
            </a:outerShdw>
          </a:effectLst>
        </p:spPr>
      </p:pic>
      <p:sp>
        <p:nvSpPr>
          <p:cNvPr id="5" name="위쪽 화살표 4"/>
          <p:cNvSpPr/>
          <p:nvPr/>
        </p:nvSpPr>
        <p:spPr>
          <a:xfrm rot="4670031">
            <a:off x="6501976" y="3689648"/>
            <a:ext cx="484632" cy="97840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ko-KR" altLang="en-US" sz="1000" b="1" smtClean="0"/>
              <a:t>스크래핑</a:t>
            </a:r>
            <a:endParaRPr lang="ko-KR" altLang="en-US" sz="1000" b="1" dirty="0"/>
          </a:p>
        </p:txBody>
      </p:sp>
      <p:cxnSp>
        <p:nvCxnSpPr>
          <p:cNvPr id="7" name="구부러진 연결선 6"/>
          <p:cNvCxnSpPr>
            <a:stCxn id="23" idx="0"/>
            <a:endCxn id="24" idx="0"/>
          </p:cNvCxnSpPr>
          <p:nvPr/>
        </p:nvCxnSpPr>
        <p:spPr>
          <a:xfrm rot="5400000" flipH="1" flipV="1">
            <a:off x="8381497" y="2931634"/>
            <a:ext cx="12700" cy="1092468"/>
          </a:xfrm>
          <a:prstGeom prst="curvedConnector3">
            <a:avLst>
              <a:gd name="adj1" fmla="val 11936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852154" y="3214117"/>
            <a:ext cx="742511" cy="246221"/>
          </a:xfrm>
          <a:prstGeom prst="rect">
            <a:avLst/>
          </a:prstGeom>
          <a:noFill/>
        </p:spPr>
        <p:txBody>
          <a:bodyPr wrap="none" rtlCol="0">
            <a:spAutoFit/>
          </a:bodyPr>
          <a:lstStyle/>
          <a:p>
            <a:r>
              <a:rPr lang="ko-KR" altLang="en-US" sz="1000" b="1" dirty="0" smtClean="0">
                <a:solidFill>
                  <a:srgbClr val="FF0000"/>
                </a:solidFill>
                <a:latin typeface="+mn-ea"/>
              </a:rPr>
              <a:t>조건 반영</a:t>
            </a:r>
            <a:endParaRPr lang="ko-KR" altLang="en-US" sz="1000" b="1" dirty="0">
              <a:solidFill>
                <a:srgbClr val="FF0000"/>
              </a:solidFill>
              <a:latin typeface="+mn-ea"/>
            </a:endParaRPr>
          </a:p>
        </p:txBody>
      </p:sp>
    </p:spTree>
    <p:extLst>
      <p:ext uri="{BB962C8B-B14F-4D97-AF65-F5344CB8AC3E}">
        <p14:creationId xmlns:p14="http://schemas.microsoft.com/office/powerpoint/2010/main" val="1275400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p:cNvGrpSpPr/>
          <p:nvPr/>
        </p:nvGrpSpPr>
        <p:grpSpPr>
          <a:xfrm>
            <a:off x="2391001" y="241726"/>
            <a:ext cx="8138886" cy="862519"/>
            <a:chOff x="2391001" y="241726"/>
            <a:chExt cx="8138886" cy="862519"/>
          </a:xfrm>
        </p:grpSpPr>
        <p:sp>
          <p:nvSpPr>
            <p:cNvPr id="37"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3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pic>
        <p:nvPicPr>
          <p:cNvPr id="2" name="그림 1"/>
          <p:cNvPicPr>
            <a:picLocks noChangeAspect="1"/>
          </p:cNvPicPr>
          <p:nvPr/>
        </p:nvPicPr>
        <p:blipFill>
          <a:blip r:embed="rId2"/>
          <a:stretch>
            <a:fillRect/>
          </a:stretch>
        </p:blipFill>
        <p:spPr>
          <a:xfrm>
            <a:off x="7177087" y="3904317"/>
            <a:ext cx="2775000" cy="2775000"/>
          </a:xfrm>
          <a:prstGeom prst="rect">
            <a:avLst/>
          </a:prstGeom>
        </p:spPr>
      </p:pic>
      <p:pic>
        <p:nvPicPr>
          <p:cNvPr id="5" name="그림 4"/>
          <p:cNvPicPr>
            <a:picLocks noChangeAspect="1"/>
          </p:cNvPicPr>
          <p:nvPr/>
        </p:nvPicPr>
        <p:blipFill>
          <a:blip r:embed="rId3"/>
          <a:stretch>
            <a:fillRect/>
          </a:stretch>
        </p:blipFill>
        <p:spPr>
          <a:xfrm>
            <a:off x="4402087" y="2979192"/>
            <a:ext cx="2775000" cy="2775000"/>
          </a:xfrm>
          <a:prstGeom prst="rect">
            <a:avLst/>
          </a:prstGeom>
        </p:spPr>
      </p:pic>
      <p:sp>
        <p:nvSpPr>
          <p:cNvPr id="3" name="슬라이드 번호 개체 틀 2"/>
          <p:cNvSpPr>
            <a:spLocks noGrp="1"/>
          </p:cNvSpPr>
          <p:nvPr>
            <p:ph type="sldNum" sz="quarter" idx="12"/>
          </p:nvPr>
        </p:nvSpPr>
        <p:spPr/>
        <p:txBody>
          <a:bodyPr/>
          <a:lstStyle/>
          <a:p>
            <a:fld id="{B1393E5F-521B-4CAD-9D3A-AE923D912DCE}" type="slidenum">
              <a:rPr lang="en-US" smtClean="0"/>
              <a:pPr/>
              <a:t>19</a:t>
            </a:fld>
            <a:endParaRPr lang="en-US"/>
          </a:p>
        </p:txBody>
      </p:sp>
      <p:sp>
        <p:nvSpPr>
          <p:cNvPr id="9" name="직사각형 8"/>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b="1" dirty="0">
                <a:solidFill>
                  <a:schemeClr val="accent3">
                    <a:lumMod val="50000"/>
                  </a:schemeClr>
                </a:solidFill>
                <a:latin typeface="맑은 고딕" panose="020B0503020000020004" pitchFamily="50" charset="-127"/>
              </a:rPr>
              <a:t>QGIS(</a:t>
            </a:r>
            <a:r>
              <a:rPr lang="en-US" altLang="ko-KR" b="1" dirty="0" err="1">
                <a:solidFill>
                  <a:schemeClr val="accent3">
                    <a:lumMod val="50000"/>
                  </a:schemeClr>
                </a:solidFill>
                <a:latin typeface="맑은 고딕" panose="020B0503020000020004" pitchFamily="50" charset="-127"/>
              </a:rPr>
              <a:t>Streamlit</a:t>
            </a:r>
            <a:r>
              <a:rPr lang="en-US" altLang="ko-KR" b="1" dirty="0">
                <a:solidFill>
                  <a:schemeClr val="accent3">
                    <a:lumMod val="50000"/>
                  </a:schemeClr>
                </a:solidFill>
                <a:latin typeface="맑은 고딕" panose="020B0503020000020004" pitchFamily="50" charset="-127"/>
              </a:rPr>
              <a:t> </a:t>
            </a:r>
            <a:r>
              <a:rPr lang="ko-KR" altLang="en-US" b="1" dirty="0">
                <a:solidFill>
                  <a:schemeClr val="accent3">
                    <a:lumMod val="50000"/>
                  </a:schemeClr>
                </a:solidFill>
                <a:latin typeface="맑은 고딕" panose="020B0503020000020004" pitchFamily="50" charset="-127"/>
              </a:rPr>
              <a:t>지도 준비</a:t>
            </a:r>
            <a:r>
              <a:rPr lang="en-US" altLang="ko-KR" b="1" dirty="0">
                <a:solidFill>
                  <a:schemeClr val="accent3">
                    <a:lumMod val="50000"/>
                  </a:schemeClr>
                </a:solidFill>
                <a:latin typeface="맑은 고딕" panose="020B0503020000020004" pitchFamily="50" charset="-127"/>
              </a:rPr>
              <a:t>)</a:t>
            </a:r>
          </a:p>
        </p:txBody>
      </p:sp>
      <p:sp>
        <p:nvSpPr>
          <p:cNvPr id="10" name="직사각형 9"/>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marL="171450" indent="-171450">
              <a:lnSpc>
                <a:spcPct val="150000"/>
              </a:lnSpc>
              <a:buFontTx/>
              <a:buChar char="-"/>
            </a:pPr>
            <a:r>
              <a:rPr lang="ko-KR" altLang="en-US" sz="1000" dirty="0" err="1" smtClean="0">
                <a:solidFill>
                  <a:schemeClr val="tx1"/>
                </a:solidFill>
                <a:latin typeface="맑은 고딕" panose="020B0503020000020004" pitchFamily="50" charset="-127"/>
                <a:ea typeface="맑은 고딕" panose="020B0503020000020004" pitchFamily="50" charset="-127"/>
              </a:rPr>
              <a:t>ㅇㅇㅇㅇ</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61089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5"/>
          <p:cNvSpPr txBox="1"/>
          <p:nvPr/>
        </p:nvSpPr>
        <p:spPr>
          <a:xfrm>
            <a:off x="4744324" y="1863185"/>
            <a:ext cx="5245962" cy="4973669"/>
          </a:xfrm>
          <a:prstGeom prst="rect">
            <a:avLst/>
          </a:prstGeom>
          <a:noFill/>
        </p:spPr>
        <p:txBody>
          <a:bodyPr wrap="square" rtlCol="0" anchor="ctr">
            <a:spAutoFit/>
          </a:bodyPr>
          <a:lstStyle/>
          <a:p>
            <a:pPr>
              <a:lnSpc>
                <a:spcPct val="130000"/>
              </a:lnSpc>
            </a:pPr>
            <a:r>
              <a:rPr lang="en-US" altLang="ko-KR" sz="1600" b="1" dirty="0" smtClean="0">
                <a:latin typeface="+mn-ea"/>
                <a:cs typeface="THELuxGoR" pitchFamily="34" charset="0"/>
              </a:rPr>
              <a:t>Ⅰ</a:t>
            </a:r>
            <a:r>
              <a:rPr lang="en-US" sz="1600" dirty="0" smtClean="0">
                <a:latin typeface="+mn-ea"/>
                <a:cs typeface="THELuxGoR" pitchFamily="34" charset="0"/>
              </a:rPr>
              <a:t> </a:t>
            </a:r>
            <a:r>
              <a:rPr lang="ko-KR" altLang="en-US" sz="1600" b="1" dirty="0" smtClean="0">
                <a:latin typeface="+mn-ea"/>
                <a:cs typeface="THELuxGoR" pitchFamily="34" charset="0"/>
              </a:rPr>
              <a:t>여는 마당</a:t>
            </a:r>
            <a:endParaRPr lang="en-US" altLang="ko-KR" sz="1600" b="1" dirty="0" smtClean="0">
              <a:latin typeface="+mn-ea"/>
              <a:cs typeface="THELuxGoR" pitchFamily="34" charset="0"/>
            </a:endParaRPr>
          </a:p>
          <a:p>
            <a:pPr>
              <a:lnSpc>
                <a:spcPct val="130000"/>
              </a:lnSpc>
            </a:pPr>
            <a:r>
              <a:rPr lang="en-US" altLang="ko-KR" sz="1200" dirty="0" smtClean="0">
                <a:latin typeface="+mn-ea"/>
                <a:cs typeface="THELuxGoR" pitchFamily="34" charset="0"/>
              </a:rPr>
              <a:t>  1.</a:t>
            </a:r>
            <a:r>
              <a:rPr lang="ko-KR" altLang="en-US" sz="1200" dirty="0" smtClean="0">
                <a:latin typeface="+mn-ea"/>
                <a:cs typeface="THELuxGoR" pitchFamily="34" charset="0"/>
              </a:rPr>
              <a:t> 팀원 </a:t>
            </a:r>
            <a:r>
              <a:rPr lang="ko-KR" altLang="en-US" sz="1200" dirty="0">
                <a:latin typeface="+mn-ea"/>
                <a:cs typeface="THELuxGoR" pitchFamily="34" charset="0"/>
              </a:rPr>
              <a:t>소개 </a:t>
            </a:r>
            <a:r>
              <a:rPr lang="ko-KR" altLang="en-US" sz="1200" dirty="0" smtClean="0">
                <a:latin typeface="+mn-ea"/>
                <a:cs typeface="THELuxGoR" pitchFamily="34" charset="0"/>
              </a:rPr>
              <a:t>및 역할</a:t>
            </a:r>
            <a:endParaRPr lang="en-US" altLang="ko-KR" sz="1200" dirty="0" smtClean="0">
              <a:latin typeface="+mn-ea"/>
              <a:cs typeface="THELuxGoR" pitchFamily="34" charset="0"/>
            </a:endParaRPr>
          </a:p>
          <a:p>
            <a:pPr>
              <a:lnSpc>
                <a:spcPct val="130000"/>
              </a:lnSpc>
            </a:pPr>
            <a:endParaRPr lang="en-US" sz="1200" dirty="0" smtClean="0">
              <a:latin typeface="+mn-ea"/>
              <a:cs typeface="THELuxGoR" pitchFamily="34" charset="0"/>
            </a:endParaRPr>
          </a:p>
          <a:p>
            <a:pPr>
              <a:lnSpc>
                <a:spcPct val="130000"/>
              </a:lnSpc>
            </a:pPr>
            <a:r>
              <a:rPr lang="en-US" altLang="ko-KR" sz="1600" b="1" dirty="0" smtClean="0">
                <a:latin typeface="+mn-ea"/>
                <a:cs typeface="THELuxGoR" pitchFamily="34" charset="0"/>
              </a:rPr>
              <a:t>Ⅱ</a:t>
            </a:r>
            <a:r>
              <a:rPr lang="en-US" sz="1600" b="1" dirty="0" smtClean="0">
                <a:latin typeface="+mn-ea"/>
                <a:cs typeface="THELuxGoR" pitchFamily="34" charset="0"/>
              </a:rPr>
              <a:t> </a:t>
            </a:r>
            <a:r>
              <a:rPr lang="ko-KR" altLang="en-US" sz="1600" b="1" dirty="0" smtClean="0">
                <a:latin typeface="+mn-ea"/>
                <a:cs typeface="THELuxGoR" pitchFamily="34" charset="0"/>
              </a:rPr>
              <a:t>프로젝트 개요</a:t>
            </a:r>
            <a:endParaRPr lang="en-US" altLang="ko-KR" sz="1600" b="1" dirty="0" smtClean="0">
              <a:latin typeface="+mn-ea"/>
              <a:cs typeface="THELuxGoR" pitchFamily="34" charset="0"/>
            </a:endParaRPr>
          </a:p>
          <a:p>
            <a:pPr>
              <a:lnSpc>
                <a:spcPct val="130000"/>
              </a:lnSpc>
            </a:pPr>
            <a:r>
              <a:rPr lang="en-US" altLang="ko-KR" sz="1200" dirty="0" smtClean="0">
                <a:latin typeface="+mn-ea"/>
                <a:cs typeface="THELuxGoR" pitchFamily="34" charset="0"/>
              </a:rPr>
              <a:t>  1. </a:t>
            </a:r>
            <a:r>
              <a:rPr lang="ko-KR" altLang="en-US" sz="1200" dirty="0" smtClean="0">
                <a:latin typeface="+mn-ea"/>
                <a:cs typeface="THELuxGoR" pitchFamily="34" charset="0"/>
              </a:rPr>
              <a:t>프로젝트 배경</a:t>
            </a:r>
            <a:endParaRPr lang="en-US" altLang="ko-KR" sz="1200" dirty="0" smtClean="0">
              <a:latin typeface="+mn-ea"/>
              <a:cs typeface="THELuxGoR" pitchFamily="34" charset="0"/>
            </a:endParaRPr>
          </a:p>
          <a:p>
            <a:pPr>
              <a:lnSpc>
                <a:spcPct val="130000"/>
              </a:lnSpc>
            </a:pPr>
            <a:r>
              <a:rPr lang="en-US" altLang="ko-KR" sz="1200" dirty="0" smtClean="0">
                <a:latin typeface="+mn-ea"/>
                <a:cs typeface="THELuxGoR" pitchFamily="34" charset="0"/>
              </a:rPr>
              <a:t>  2. </a:t>
            </a:r>
            <a:r>
              <a:rPr lang="ko-KR" altLang="en-US" sz="1200" dirty="0" smtClean="0">
                <a:latin typeface="+mn-ea"/>
                <a:cs typeface="THELuxGoR" pitchFamily="34" charset="0"/>
              </a:rPr>
              <a:t>프로젝트 목표</a:t>
            </a:r>
            <a:endParaRPr lang="en-US" altLang="ko-KR" sz="1600" b="1" dirty="0">
              <a:latin typeface="+mn-ea"/>
              <a:cs typeface="THELuxGoR" pitchFamily="34" charset="0"/>
            </a:endParaRPr>
          </a:p>
          <a:p>
            <a:pPr>
              <a:lnSpc>
                <a:spcPct val="130000"/>
              </a:lnSpc>
            </a:pPr>
            <a:r>
              <a:rPr lang="en-US" altLang="ko-KR" sz="1200" dirty="0">
                <a:latin typeface="+mn-ea"/>
                <a:cs typeface="THELuxGoR" pitchFamily="34" charset="0"/>
              </a:rPr>
              <a:t>  </a:t>
            </a:r>
            <a:r>
              <a:rPr lang="en-US" altLang="ko-KR" sz="1200" dirty="0" smtClean="0">
                <a:latin typeface="+mn-ea"/>
                <a:cs typeface="THELuxGoR" pitchFamily="34" charset="0"/>
              </a:rPr>
              <a:t>3.</a:t>
            </a:r>
            <a:r>
              <a:rPr lang="ko-KR" altLang="en-US" sz="1200" dirty="0" smtClean="0">
                <a:latin typeface="+mn-ea"/>
                <a:cs typeface="THELuxGoR" pitchFamily="34" charset="0"/>
              </a:rPr>
              <a:t> 프로젝트 기간</a:t>
            </a:r>
            <a:endParaRPr lang="en-US" altLang="ko-KR" sz="1200" dirty="0" smtClean="0">
              <a:latin typeface="+mn-ea"/>
              <a:cs typeface="THELuxGoR" pitchFamily="34" charset="0"/>
            </a:endParaRPr>
          </a:p>
          <a:p>
            <a:pPr>
              <a:lnSpc>
                <a:spcPct val="130000"/>
              </a:lnSpc>
            </a:pPr>
            <a:endParaRPr lang="en-US" altLang="ko-KR" sz="1200" dirty="0">
              <a:latin typeface="+mn-ea"/>
              <a:cs typeface="THELuxGoR" pitchFamily="34" charset="0"/>
            </a:endParaRPr>
          </a:p>
          <a:p>
            <a:pPr>
              <a:lnSpc>
                <a:spcPct val="130000"/>
              </a:lnSpc>
            </a:pPr>
            <a:r>
              <a:rPr lang="en-US" altLang="ko-KR" sz="1600" b="1" dirty="0">
                <a:latin typeface="+mn-ea"/>
                <a:cs typeface="THELuxGoR" pitchFamily="34" charset="0"/>
              </a:rPr>
              <a:t>Ⅲ </a:t>
            </a:r>
            <a:r>
              <a:rPr lang="ko-KR" altLang="en-US" sz="1600" b="1" dirty="0">
                <a:latin typeface="+mn-ea"/>
                <a:cs typeface="THELuxGoR" pitchFamily="34" charset="0"/>
              </a:rPr>
              <a:t>수행 </a:t>
            </a:r>
            <a:r>
              <a:rPr lang="ko-KR" altLang="en-US" sz="1600" b="1" dirty="0" smtClean="0">
                <a:latin typeface="+mn-ea"/>
                <a:cs typeface="THELuxGoR" pitchFamily="34" charset="0"/>
              </a:rPr>
              <a:t>과정</a:t>
            </a:r>
            <a:endParaRPr lang="en-US" altLang="ko-KR" sz="1600" b="1" dirty="0">
              <a:latin typeface="+mn-ea"/>
              <a:cs typeface="THELuxGoR" pitchFamily="34" charset="0"/>
            </a:endParaRPr>
          </a:p>
          <a:p>
            <a:pPr>
              <a:lnSpc>
                <a:spcPct val="130000"/>
              </a:lnSpc>
            </a:pPr>
            <a:r>
              <a:rPr lang="en-US" altLang="ko-KR" sz="1200" dirty="0">
                <a:latin typeface="+mn-ea"/>
                <a:cs typeface="THELuxGoR" pitchFamily="34" charset="0"/>
              </a:rPr>
              <a:t>  1.</a:t>
            </a:r>
            <a:r>
              <a:rPr lang="ko-KR" altLang="en-US" sz="1200" dirty="0">
                <a:latin typeface="+mn-ea"/>
                <a:cs typeface="THELuxGoR" pitchFamily="34" charset="0"/>
              </a:rPr>
              <a:t> </a:t>
            </a:r>
            <a:r>
              <a:rPr lang="ko-KR" altLang="en-US" sz="1200" dirty="0" smtClean="0">
                <a:latin typeface="+mn-ea"/>
                <a:cs typeface="THELuxGoR" pitchFamily="34" charset="0"/>
              </a:rPr>
              <a:t>개발환경</a:t>
            </a:r>
            <a:endParaRPr lang="en-US" altLang="ko-KR" sz="1200" dirty="0">
              <a:latin typeface="+mn-ea"/>
              <a:cs typeface="THELuxGoR" pitchFamily="34" charset="0"/>
            </a:endParaRPr>
          </a:p>
          <a:p>
            <a:pPr>
              <a:lnSpc>
                <a:spcPct val="130000"/>
              </a:lnSpc>
            </a:pPr>
            <a:r>
              <a:rPr lang="en-US" altLang="ko-KR" sz="1200" dirty="0">
                <a:latin typeface="+mn-ea"/>
                <a:cs typeface="THELuxGoR" pitchFamily="34" charset="0"/>
              </a:rPr>
              <a:t>  2.</a:t>
            </a:r>
            <a:r>
              <a:rPr lang="ko-KR" altLang="en-US" sz="1200" dirty="0">
                <a:latin typeface="+mn-ea"/>
                <a:cs typeface="THELuxGoR" pitchFamily="34" charset="0"/>
              </a:rPr>
              <a:t> </a:t>
            </a:r>
            <a:r>
              <a:rPr lang="ko-KR" altLang="en-US" sz="1200" dirty="0" smtClean="0">
                <a:latin typeface="+mn-ea"/>
                <a:cs typeface="THELuxGoR" pitchFamily="34" charset="0"/>
              </a:rPr>
              <a:t>데이터</a:t>
            </a:r>
            <a:r>
              <a:rPr lang="en-US" altLang="ko-KR" sz="1200" dirty="0">
                <a:latin typeface="+mn-ea"/>
                <a:cs typeface="THELuxGoR" pitchFamily="34" charset="0"/>
              </a:rPr>
              <a:t> </a:t>
            </a:r>
            <a:r>
              <a:rPr lang="ko-KR" altLang="en-US" sz="1200" dirty="0">
                <a:latin typeface="+mn-ea"/>
                <a:cs typeface="THELuxGoR" pitchFamily="34" charset="0"/>
              </a:rPr>
              <a:t>수집 및 </a:t>
            </a:r>
            <a:r>
              <a:rPr lang="ko-KR" altLang="en-US" sz="1200" dirty="0" smtClean="0">
                <a:latin typeface="+mn-ea"/>
                <a:cs typeface="THELuxGoR" pitchFamily="34" charset="0"/>
              </a:rPr>
              <a:t>탐색</a:t>
            </a:r>
            <a:endParaRPr lang="en-US" altLang="ko-KR" sz="1200" dirty="0">
              <a:latin typeface="+mn-ea"/>
              <a:cs typeface="THELuxGoR" pitchFamily="34" charset="0"/>
            </a:endParaRPr>
          </a:p>
          <a:p>
            <a:pPr>
              <a:lnSpc>
                <a:spcPct val="130000"/>
              </a:lnSpc>
            </a:pPr>
            <a:r>
              <a:rPr lang="en-US" altLang="ko-KR" sz="1200" dirty="0" smtClean="0">
                <a:latin typeface="+mn-ea"/>
                <a:cs typeface="THELuxGoR" pitchFamily="34" charset="0"/>
              </a:rPr>
              <a:t>  3.</a:t>
            </a:r>
            <a:r>
              <a:rPr lang="ko-KR" altLang="en-US" sz="1200" dirty="0">
                <a:latin typeface="+mn-ea"/>
                <a:cs typeface="THELuxGoR" pitchFamily="34" charset="0"/>
              </a:rPr>
              <a:t> </a:t>
            </a:r>
            <a:r>
              <a:rPr lang="ko-KR" altLang="en-US" sz="1200" dirty="0" smtClean="0">
                <a:latin typeface="+mn-ea"/>
                <a:cs typeface="THELuxGoR" pitchFamily="34" charset="0"/>
              </a:rPr>
              <a:t>데이터 전처리</a:t>
            </a:r>
            <a:endParaRPr lang="en-US" altLang="ko-KR" sz="1200" dirty="0" smtClean="0">
              <a:latin typeface="+mn-ea"/>
              <a:cs typeface="THELuxGoR" pitchFamily="34" charset="0"/>
            </a:endParaRPr>
          </a:p>
          <a:p>
            <a:pPr>
              <a:lnSpc>
                <a:spcPct val="130000"/>
              </a:lnSpc>
            </a:pPr>
            <a:r>
              <a:rPr lang="en-US" altLang="ko-KR" sz="1200" dirty="0">
                <a:latin typeface="+mn-ea"/>
                <a:cs typeface="THELuxGoR" pitchFamily="34" charset="0"/>
              </a:rPr>
              <a:t> </a:t>
            </a:r>
            <a:r>
              <a:rPr lang="en-US" altLang="ko-KR" sz="1200" dirty="0" smtClean="0">
                <a:latin typeface="+mn-ea"/>
                <a:cs typeface="THELuxGoR" pitchFamily="34" charset="0"/>
              </a:rPr>
              <a:t> 4. </a:t>
            </a:r>
            <a:r>
              <a:rPr lang="ko-KR" altLang="en-US" sz="1200" dirty="0" smtClean="0">
                <a:latin typeface="+mn-ea"/>
                <a:cs typeface="THELuxGoR" pitchFamily="34" charset="0"/>
              </a:rPr>
              <a:t>데이터 분석 및 시각화</a:t>
            </a:r>
            <a:endParaRPr lang="en-US" altLang="ko-KR" sz="1200" dirty="0" smtClean="0">
              <a:solidFill>
                <a:srgbClr val="FF0000"/>
              </a:solidFill>
              <a:latin typeface="+mn-ea"/>
              <a:cs typeface="THELuxGoR" pitchFamily="34" charset="0"/>
            </a:endParaRPr>
          </a:p>
          <a:p>
            <a:pPr>
              <a:lnSpc>
                <a:spcPct val="130000"/>
              </a:lnSpc>
            </a:pPr>
            <a:r>
              <a:rPr lang="en-US" altLang="ko-KR" sz="1200" dirty="0">
                <a:solidFill>
                  <a:srgbClr val="FF0000"/>
                </a:solidFill>
                <a:latin typeface="+mn-ea"/>
                <a:cs typeface="THELuxGoR" pitchFamily="34" charset="0"/>
              </a:rPr>
              <a:t> </a:t>
            </a:r>
            <a:r>
              <a:rPr lang="en-US" altLang="ko-KR" sz="1200" dirty="0" smtClean="0">
                <a:solidFill>
                  <a:srgbClr val="FF0000"/>
                </a:solidFill>
                <a:latin typeface="+mn-ea"/>
                <a:cs typeface="THELuxGoR" pitchFamily="34" charset="0"/>
              </a:rPr>
              <a:t> </a:t>
            </a:r>
            <a:r>
              <a:rPr lang="en-US" altLang="ko-KR" sz="1200" dirty="0">
                <a:latin typeface="+mn-ea"/>
                <a:cs typeface="THELuxGoR" pitchFamily="34" charset="0"/>
              </a:rPr>
              <a:t>5</a:t>
            </a:r>
            <a:r>
              <a:rPr lang="en-US" altLang="ko-KR" sz="1200" dirty="0" smtClean="0">
                <a:latin typeface="+mn-ea"/>
                <a:cs typeface="THELuxGoR" pitchFamily="34" charset="0"/>
              </a:rPr>
              <a:t>.</a:t>
            </a:r>
            <a:r>
              <a:rPr lang="ko-KR" altLang="en-US" sz="1200" dirty="0" smtClean="0">
                <a:latin typeface="+mn-ea"/>
                <a:cs typeface="THELuxGoR" pitchFamily="34" charset="0"/>
              </a:rPr>
              <a:t> </a:t>
            </a:r>
            <a:r>
              <a:rPr lang="ko-KR" altLang="en-US" sz="1200" dirty="0" err="1" smtClean="0">
                <a:latin typeface="+mn-ea"/>
                <a:cs typeface="THELuxGoR" pitchFamily="34" charset="0"/>
              </a:rPr>
              <a:t>머신러닝</a:t>
            </a:r>
            <a:r>
              <a:rPr lang="ko-KR" altLang="en-US" sz="1200" dirty="0" smtClean="0">
                <a:latin typeface="+mn-ea"/>
                <a:cs typeface="THELuxGoR" pitchFamily="34" charset="0"/>
              </a:rPr>
              <a:t> 학습 및 평가</a:t>
            </a:r>
            <a:endParaRPr lang="en-US" altLang="ko-KR" sz="1200" dirty="0" smtClean="0">
              <a:latin typeface="+mn-ea"/>
              <a:cs typeface="THELuxGoR" pitchFamily="34" charset="0"/>
            </a:endParaRPr>
          </a:p>
          <a:p>
            <a:pPr>
              <a:lnSpc>
                <a:spcPct val="130000"/>
              </a:lnSpc>
            </a:pPr>
            <a:r>
              <a:rPr lang="en-US" altLang="ko-KR" sz="1200" dirty="0" smtClean="0">
                <a:latin typeface="+mn-ea"/>
                <a:cs typeface="THELuxGoR" pitchFamily="34" charset="0"/>
              </a:rPr>
              <a:t>  6. </a:t>
            </a:r>
            <a:r>
              <a:rPr lang="ko-KR" altLang="en-US" sz="1200" dirty="0" err="1" smtClean="0">
                <a:latin typeface="+mn-ea"/>
                <a:cs typeface="THELuxGoR" pitchFamily="34" charset="0"/>
              </a:rPr>
              <a:t>머신러닝</a:t>
            </a:r>
            <a:r>
              <a:rPr lang="ko-KR" altLang="en-US" sz="1200" dirty="0" smtClean="0">
                <a:latin typeface="+mn-ea"/>
                <a:cs typeface="THELuxGoR" pitchFamily="34" charset="0"/>
              </a:rPr>
              <a:t> 개선</a:t>
            </a:r>
            <a:endParaRPr lang="en-US" altLang="ko-KR" sz="1200" dirty="0" smtClean="0">
              <a:latin typeface="+mn-ea"/>
              <a:cs typeface="THELuxGoR" pitchFamily="34" charset="0"/>
            </a:endParaRPr>
          </a:p>
          <a:p>
            <a:pPr>
              <a:lnSpc>
                <a:spcPct val="130000"/>
              </a:lnSpc>
            </a:pPr>
            <a:r>
              <a:rPr lang="en-US" altLang="ko-KR" sz="1200" dirty="0" smtClean="0">
                <a:solidFill>
                  <a:srgbClr val="FF0000"/>
                </a:solidFill>
                <a:latin typeface="+mn-ea"/>
                <a:cs typeface="THELuxGoR" pitchFamily="34" charset="0"/>
              </a:rPr>
              <a:t>  </a:t>
            </a:r>
            <a:endParaRPr lang="en-US" altLang="ko-KR" sz="1200" dirty="0" smtClean="0">
              <a:latin typeface="+mn-ea"/>
              <a:cs typeface="THELuxGoR" pitchFamily="34" charset="0"/>
            </a:endParaRPr>
          </a:p>
          <a:p>
            <a:pPr>
              <a:lnSpc>
                <a:spcPct val="130000"/>
              </a:lnSpc>
            </a:pPr>
            <a:r>
              <a:rPr lang="en-US" altLang="ko-KR" sz="1600" b="1" dirty="0" smtClean="0">
                <a:latin typeface="+mn-ea"/>
                <a:cs typeface="THELuxGoR" pitchFamily="34" charset="0"/>
              </a:rPr>
              <a:t>Ⅳ </a:t>
            </a:r>
            <a:r>
              <a:rPr lang="ko-KR" altLang="en-US" sz="1600" b="1" dirty="0">
                <a:latin typeface="+mn-ea"/>
                <a:cs typeface="THELuxGoR" pitchFamily="34" charset="0"/>
              </a:rPr>
              <a:t>결론 및 </a:t>
            </a:r>
            <a:r>
              <a:rPr lang="ko-KR" altLang="en-US" sz="1600" b="1" dirty="0" smtClean="0">
                <a:latin typeface="+mn-ea"/>
                <a:cs typeface="THELuxGoR" pitchFamily="34" charset="0"/>
              </a:rPr>
              <a:t>개선방향</a:t>
            </a:r>
            <a:endParaRPr lang="en-US" altLang="ko-KR" sz="1600" b="1" dirty="0">
              <a:latin typeface="+mn-ea"/>
              <a:cs typeface="THELuxGoR" pitchFamily="34" charset="0"/>
            </a:endParaRPr>
          </a:p>
          <a:p>
            <a:pPr>
              <a:lnSpc>
                <a:spcPct val="130000"/>
              </a:lnSpc>
            </a:pPr>
            <a:r>
              <a:rPr lang="en-US" altLang="ko-KR" sz="1200" dirty="0" smtClean="0">
                <a:latin typeface="+mn-ea"/>
                <a:cs typeface="THELuxGoR" pitchFamily="34" charset="0"/>
              </a:rPr>
              <a:t>  1. </a:t>
            </a:r>
            <a:r>
              <a:rPr lang="ko-KR" altLang="en-US" sz="1200" dirty="0" smtClean="0">
                <a:latin typeface="+mn-ea"/>
                <a:cs typeface="THELuxGoR" pitchFamily="34" charset="0"/>
              </a:rPr>
              <a:t>프로젝트 결과 요약</a:t>
            </a:r>
            <a:endParaRPr lang="en-US" altLang="ko-KR" sz="1200" dirty="0" smtClean="0">
              <a:solidFill>
                <a:srgbClr val="FF0000"/>
              </a:solidFill>
              <a:latin typeface="+mn-ea"/>
              <a:cs typeface="THELuxGoR" pitchFamily="34" charset="0"/>
            </a:endParaRPr>
          </a:p>
          <a:p>
            <a:pPr>
              <a:lnSpc>
                <a:spcPct val="130000"/>
              </a:lnSpc>
            </a:pPr>
            <a:r>
              <a:rPr lang="en-US" altLang="ko-KR" sz="1200" dirty="0" smtClean="0">
                <a:latin typeface="+mn-ea"/>
                <a:cs typeface="THELuxGoR" pitchFamily="34" charset="0"/>
              </a:rPr>
              <a:t>  2. </a:t>
            </a:r>
            <a:r>
              <a:rPr lang="ko-KR" altLang="en-US" sz="1200" dirty="0" smtClean="0">
                <a:latin typeface="+mn-ea"/>
                <a:cs typeface="THELuxGoR" pitchFamily="34" charset="0"/>
              </a:rPr>
              <a:t>개선방향</a:t>
            </a:r>
            <a:endParaRPr lang="en-US" altLang="ko-KR" sz="1200" dirty="0" smtClean="0">
              <a:latin typeface="+mn-ea"/>
              <a:cs typeface="THELuxGoR" pitchFamily="34" charset="0"/>
            </a:endParaRPr>
          </a:p>
        </p:txBody>
      </p:sp>
      <p:grpSp>
        <p:nvGrpSpPr>
          <p:cNvPr id="16" name="그룹 1001"/>
          <p:cNvGrpSpPr/>
          <p:nvPr/>
        </p:nvGrpSpPr>
        <p:grpSpPr>
          <a:xfrm rot="5400000">
            <a:off x="2197206" y="4341706"/>
            <a:ext cx="4860000" cy="81838"/>
            <a:chOff x="6070960" y="2545965"/>
            <a:chExt cx="3514884" cy="79539"/>
          </a:xfrm>
        </p:grpSpPr>
        <p:pic>
          <p:nvPicPr>
            <p:cNvPr id="17" name="Object 6"/>
            <p:cNvPicPr>
              <a:picLocks noChangeAspect="1"/>
            </p:cNvPicPr>
            <p:nvPr/>
          </p:nvPicPr>
          <p:blipFill>
            <a:blip r:embed="rId2" cstate="print"/>
            <a:stretch>
              <a:fillRect/>
            </a:stretch>
          </p:blipFill>
          <p:spPr>
            <a:xfrm>
              <a:off x="6070960" y="2545965"/>
              <a:ext cx="3514884" cy="79539"/>
            </a:xfrm>
            <a:prstGeom prst="rect">
              <a:avLst/>
            </a:prstGeom>
          </p:spPr>
        </p:pic>
      </p:grpSp>
    </p:spTree>
    <p:extLst>
      <p:ext uri="{BB962C8B-B14F-4D97-AF65-F5344CB8AC3E}">
        <p14:creationId xmlns:p14="http://schemas.microsoft.com/office/powerpoint/2010/main" val="912231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20</a:t>
            </a:fld>
            <a:endParaRPr lang="en-US"/>
          </a:p>
        </p:txBody>
      </p:sp>
      <p:sp>
        <p:nvSpPr>
          <p:cNvPr id="9" name="직사각형 8"/>
          <p:cNvSpPr/>
          <p:nvPr/>
        </p:nvSpPr>
        <p:spPr>
          <a:xfrm>
            <a:off x="11977687" y="15716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p:cNvPicPr>
            <a:picLocks noChangeAspect="1"/>
          </p:cNvPicPr>
          <p:nvPr/>
        </p:nvPicPr>
        <p:blipFill rotWithShape="1">
          <a:blip r:embed="rId2"/>
          <a:srcRect t="7842" b="34314"/>
          <a:stretch/>
        </p:blipFill>
        <p:spPr>
          <a:xfrm>
            <a:off x="12094087" y="2288273"/>
            <a:ext cx="4390709" cy="2113649"/>
          </a:xfrm>
          <a:prstGeom prst="rect">
            <a:avLst/>
          </a:prstGeom>
        </p:spPr>
      </p:pic>
      <p:sp>
        <p:nvSpPr>
          <p:cNvPr id="12" name="직사각형 11"/>
          <p:cNvSpPr/>
          <p:nvPr/>
        </p:nvSpPr>
        <p:spPr>
          <a:xfrm>
            <a:off x="11990287" y="1639981"/>
            <a:ext cx="4599600" cy="44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데이터 수집 </a:t>
            </a:r>
            <a:r>
              <a:rPr lang="en-US" altLang="ko-KR" b="1" dirty="0" smtClean="0">
                <a:solidFill>
                  <a:schemeClr val="accent3">
                    <a:lumMod val="50000"/>
                  </a:schemeClr>
                </a:solidFill>
                <a:latin typeface="맑은 고딕" panose="020B0503020000020004" pitchFamily="50" charset="-127"/>
                <a:ea typeface="맑은 고딕" panose="020B0503020000020004" pitchFamily="50" charset="-127"/>
              </a:rPr>
              <a:t>– </a:t>
            </a:r>
            <a:r>
              <a:rPr lang="ko-KR" altLang="en-US" b="1" dirty="0" smtClean="0">
                <a:solidFill>
                  <a:schemeClr val="accent3">
                    <a:lumMod val="50000"/>
                  </a:schemeClr>
                </a:solidFill>
                <a:latin typeface="맑은 고딕" panose="020B0503020000020004" pitchFamily="50" charset="-127"/>
                <a:ea typeface="맑은 고딕" panose="020B0503020000020004" pitchFamily="50" charset="-127"/>
              </a:rPr>
              <a:t>공공데이터포털</a:t>
            </a:r>
            <a:endParaRPr lang="ko-KR" altLang="en-US" b="1" dirty="0">
              <a:solidFill>
                <a:schemeClr val="accent3">
                  <a:lumMod val="50000"/>
                </a:schemeClr>
              </a:solidFill>
              <a:latin typeface="맑은 고딕" panose="020B0503020000020004" pitchFamily="50" charset="-127"/>
              <a:ea typeface="맑은 고딕" panose="020B0503020000020004" pitchFamily="50" charset="-127"/>
            </a:endParaRPr>
          </a:p>
        </p:txBody>
      </p:sp>
      <p:pic>
        <p:nvPicPr>
          <p:cNvPr id="13" name="그림 12"/>
          <p:cNvPicPr>
            <a:picLocks noChangeAspect="1"/>
          </p:cNvPicPr>
          <p:nvPr/>
        </p:nvPicPr>
        <p:blipFill>
          <a:blip r:embed="rId3"/>
          <a:stretch>
            <a:fillRect/>
          </a:stretch>
        </p:blipFill>
        <p:spPr>
          <a:xfrm>
            <a:off x="12201253" y="4624499"/>
            <a:ext cx="4283543" cy="2109748"/>
          </a:xfrm>
          <a:prstGeom prst="rect">
            <a:avLst/>
          </a:prstGeom>
        </p:spPr>
      </p:pic>
      <p:sp>
        <p:nvSpPr>
          <p:cNvPr id="14" name="직사각형 13"/>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marL="171450" indent="-171450">
              <a:lnSpc>
                <a:spcPct val="150000"/>
              </a:lnSpc>
              <a:buFontTx/>
              <a:buChar char="-"/>
            </a:pPr>
            <a:r>
              <a:rPr lang="ko-KR" altLang="en-US" sz="1000" dirty="0" err="1" smtClean="0">
                <a:solidFill>
                  <a:schemeClr val="tx1"/>
                </a:solidFill>
                <a:latin typeface="맑은 고딕" panose="020B0503020000020004" pitchFamily="50" charset="-127"/>
                <a:ea typeface="맑은 고딕" panose="020B0503020000020004" pitchFamily="50" charset="-127"/>
              </a:rPr>
              <a:t>ㅇㅇ</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err="1">
                <a:solidFill>
                  <a:schemeClr val="accent3">
                    <a:lumMod val="50000"/>
                  </a:schemeClr>
                </a:solidFill>
                <a:latin typeface="맑은 고딕" panose="020B0503020000020004" pitchFamily="50" charset="-127"/>
              </a:rPr>
              <a:t>고령운전자</a:t>
            </a:r>
            <a:r>
              <a:rPr lang="en-US" altLang="ko-KR" b="1" dirty="0">
                <a:solidFill>
                  <a:schemeClr val="accent3">
                    <a:lumMod val="50000"/>
                  </a:schemeClr>
                </a:solidFill>
                <a:latin typeface="맑은 고딕" panose="020B0503020000020004" pitchFamily="50" charset="-127"/>
              </a:rPr>
              <a:t>_</a:t>
            </a:r>
            <a:r>
              <a:rPr lang="ko-KR" altLang="en-US" b="1" dirty="0">
                <a:solidFill>
                  <a:schemeClr val="accent3">
                    <a:lumMod val="50000"/>
                  </a:schemeClr>
                </a:solidFill>
                <a:latin typeface="맑은 고딕" panose="020B0503020000020004" pitchFamily="50" charset="-127"/>
              </a:rPr>
              <a:t>자진반납현황</a:t>
            </a:r>
          </a:p>
        </p:txBody>
      </p:sp>
      <p:sp>
        <p:nvSpPr>
          <p:cNvPr id="16" name="직사각형 15"/>
          <p:cNvSpPr/>
          <p:nvPr/>
        </p:nvSpPr>
        <p:spPr>
          <a:xfrm>
            <a:off x="3214687" y="4772025"/>
            <a:ext cx="6813600" cy="207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필요한가</a:t>
            </a:r>
            <a:r>
              <a:rPr lang="en-US" altLang="ko-KR" dirty="0" smtClean="0"/>
              <a:t>?</a:t>
            </a:r>
          </a:p>
          <a:p>
            <a:pPr algn="ctr"/>
            <a:r>
              <a:rPr lang="en-US" altLang="ko-KR" dirty="0" smtClean="0"/>
              <a:t>&gt; </a:t>
            </a:r>
            <a:r>
              <a:rPr lang="ko-KR" altLang="en-US" dirty="0" smtClean="0"/>
              <a:t>본 프로젝트 분석 과정엔 활용이 안됐는데</a:t>
            </a:r>
            <a:r>
              <a:rPr lang="en-US" altLang="ko-KR" dirty="0" smtClean="0"/>
              <a:t>?</a:t>
            </a:r>
            <a:endParaRPr lang="ko-KR" altLang="en-US" dirty="0"/>
          </a:p>
        </p:txBody>
      </p:sp>
    </p:spTree>
    <p:extLst>
      <p:ext uri="{BB962C8B-B14F-4D97-AF65-F5344CB8AC3E}">
        <p14:creationId xmlns:p14="http://schemas.microsoft.com/office/powerpoint/2010/main" val="1624357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11215688" y="1497780"/>
            <a:ext cx="4603983" cy="49301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accent3">
                    <a:lumMod val="50000"/>
                  </a:schemeClr>
                </a:solidFill>
                <a:latin typeface="맑은 고딕" panose="020B0503020000020004" pitchFamily="50" charset="-127"/>
              </a:rPr>
              <a:t>데이터 수집 </a:t>
            </a:r>
            <a:r>
              <a:rPr lang="en-US" altLang="ko-KR" b="1" dirty="0">
                <a:solidFill>
                  <a:schemeClr val="accent3">
                    <a:lumMod val="50000"/>
                  </a:schemeClr>
                </a:solidFill>
                <a:latin typeface="맑은 고딕" panose="020B0503020000020004" pitchFamily="50" charset="-127"/>
              </a:rPr>
              <a:t>– </a:t>
            </a:r>
            <a:r>
              <a:rPr lang="ko-KR" altLang="en-US" b="1" dirty="0">
                <a:solidFill>
                  <a:schemeClr val="accent3">
                    <a:lumMod val="50000"/>
                  </a:schemeClr>
                </a:solidFill>
                <a:latin typeface="맑은 고딕" panose="020B0503020000020004" pitchFamily="50" charset="-127"/>
              </a:rPr>
              <a:t>공공데이터포털</a:t>
            </a:r>
          </a:p>
        </p:txBody>
      </p:sp>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21</a:t>
            </a:fld>
            <a:endParaRPr lang="en-US"/>
          </a:p>
        </p:txBody>
      </p:sp>
      <p:sp>
        <p:nvSpPr>
          <p:cNvPr id="10" name="직사각형 9"/>
          <p:cNvSpPr/>
          <p:nvPr/>
        </p:nvSpPr>
        <p:spPr>
          <a:xfrm>
            <a:off x="11175671" y="14192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p:cNvPicPr>
            <a:picLocks noChangeAspect="1"/>
          </p:cNvPicPr>
          <p:nvPr/>
        </p:nvPicPr>
        <p:blipFill rotWithShape="1">
          <a:blip r:embed="rId2"/>
          <a:srcRect t="9177" b="40762"/>
          <a:stretch/>
        </p:blipFill>
        <p:spPr>
          <a:xfrm>
            <a:off x="11215687" y="2105025"/>
            <a:ext cx="4581354" cy="2237772"/>
          </a:xfrm>
          <a:prstGeom prst="rect">
            <a:avLst/>
          </a:prstGeom>
        </p:spPr>
      </p:pic>
      <p:pic>
        <p:nvPicPr>
          <p:cNvPr id="15" name="그림 14"/>
          <p:cNvPicPr>
            <a:picLocks noChangeAspect="1"/>
          </p:cNvPicPr>
          <p:nvPr/>
        </p:nvPicPr>
        <p:blipFill>
          <a:blip r:embed="rId3"/>
          <a:stretch>
            <a:fillRect/>
          </a:stretch>
        </p:blipFill>
        <p:spPr>
          <a:xfrm>
            <a:off x="11237004" y="4487917"/>
            <a:ext cx="4560037" cy="2245196"/>
          </a:xfrm>
          <a:prstGeom prst="rect">
            <a:avLst/>
          </a:prstGeom>
        </p:spPr>
      </p:pic>
      <p:sp>
        <p:nvSpPr>
          <p:cNvPr id="18" name="직사각형 17"/>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marL="171450" indent="-171450">
              <a:lnSpc>
                <a:spcPct val="150000"/>
              </a:lnSpc>
              <a:buFontTx/>
              <a:buChar char="-"/>
            </a:pPr>
            <a:r>
              <a:rPr lang="ko-KR" altLang="en-US" sz="1000" dirty="0" err="1" smtClean="0">
                <a:solidFill>
                  <a:schemeClr val="tx1"/>
                </a:solidFill>
                <a:latin typeface="맑은 고딕" panose="020B0503020000020004" pitchFamily="50" charset="-127"/>
                <a:ea typeface="맑은 고딕" panose="020B0503020000020004" pitchFamily="50" charset="-127"/>
              </a:rPr>
              <a:t>ㅇㅇ</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
        <p:nvSpPr>
          <p:cNvPr id="20" name="직사각형 19"/>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accent3">
                    <a:lumMod val="50000"/>
                  </a:schemeClr>
                </a:solidFill>
                <a:latin typeface="맑은 고딕" panose="020B0503020000020004" pitchFamily="50" charset="-127"/>
              </a:rPr>
              <a:t>경기도</a:t>
            </a:r>
            <a:r>
              <a:rPr lang="en-US" altLang="ko-KR" b="1" dirty="0">
                <a:solidFill>
                  <a:schemeClr val="accent3">
                    <a:lumMod val="50000"/>
                  </a:schemeClr>
                </a:solidFill>
                <a:latin typeface="맑은 고딕" panose="020B0503020000020004" pitchFamily="50" charset="-127"/>
              </a:rPr>
              <a:t>_</a:t>
            </a:r>
            <a:r>
              <a:rPr lang="ko-KR" altLang="en-US" b="1" dirty="0" err="1">
                <a:solidFill>
                  <a:schemeClr val="accent3">
                    <a:lumMod val="50000"/>
                  </a:schemeClr>
                </a:solidFill>
                <a:latin typeface="맑은 고딕" panose="020B0503020000020004" pitchFamily="50" charset="-127"/>
              </a:rPr>
              <a:t>행정구역별</a:t>
            </a:r>
            <a:r>
              <a:rPr lang="en-US" altLang="ko-KR" b="1" dirty="0">
                <a:solidFill>
                  <a:schemeClr val="accent3">
                    <a:lumMod val="50000"/>
                  </a:schemeClr>
                </a:solidFill>
                <a:latin typeface="맑은 고딕" panose="020B0503020000020004" pitchFamily="50" charset="-127"/>
              </a:rPr>
              <a:t>_</a:t>
            </a:r>
            <a:r>
              <a:rPr lang="ko-KR" altLang="en-US" b="1" dirty="0">
                <a:solidFill>
                  <a:schemeClr val="accent3">
                    <a:lumMod val="50000"/>
                  </a:schemeClr>
                </a:solidFill>
                <a:latin typeface="맑은 고딕" panose="020B0503020000020004" pitchFamily="50" charset="-127"/>
              </a:rPr>
              <a:t>주민등록인구</a:t>
            </a:r>
          </a:p>
        </p:txBody>
      </p:sp>
      <p:sp>
        <p:nvSpPr>
          <p:cNvPr id="21" name="직사각형 20"/>
          <p:cNvSpPr/>
          <p:nvPr/>
        </p:nvSpPr>
        <p:spPr>
          <a:xfrm>
            <a:off x="3214687" y="4772025"/>
            <a:ext cx="6813600" cy="207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필요한가</a:t>
            </a:r>
            <a:r>
              <a:rPr lang="en-US" altLang="ko-KR" dirty="0" smtClean="0"/>
              <a:t>?</a:t>
            </a:r>
          </a:p>
          <a:p>
            <a:pPr algn="ctr"/>
            <a:r>
              <a:rPr lang="en-US" altLang="ko-KR" dirty="0" smtClean="0"/>
              <a:t>&gt; </a:t>
            </a:r>
            <a:r>
              <a:rPr lang="ko-KR" altLang="en-US" dirty="0" smtClean="0"/>
              <a:t>본 프로젝트 분석 과정엔 활용이 안됐는데</a:t>
            </a:r>
            <a:r>
              <a:rPr lang="en-US" altLang="ko-KR" dirty="0" smtClean="0"/>
              <a:t>?</a:t>
            </a:r>
            <a:endParaRPr lang="ko-KR" altLang="en-US" dirty="0"/>
          </a:p>
        </p:txBody>
      </p:sp>
    </p:spTree>
    <p:extLst>
      <p:ext uri="{BB962C8B-B14F-4D97-AF65-F5344CB8AC3E}">
        <p14:creationId xmlns:p14="http://schemas.microsoft.com/office/powerpoint/2010/main" val="2986292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3">
                      <a:lumMod val="50000"/>
                    </a:schemeClr>
                  </a:solidFill>
                  <a:latin typeface="맑은 고딕" panose="020B0503020000020004" pitchFamily="50" charset="-127"/>
                  <a:cs typeface="THELuxGoB" pitchFamily="34" charset="0"/>
                </a:rPr>
                <a:t>2. </a:t>
              </a:r>
              <a:r>
                <a:rPr lang="ko-KR" altLang="en-US" sz="2800" b="1" dirty="0">
                  <a:solidFill>
                    <a:schemeClr val="accent3">
                      <a:lumMod val="50000"/>
                    </a:schemeClr>
                  </a:solidFill>
                  <a:latin typeface="맑은 고딕" panose="020B0503020000020004" pitchFamily="50" charset="-127"/>
                  <a:cs typeface="THELuxGoB" pitchFamily="34" charset="0"/>
                </a:rPr>
                <a:t>데이터 수집 및 탐색</a:t>
              </a:r>
              <a:endParaRPr lang="en-US" altLang="ko-KR" sz="2800" b="1" dirty="0">
                <a:solidFill>
                  <a:schemeClr val="accent3">
                    <a:lumMod val="50000"/>
                  </a:schemeClr>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22</a:t>
            </a:fld>
            <a:endParaRPr lang="en-US"/>
          </a:p>
        </p:txBody>
      </p:sp>
      <p:sp>
        <p:nvSpPr>
          <p:cNvPr id="9" name="직사각형 8"/>
          <p:cNvSpPr/>
          <p:nvPr/>
        </p:nvSpPr>
        <p:spPr>
          <a:xfrm>
            <a:off x="11279287" y="1695450"/>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1291887" y="1763806"/>
            <a:ext cx="4599600" cy="44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accent3">
                    <a:lumMod val="50000"/>
                  </a:schemeClr>
                </a:solidFill>
                <a:latin typeface="맑은 고딕" panose="020B0503020000020004" pitchFamily="50" charset="-127"/>
              </a:rPr>
              <a:t>데이터 수집 </a:t>
            </a:r>
            <a:r>
              <a:rPr lang="en-US" altLang="ko-KR" b="1" dirty="0">
                <a:solidFill>
                  <a:schemeClr val="accent3">
                    <a:lumMod val="50000"/>
                  </a:schemeClr>
                </a:solidFill>
                <a:latin typeface="맑은 고딕" panose="020B0503020000020004" pitchFamily="50" charset="-127"/>
              </a:rPr>
              <a:t>– </a:t>
            </a:r>
            <a:r>
              <a:rPr lang="ko-KR" altLang="en-US" b="1" dirty="0">
                <a:solidFill>
                  <a:schemeClr val="accent3">
                    <a:lumMod val="50000"/>
                  </a:schemeClr>
                </a:solidFill>
                <a:latin typeface="맑은 고딕" panose="020B0503020000020004" pitchFamily="50" charset="-127"/>
              </a:rPr>
              <a:t>경찰청</a:t>
            </a:r>
            <a:r>
              <a:rPr lang="en-US" altLang="ko-KR" b="1" dirty="0">
                <a:solidFill>
                  <a:schemeClr val="accent3">
                    <a:lumMod val="50000"/>
                  </a:schemeClr>
                </a:solidFill>
                <a:latin typeface="맑은 고딕" panose="020B0503020000020004" pitchFamily="50" charset="-127"/>
              </a:rPr>
              <a:t>(</a:t>
            </a:r>
            <a:r>
              <a:rPr lang="ko-KR" altLang="en-US" b="1" dirty="0">
                <a:solidFill>
                  <a:schemeClr val="accent3">
                    <a:lumMod val="50000"/>
                  </a:schemeClr>
                </a:solidFill>
                <a:latin typeface="맑은 고딕" panose="020B0503020000020004" pitchFamily="50" charset="-127"/>
              </a:rPr>
              <a:t>직접 요청</a:t>
            </a:r>
            <a:r>
              <a:rPr lang="en-US" altLang="ko-KR" b="1" dirty="0" smtClean="0">
                <a:solidFill>
                  <a:schemeClr val="accent3">
                    <a:lumMod val="50000"/>
                  </a:schemeClr>
                </a:solidFill>
                <a:latin typeface="맑은 고딕" panose="020B0503020000020004" pitchFamily="50" charset="-127"/>
              </a:rPr>
              <a:t>)</a:t>
            </a:r>
            <a:endParaRPr lang="ko-KR" altLang="en-US" b="1" dirty="0">
              <a:solidFill>
                <a:schemeClr val="accent3">
                  <a:lumMod val="50000"/>
                </a:schemeClr>
              </a:solidFill>
              <a:latin typeface="맑은 고딕" panose="020B0503020000020004" pitchFamily="50" charset="-127"/>
            </a:endParaRPr>
          </a:p>
        </p:txBody>
      </p:sp>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9487" y="2371050"/>
            <a:ext cx="4082230" cy="3614482"/>
          </a:xfrm>
          <a:prstGeom prst="rect">
            <a:avLst/>
          </a:prstGeom>
        </p:spPr>
      </p:pic>
      <p:pic>
        <p:nvPicPr>
          <p:cNvPr id="17" name="그림 16"/>
          <p:cNvPicPr>
            <a:picLocks noChangeAspect="1"/>
          </p:cNvPicPr>
          <p:nvPr/>
        </p:nvPicPr>
        <p:blipFill rotWithShape="1">
          <a:blip r:embed="rId3"/>
          <a:srcRect b="44068"/>
          <a:stretch/>
        </p:blipFill>
        <p:spPr>
          <a:xfrm>
            <a:off x="11852887" y="4642615"/>
            <a:ext cx="4038600" cy="2376635"/>
          </a:xfrm>
          <a:prstGeom prst="rect">
            <a:avLst/>
          </a:prstGeom>
        </p:spPr>
      </p:pic>
      <p:sp>
        <p:nvSpPr>
          <p:cNvPr id="18" name="직사각형 17"/>
          <p:cNvSpPr/>
          <p:nvPr/>
        </p:nvSpPr>
        <p:spPr>
          <a:xfrm>
            <a:off x="686287" y="1990800"/>
            <a:ext cx="9342001" cy="803198"/>
          </a:xfrm>
          <a:prstGeom prst="rect">
            <a:avLst/>
          </a:prstGeom>
          <a:no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bIns="72000" rtlCol="0" anchor="t"/>
          <a:lstStyle/>
          <a:p>
            <a:pPr marL="171450" indent="-171450">
              <a:lnSpc>
                <a:spcPct val="150000"/>
              </a:lnSpc>
              <a:buFontTx/>
              <a:buChar char="-"/>
            </a:pPr>
            <a:r>
              <a:rPr lang="ko-KR" altLang="en-US" sz="1000" dirty="0" err="1" smtClean="0">
                <a:solidFill>
                  <a:schemeClr val="tx1"/>
                </a:solidFill>
                <a:latin typeface="맑은 고딕" panose="020B0503020000020004" pitchFamily="50" charset="-127"/>
                <a:ea typeface="맑은 고딕" panose="020B0503020000020004" pitchFamily="50" charset="-127"/>
              </a:rPr>
              <a:t>ㅇㅇ</a:t>
            </a:r>
            <a:endParaRPr lang="en-US" altLang="ko-KR" sz="1000" dirty="0">
              <a:solidFill>
                <a:schemeClr val="tx1"/>
              </a:solidFill>
              <a:latin typeface="맑은 고딕" panose="020B0503020000020004" pitchFamily="50" charset="-127"/>
              <a:ea typeface="맑은 고딕" panose="020B0503020000020004" pitchFamily="50" charset="-127"/>
            </a:endParaRPr>
          </a:p>
        </p:txBody>
      </p:sp>
      <p:sp>
        <p:nvSpPr>
          <p:cNvPr id="20" name="직사각형 19"/>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accent3">
                    <a:lumMod val="50000"/>
                  </a:schemeClr>
                </a:solidFill>
                <a:latin typeface="맑은 고딕" panose="020B0503020000020004" pitchFamily="50" charset="-127"/>
              </a:rPr>
              <a:t>경기도운전면허소지현황</a:t>
            </a:r>
          </a:p>
        </p:txBody>
      </p:sp>
      <p:sp>
        <p:nvSpPr>
          <p:cNvPr id="21" name="직사각형 20"/>
          <p:cNvSpPr/>
          <p:nvPr/>
        </p:nvSpPr>
        <p:spPr>
          <a:xfrm>
            <a:off x="3214687" y="4772025"/>
            <a:ext cx="6813600" cy="207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필요한가</a:t>
            </a:r>
            <a:r>
              <a:rPr lang="en-US" altLang="ko-KR" dirty="0" smtClean="0"/>
              <a:t>?</a:t>
            </a:r>
          </a:p>
          <a:p>
            <a:pPr algn="ctr"/>
            <a:r>
              <a:rPr lang="en-US" altLang="ko-KR" dirty="0" smtClean="0"/>
              <a:t>&gt; </a:t>
            </a:r>
            <a:r>
              <a:rPr lang="ko-KR" altLang="en-US" dirty="0" smtClean="0"/>
              <a:t>본 프로젝트 분석 과정엔 활용이 안됐는데</a:t>
            </a:r>
            <a:r>
              <a:rPr lang="en-US" altLang="ko-KR" dirty="0" smtClean="0"/>
              <a:t>?</a:t>
            </a:r>
            <a:endParaRPr lang="ko-KR" altLang="en-US" dirty="0"/>
          </a:p>
        </p:txBody>
      </p:sp>
    </p:spTree>
    <p:extLst>
      <p:ext uri="{BB962C8B-B14F-4D97-AF65-F5344CB8AC3E}">
        <p14:creationId xmlns:p14="http://schemas.microsoft.com/office/powerpoint/2010/main" val="365944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문자열 분리</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9" name="직사각형 38"/>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smtClean="0">
                <a:solidFill>
                  <a:schemeClr val="tx2"/>
                </a:solidFill>
                <a:latin typeface="맑은 고딕" panose="020B0503020000020004" pitchFamily="50" charset="-127"/>
                <a:ea typeface="맑은 고딕" panose="020B0503020000020004" pitchFamily="50" charset="-127"/>
              </a:rPr>
              <a:t>결측값</a:t>
            </a:r>
            <a:r>
              <a:rPr lang="ko-KR" altLang="en-US" b="1" dirty="0" smtClean="0">
                <a:solidFill>
                  <a:schemeClr val="tx2"/>
                </a:solidFill>
                <a:latin typeface="맑은 고딕" panose="020B0503020000020004" pitchFamily="50" charset="-127"/>
                <a:ea typeface="맑은 고딕" panose="020B0503020000020004" pitchFamily="50" charset="-127"/>
              </a:rPr>
              <a:t> </a:t>
            </a:r>
            <a:r>
              <a:rPr lang="ko-KR" altLang="en-US" b="1" dirty="0" smtClean="0">
                <a:solidFill>
                  <a:schemeClr val="tx2"/>
                </a:solidFill>
                <a:latin typeface="맑은 고딕" panose="020B0503020000020004" pitchFamily="50" charset="-127"/>
                <a:ea typeface="맑은 고딕" panose="020B0503020000020004" pitchFamily="50" charset="-127"/>
              </a:rPr>
              <a:t>치환</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0" name="직사각형 39"/>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연령 데이터 정수형 변환</a:t>
            </a:r>
            <a:endParaRPr lang="ko-KR" altLang="en-US" b="1" dirty="0">
              <a:solidFill>
                <a:schemeClr val="tx2"/>
              </a:solidFill>
              <a:latin typeface="맑은 고딕" panose="020B0503020000020004" pitchFamily="50" charset="-127"/>
              <a:ea typeface="맑은 고딕" panose="020B0503020000020004" pitchFamily="50" charset="-127"/>
            </a:endParaRPr>
          </a:p>
        </p:txBody>
      </p:sp>
      <p:graphicFrame>
        <p:nvGraphicFramePr>
          <p:cNvPr id="42" name="표 41"/>
          <p:cNvGraphicFramePr>
            <a:graphicFrameLocks noGrp="1"/>
          </p:cNvGraphicFramePr>
          <p:nvPr>
            <p:extLst/>
          </p:nvPr>
        </p:nvGraphicFramePr>
        <p:xfrm>
          <a:off x="1018517" y="2085721"/>
          <a:ext cx="3943541" cy="1975104"/>
        </p:xfrm>
        <a:graphic>
          <a:graphicData uri="http://schemas.openxmlformats.org/drawingml/2006/table">
            <a:tbl>
              <a:tblPr firstRow="1" bandRow="1">
                <a:tableStyleId>{5C22544A-7EE6-4342-B048-85BDC9FD1C3A}</a:tableStyleId>
              </a:tblPr>
              <a:tblGrid>
                <a:gridCol w="223552">
                  <a:extLst>
                    <a:ext uri="{9D8B030D-6E8A-4147-A177-3AD203B41FA5}">
                      <a16:colId xmlns:a16="http://schemas.microsoft.com/office/drawing/2014/main" val="4151785869"/>
                    </a:ext>
                  </a:extLst>
                </a:gridCol>
                <a:gridCol w="732441">
                  <a:extLst>
                    <a:ext uri="{9D8B030D-6E8A-4147-A177-3AD203B41FA5}">
                      <a16:colId xmlns:a16="http://schemas.microsoft.com/office/drawing/2014/main" val="1157946690"/>
                    </a:ext>
                  </a:extLst>
                </a:gridCol>
                <a:gridCol w="998093">
                  <a:extLst>
                    <a:ext uri="{9D8B030D-6E8A-4147-A177-3AD203B41FA5}">
                      <a16:colId xmlns:a16="http://schemas.microsoft.com/office/drawing/2014/main" val="2269815515"/>
                    </a:ext>
                  </a:extLst>
                </a:gridCol>
                <a:gridCol w="1989455">
                  <a:extLst>
                    <a:ext uri="{9D8B030D-6E8A-4147-A177-3AD203B41FA5}">
                      <a16:colId xmlns:a16="http://schemas.microsoft.com/office/drawing/2014/main" val="4138089147"/>
                    </a:ext>
                  </a:extLst>
                </a:gridCol>
              </a:tblGrid>
              <a:tr h="292316">
                <a:tc gridSpan="2">
                  <a:txBody>
                    <a:bodyPr/>
                    <a:lstStyle/>
                    <a:p>
                      <a:pPr algn="l" latinLnBrk="1">
                        <a:lnSpc>
                          <a:spcPct val="130000"/>
                        </a:lnSpc>
                      </a:pPr>
                      <a:r>
                        <a:rPr lang="ko-KR" altLang="en-US" sz="1200" dirty="0" err="1" smtClean="0">
                          <a:solidFill>
                            <a:schemeClr val="tx1"/>
                          </a:solidFill>
                          <a:latin typeface="맑은 고딕" panose="020B0503020000020004" pitchFamily="50" charset="-127"/>
                          <a:ea typeface="맑은 고딕" panose="020B0503020000020004" pitchFamily="50" charset="-127"/>
                        </a:rPr>
                        <a:t>사고일시</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l" latinLnBrk="1">
                        <a:lnSpc>
                          <a:spcPct val="130000"/>
                        </a:lnSpc>
                      </a:pPr>
                      <a:r>
                        <a:rPr lang="en-US" altLang="ko-KR" sz="1200" b="0" dirty="0" err="1" smtClean="0">
                          <a:solidFill>
                            <a:schemeClr val="tx1"/>
                          </a:solidFill>
                          <a:latin typeface="맑은 고딕" panose="020B0503020000020004" pitchFamily="50" charset="-127"/>
                          <a:ea typeface="맑은 고딕" panose="020B0503020000020004" pitchFamily="50" charset="-127"/>
                        </a:rPr>
                        <a:t>datetime</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2023-01-01 00:00:00</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날짜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str</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2023-01-01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1027876"/>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연</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2023</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2297354"/>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월</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2817467"/>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일</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6637363"/>
                  </a:ext>
                </a:extLst>
              </a:tr>
              <a:tr h="292316">
                <a:tc>
                  <a:txBody>
                    <a:bodyPr/>
                    <a:lstStyle/>
                    <a:p>
                      <a:pPr algn="ctr" latinLnBrk="1">
                        <a:lnSpc>
                          <a:spcPct val="130000"/>
                        </a:lnSpc>
                      </a:pPr>
                      <a:r>
                        <a:rPr lang="en-US" altLang="ko-KR" sz="1200" b="1" dirty="0" smtClean="0">
                          <a:solidFill>
                            <a:schemeClr val="tx1"/>
                          </a:solidFill>
                          <a:latin typeface="맑은 고딕" panose="020B0503020000020004" pitchFamily="50" charset="-127"/>
                          <a:ea typeface="맑은 고딕" panose="020B0503020000020004" pitchFamily="50" charset="-127"/>
                        </a:rPr>
                        <a:t>&gt;</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시간</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err="1" smtClean="0">
                          <a:solidFill>
                            <a:schemeClr val="tx1"/>
                          </a:solidFill>
                          <a:latin typeface="맑은 고딕" panose="020B0503020000020004" pitchFamily="50" charset="-127"/>
                          <a:ea typeface="맑은 고딕" panose="020B0503020000020004" pitchFamily="50" charset="-127"/>
                        </a:rPr>
                        <a:t>Int</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latinLnBrk="1">
                        <a:lnSpc>
                          <a:spcPct val="130000"/>
                        </a:lnSpc>
                      </a:pPr>
                      <a:r>
                        <a:rPr lang="en-US" altLang="ko-KR" sz="1200" dirty="0" smtClean="0">
                          <a:solidFill>
                            <a:schemeClr val="tx1"/>
                          </a:solidFill>
                          <a:latin typeface="맑은 고딕" panose="020B0503020000020004" pitchFamily="50" charset="-127"/>
                          <a:ea typeface="맑은 고딕" panose="020B0503020000020004" pitchFamily="50" charset="-127"/>
                        </a:rPr>
                        <a:t>1</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9392373"/>
                  </a:ext>
                </a:extLst>
              </a:tr>
            </a:tbl>
          </a:graphicData>
        </a:graphic>
      </p:graphicFrame>
      <p:graphicFrame>
        <p:nvGraphicFramePr>
          <p:cNvPr id="46" name="표 45"/>
          <p:cNvGraphicFramePr>
            <a:graphicFrameLocks noGrp="1"/>
          </p:cNvGraphicFramePr>
          <p:nvPr>
            <p:extLst/>
          </p:nvPr>
        </p:nvGraphicFramePr>
        <p:xfrm>
          <a:off x="5581576" y="2085721"/>
          <a:ext cx="4249422" cy="1975104"/>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368618">
                  <a:extLst>
                    <a:ext uri="{9D8B030D-6E8A-4147-A177-3AD203B41FA5}">
                      <a16:colId xmlns:a16="http://schemas.microsoft.com/office/drawing/2014/main" val="2269815515"/>
                    </a:ext>
                  </a:extLst>
                </a:gridCol>
                <a:gridCol w="955993">
                  <a:extLst>
                    <a:ext uri="{9D8B030D-6E8A-4147-A177-3AD203B41FA5}">
                      <a16:colId xmlns:a16="http://schemas.microsoft.com/office/drawing/2014/main" val="4138089147"/>
                    </a:ext>
                  </a:extLst>
                </a:gridCol>
                <a:gridCol w="955993">
                  <a:extLst>
                    <a:ext uri="{9D8B030D-6E8A-4147-A177-3AD203B41FA5}">
                      <a16:colId xmlns:a16="http://schemas.microsoft.com/office/drawing/2014/main" val="2046699557"/>
                    </a:ext>
                  </a:extLst>
                </a:gridCol>
              </a:tblGrid>
              <a:tr h="152400">
                <a:tc>
                  <a:txBody>
                    <a:bodyPr/>
                    <a:lstStyle/>
                    <a:p>
                      <a:pPr algn="l" latinLnBrk="1">
                        <a:lnSpc>
                          <a:spcPct val="130000"/>
                        </a:lnSpc>
                      </a:pPr>
                      <a:r>
                        <a:rPr lang="ko-KR" altLang="en-US" sz="1200" dirty="0" err="1" smtClean="0">
                          <a:solidFill>
                            <a:schemeClr val="tx1"/>
                          </a:solidFill>
                          <a:latin typeface="맑은 고딕" panose="020B0503020000020004" pitchFamily="50" charset="-127"/>
                          <a:ea typeface="맑은 고딕" panose="020B0503020000020004" pitchFamily="50" charset="-127"/>
                        </a:rPr>
                        <a:t>시군구</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구</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동</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smtClean="0">
                          <a:latin typeface="맑은 고딕" panose="020B0503020000020004" pitchFamily="50" charset="-127"/>
                          <a:ea typeface="맑은 고딕" panose="020B0503020000020004" pitchFamily="50" charset="-127"/>
                        </a:rPr>
                        <a:t>수원시 권선구 권선동</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권선구</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권선동</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505147"/>
                  </a:ext>
                </a:extLst>
              </a:tr>
              <a:tr h="152400">
                <a:tc>
                  <a:txBody>
                    <a:bodyPr/>
                    <a:lstStyle/>
                    <a:p>
                      <a:pPr algn="l" latinLnBrk="1">
                        <a:lnSpc>
                          <a:spcPct val="130000"/>
                        </a:lnSpc>
                      </a:pPr>
                      <a:r>
                        <a:rPr lang="ko-KR" altLang="en-US" sz="1200" b="1" dirty="0" smtClean="0">
                          <a:latin typeface="맑은 고딕" panose="020B0503020000020004" pitchFamily="50" charset="-127"/>
                          <a:ea typeface="맑은 고딕" panose="020B0503020000020004" pitchFamily="50" charset="-127"/>
                        </a:rPr>
                        <a:t>사고유형</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사고유형</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사고유형</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err="1" smtClean="0">
                          <a:latin typeface="맑은 고딕" panose="020B0503020000020004" pitchFamily="50" charset="-127"/>
                          <a:ea typeface="맑은 고딕" panose="020B0503020000020004" pitchFamily="50" charset="-127"/>
                        </a:rPr>
                        <a:t>차대사람</a:t>
                      </a:r>
                      <a:r>
                        <a:rPr lang="ko-KR" altLang="en-US" sz="1200"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기타</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err="1" smtClean="0">
                          <a:solidFill>
                            <a:schemeClr val="tx1"/>
                          </a:solidFill>
                          <a:latin typeface="맑은 고딕" panose="020B0503020000020004" pitchFamily="50" charset="-127"/>
                          <a:ea typeface="맑은 고딕" panose="020B0503020000020004" pitchFamily="50" charset="-127"/>
                        </a:rPr>
                        <a:t>차대사람</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기타</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79862"/>
                  </a:ext>
                </a:extLst>
              </a:tr>
              <a:tr h="152400">
                <a:tc>
                  <a:txBody>
                    <a:bodyPr/>
                    <a:lstStyle/>
                    <a:p>
                      <a:pPr algn="l" latinLnBrk="1">
                        <a:lnSpc>
                          <a:spcPct val="130000"/>
                        </a:lnSpc>
                      </a:pPr>
                      <a:r>
                        <a:rPr lang="ko-KR" altLang="en-US" sz="1200" b="1" dirty="0" err="1" smtClean="0">
                          <a:latin typeface="맑은 고딕" panose="020B0503020000020004" pitchFamily="50" charset="-127"/>
                          <a:ea typeface="맑은 고딕" panose="020B0503020000020004" pitchFamily="50" charset="-127"/>
                        </a:rPr>
                        <a:t>도로형태</a:t>
                      </a:r>
                      <a:endParaRPr lang="ko-KR" altLang="en-US" sz="120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err="1" smtClean="0">
                          <a:solidFill>
                            <a:schemeClr val="tx1"/>
                          </a:solidFill>
                          <a:latin typeface="맑은 고딕" panose="020B0503020000020004" pitchFamily="50" charset="-127"/>
                          <a:ea typeface="맑은 고딕" panose="020B0503020000020004" pitchFamily="50" charset="-127"/>
                        </a:rPr>
                        <a:t>도로형태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1" dirty="0" err="1" smtClean="0">
                          <a:solidFill>
                            <a:schemeClr val="tx1"/>
                          </a:solidFill>
                          <a:latin typeface="맑은 고딕" panose="020B0503020000020004" pitchFamily="50" charset="-127"/>
                          <a:ea typeface="맑은 고딕" panose="020B0503020000020004" pitchFamily="50" charset="-127"/>
                        </a:rPr>
                        <a:t>도로형태</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092552"/>
                  </a:ext>
                </a:extLst>
              </a:tr>
              <a:tr h="152400">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dirty="0" smtClean="0">
                          <a:latin typeface="맑은 고딕" panose="020B0503020000020004" pitchFamily="50" charset="-127"/>
                          <a:ea typeface="맑은 고딕" panose="020B0503020000020004" pitchFamily="50" charset="-127"/>
                        </a:rPr>
                        <a:t>단일로</a:t>
                      </a:r>
                      <a:r>
                        <a:rPr lang="en-US" altLang="ko-KR" sz="1200" dirty="0" smtClean="0">
                          <a:latin typeface="맑은 고딕" panose="020B0503020000020004" pitchFamily="50" charset="-127"/>
                          <a:ea typeface="맑은 고딕" panose="020B0503020000020004" pitchFamily="50" charset="-127"/>
                        </a:rPr>
                        <a:t> – </a:t>
                      </a:r>
                      <a:r>
                        <a:rPr lang="ko-KR" altLang="en-US" sz="1200" dirty="0" smtClean="0">
                          <a:latin typeface="맑은 고딕" panose="020B0503020000020004" pitchFamily="50" charset="-127"/>
                          <a:ea typeface="맑은 고딕" panose="020B0503020000020004" pitchFamily="50" charset="-127"/>
                        </a:rPr>
                        <a:t>기타</a:t>
                      </a:r>
                      <a:endParaRPr lang="en-US" altLang="ko-KR" sz="1200" dirty="0" smtClean="0">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단일로</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기타</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72223"/>
                  </a:ext>
                </a:extLst>
              </a:tr>
            </a:tbl>
          </a:graphicData>
        </a:graphic>
      </p:graphicFrame>
      <p:graphicFrame>
        <p:nvGraphicFramePr>
          <p:cNvPr id="50" name="표 49"/>
          <p:cNvGraphicFramePr>
            <a:graphicFrameLocks noGrp="1"/>
          </p:cNvGraphicFramePr>
          <p:nvPr>
            <p:extLst>
              <p:ext uri="{D42A27DB-BD31-4B8C-83A1-F6EECF244321}">
                <p14:modId xmlns:p14="http://schemas.microsoft.com/office/powerpoint/2010/main" val="3572557227"/>
              </p:ext>
            </p:extLst>
          </p:nvPr>
        </p:nvGraphicFramePr>
        <p:xfrm>
          <a:off x="865576" y="4856220"/>
          <a:ext cx="4249422" cy="1763912"/>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2280604">
                  <a:extLst>
                    <a:ext uri="{9D8B030D-6E8A-4147-A177-3AD203B41FA5}">
                      <a16:colId xmlns:a16="http://schemas.microsoft.com/office/drawing/2014/main" val="2269815515"/>
                    </a:ext>
                  </a:extLst>
                </a:gridCol>
              </a:tblGrid>
              <a:tr h="440978">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차종</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총 </a:t>
                      </a:r>
                      <a:r>
                        <a:rPr lang="en-US" altLang="ko-KR" sz="1200" b="0" dirty="0" smtClean="0">
                          <a:solidFill>
                            <a:schemeClr val="tx1"/>
                          </a:solidFill>
                          <a:latin typeface="맑은 고딕" panose="020B0503020000020004" pitchFamily="50" charset="-127"/>
                          <a:ea typeface="+mn-ea"/>
                        </a:rPr>
                        <a:t>28,460</a:t>
                      </a:r>
                      <a:r>
                        <a:rPr lang="ko-KR" altLang="en-US" sz="1200" b="0" dirty="0" smtClean="0">
                          <a:solidFill>
                            <a:schemeClr val="tx1"/>
                          </a:solidFill>
                          <a:latin typeface="맑은 고딕" panose="020B0503020000020004" pitchFamily="50" charset="-127"/>
                          <a:ea typeface="맑은 고딕" panose="020B0503020000020004" pitchFamily="50" charset="-127"/>
                        </a:rPr>
                        <a:t>개의 </a:t>
                      </a:r>
                      <a:r>
                        <a:rPr lang="ko-KR" altLang="en-US" sz="1200" b="0" dirty="0" smtClean="0">
                          <a:solidFill>
                            <a:schemeClr val="tx1"/>
                          </a:solidFill>
                          <a:latin typeface="맑은 고딕" panose="020B0503020000020004" pitchFamily="50" charset="-127"/>
                          <a:ea typeface="맑은 고딕" panose="020B0503020000020004" pitchFamily="50" charset="-127"/>
                        </a:rPr>
                        <a:t>데이터 중</a:t>
                      </a: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846</a:t>
                      </a:r>
                      <a:r>
                        <a:rPr lang="ko-KR" altLang="en-US" sz="1200" b="0" dirty="0" smtClean="0">
                          <a:solidFill>
                            <a:schemeClr val="tx1"/>
                          </a:solidFill>
                          <a:latin typeface="맑은 고딕" panose="020B0503020000020004" pitchFamily="50" charset="-127"/>
                          <a:ea typeface="맑은 고딕" panose="020B0503020000020004" pitchFamily="50" charset="-127"/>
                        </a:rPr>
                        <a:t>개의 </a:t>
                      </a:r>
                      <a:r>
                        <a:rPr lang="ko-KR" altLang="en-US" sz="1200" b="0" dirty="0" err="1" smtClean="0">
                          <a:solidFill>
                            <a:schemeClr val="tx1"/>
                          </a:solidFill>
                          <a:latin typeface="맑은 고딕" panose="020B0503020000020004" pitchFamily="50" charset="-127"/>
                          <a:ea typeface="맑은 고딕" panose="020B0503020000020004" pitchFamily="50" charset="-127"/>
                        </a:rPr>
                        <a:t>결측값</a:t>
                      </a:r>
                      <a:r>
                        <a:rPr lang="ko-KR" altLang="en-US" sz="1200" b="0" dirty="0" smtClean="0">
                          <a:solidFill>
                            <a:schemeClr val="tx1"/>
                          </a:solidFill>
                          <a:latin typeface="맑은 고딕" panose="020B0503020000020004" pitchFamily="50" charset="-127"/>
                          <a:ea typeface="맑은 고딕" panose="020B0503020000020004" pitchFamily="50" charset="-127"/>
                        </a:rPr>
                        <a:t> 확인</a:t>
                      </a: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marL="0" indent="0" algn="l" latinLnBrk="1">
                        <a:lnSpc>
                          <a:spcPct val="130000"/>
                        </a:lnSpc>
                        <a:buFontTx/>
                        <a:buNone/>
                      </a:pP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marL="0" indent="0" algn="l" latinLnBrk="1">
                        <a:lnSpc>
                          <a:spcPct val="130000"/>
                        </a:lnSpc>
                        <a:buFontTx/>
                        <a:buNone/>
                      </a:pPr>
                      <a:r>
                        <a:rPr lang="en-US" altLang="ko-KR" sz="1200" b="0" dirty="0" smtClean="0">
                          <a:solidFill>
                            <a:schemeClr val="tx1"/>
                          </a:solidFill>
                          <a:latin typeface="맑은 고딕" panose="020B0503020000020004" pitchFamily="50" charset="-127"/>
                          <a:ea typeface="맑은 고딕" panose="020B0503020000020004" pitchFamily="50" charset="-127"/>
                        </a:rPr>
                        <a:t>&gt;</a:t>
                      </a:r>
                      <a:r>
                        <a:rPr lang="en-US" altLang="ko-KR" sz="1200" b="0" baseline="0" dirty="0" smtClean="0">
                          <a:solidFill>
                            <a:schemeClr val="tx1"/>
                          </a:solidFill>
                          <a:latin typeface="맑은 고딕" panose="020B0503020000020004" pitchFamily="50" charset="-127"/>
                          <a:ea typeface="맑은 고딕" panose="020B0503020000020004" pitchFamily="50" charset="-127"/>
                        </a:rPr>
                        <a:t> ‘0’</a:t>
                      </a:r>
                      <a:r>
                        <a:rPr lang="ko-KR" altLang="en-US" sz="1200" b="0" baseline="0" dirty="0" smtClean="0">
                          <a:solidFill>
                            <a:schemeClr val="tx1"/>
                          </a:solidFill>
                          <a:latin typeface="맑은 고딕" panose="020B0503020000020004" pitchFamily="50" charset="-127"/>
                          <a:ea typeface="맑은 고딕" panose="020B0503020000020004" pitchFamily="50" charset="-127"/>
                        </a:rPr>
                        <a:t>으로 치환</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440978">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b="1" dirty="0" smtClean="0">
                          <a:latin typeface="맑은 고딕" panose="020B0503020000020004" pitchFamily="50" charset="-127"/>
                          <a:ea typeface="맑은 고딕" panose="020B0503020000020004" pitchFamily="50" charset="-127"/>
                        </a:rPr>
                        <a:t>피해운전자 성별</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505147"/>
                  </a:ext>
                </a:extLst>
              </a:tr>
              <a:tr h="440978">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연령</a:t>
                      </a:r>
                      <a:endParaRPr lang="ko-KR" altLang="en-US" sz="1200" b="1"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r h="440978">
                <a:tc>
                  <a:txBody>
                    <a:bodyPr/>
                    <a:lstStyle/>
                    <a:p>
                      <a:pPr marL="0" marR="0" lvl="0" indent="0" algn="l" defTabSz="914400" rtl="0" eaLnBrk="1" fontAlgn="auto" latinLnBrk="1" hangingPunct="1">
                        <a:lnSpc>
                          <a:spcPct val="130000"/>
                        </a:lnSpc>
                        <a:spcBef>
                          <a:spcPts val="0"/>
                        </a:spcBef>
                        <a:spcAft>
                          <a:spcPts val="0"/>
                        </a:spcAft>
                        <a:buClrTx/>
                        <a:buSzTx/>
                        <a:buFontTx/>
                        <a:buNone/>
                        <a:tabLst/>
                        <a:defRPr/>
                      </a:pPr>
                      <a:r>
                        <a:rPr lang="ko-KR" altLang="en-US" sz="1200" b="1" dirty="0" smtClean="0">
                          <a:latin typeface="맑은 고딕" panose="020B0503020000020004" pitchFamily="50" charset="-127"/>
                          <a:ea typeface="맑은 고딕" panose="020B0503020000020004" pitchFamily="50" charset="-127"/>
                        </a:rPr>
                        <a:t>피해운전자 </a:t>
                      </a:r>
                      <a:r>
                        <a:rPr lang="ko-KR" altLang="en-US" sz="1200" b="1" dirty="0" err="1" smtClean="0">
                          <a:latin typeface="맑은 고딕" panose="020B0503020000020004" pitchFamily="50" charset="-127"/>
                          <a:ea typeface="맑은 고딕" panose="020B0503020000020004" pitchFamily="50" charset="-127"/>
                        </a:rPr>
                        <a:t>상해정도</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72223"/>
                  </a:ext>
                </a:extLst>
              </a:tr>
            </a:tbl>
          </a:graphicData>
        </a:graphic>
      </p:graphicFrame>
      <p:graphicFrame>
        <p:nvGraphicFramePr>
          <p:cNvPr id="53" name="표 52"/>
          <p:cNvGraphicFramePr>
            <a:graphicFrameLocks noGrp="1"/>
          </p:cNvGraphicFramePr>
          <p:nvPr>
            <p:extLst/>
          </p:nvPr>
        </p:nvGraphicFramePr>
        <p:xfrm>
          <a:off x="5581576" y="4856220"/>
          <a:ext cx="4249422" cy="1763912"/>
        </p:xfrm>
        <a:graphic>
          <a:graphicData uri="http://schemas.openxmlformats.org/drawingml/2006/table">
            <a:tbl>
              <a:tblPr firstRow="1" bandRow="1">
                <a:tableStyleId>{5C22544A-7EE6-4342-B048-85BDC9FD1C3A}</a:tableStyleId>
              </a:tblPr>
              <a:tblGrid>
                <a:gridCol w="1968818">
                  <a:extLst>
                    <a:ext uri="{9D8B030D-6E8A-4147-A177-3AD203B41FA5}">
                      <a16:colId xmlns:a16="http://schemas.microsoft.com/office/drawing/2014/main" val="4151785869"/>
                    </a:ext>
                  </a:extLst>
                </a:gridCol>
                <a:gridCol w="2280604">
                  <a:extLst>
                    <a:ext uri="{9D8B030D-6E8A-4147-A177-3AD203B41FA5}">
                      <a16:colId xmlns:a16="http://schemas.microsoft.com/office/drawing/2014/main" val="2269815515"/>
                    </a:ext>
                  </a:extLst>
                </a:gridCol>
              </a:tblGrid>
              <a:tr h="881956">
                <a:tc>
                  <a:txBody>
                    <a:bodyPr/>
                    <a:lstStyle/>
                    <a:p>
                      <a:pPr algn="l" latinLnBrk="1">
                        <a:lnSpc>
                          <a:spcPct val="130000"/>
                        </a:lnSpc>
                      </a:pPr>
                      <a:r>
                        <a:rPr lang="ko-KR" altLang="en-US" sz="1200" b="1" dirty="0" err="1" smtClean="0">
                          <a:solidFill>
                            <a:schemeClr val="tx1"/>
                          </a:solidFill>
                          <a:latin typeface="맑은 고딕" panose="020B0503020000020004" pitchFamily="50" charset="-127"/>
                          <a:ea typeface="맑은 고딕" panose="020B0503020000020004" pitchFamily="50" charset="-127"/>
                        </a:rPr>
                        <a:t>가해운전자</a:t>
                      </a:r>
                      <a:r>
                        <a:rPr lang="ko-KR" altLang="en-US" sz="1200" b="1" dirty="0" smtClean="0">
                          <a:solidFill>
                            <a:schemeClr val="tx1"/>
                          </a:solidFill>
                          <a:latin typeface="맑은 고딕" panose="020B0503020000020004" pitchFamily="50" charset="-127"/>
                          <a:ea typeface="맑은 고딕" panose="020B0503020000020004" pitchFamily="50" charset="-127"/>
                        </a:rPr>
                        <a:t> 연령</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lnSpc>
                          <a:spcPct val="130000"/>
                        </a:lnSpc>
                      </a:pPr>
                      <a:r>
                        <a:rPr lang="ko-KR" altLang="en-US" sz="1200" b="0" dirty="0" smtClean="0">
                          <a:solidFill>
                            <a:schemeClr val="tx1"/>
                          </a:solidFill>
                          <a:latin typeface="맑은 고딕" panose="020B0503020000020004" pitchFamily="50" charset="-127"/>
                          <a:ea typeface="맑은 고딕" panose="020B0503020000020004" pitchFamily="50" charset="-127"/>
                        </a:rPr>
                        <a:t>문자열</a:t>
                      </a:r>
                      <a:r>
                        <a:rPr lang="en-US" altLang="ko-KR" sz="1200" b="0" dirty="0" smtClean="0">
                          <a:solidFill>
                            <a:schemeClr val="tx1"/>
                          </a:solidFill>
                          <a:latin typeface="맑은 고딕" panose="020B0503020000020004" pitchFamily="50" charset="-127"/>
                          <a:ea typeface="맑은 고딕" panose="020B0503020000020004" pitchFamily="50" charset="-127"/>
                        </a:rPr>
                        <a:t>(65</a:t>
                      </a:r>
                      <a:r>
                        <a:rPr lang="ko-KR" altLang="en-US" sz="1200" b="0" dirty="0" smtClean="0">
                          <a:solidFill>
                            <a:schemeClr val="tx1"/>
                          </a:solidFill>
                          <a:latin typeface="맑은 고딕" panose="020B0503020000020004" pitchFamily="50" charset="-127"/>
                          <a:ea typeface="맑은 고딕" panose="020B0503020000020004" pitchFamily="50" charset="-127"/>
                        </a:rPr>
                        <a:t>세</a:t>
                      </a:r>
                      <a:r>
                        <a:rPr lang="en-US" altLang="ko-KR" sz="1200" b="0" dirty="0" smtClean="0">
                          <a:solidFill>
                            <a:schemeClr val="tx1"/>
                          </a:solidFill>
                          <a:latin typeface="맑은 고딕" panose="020B0503020000020004" pitchFamily="50" charset="-127"/>
                          <a:ea typeface="맑은 고딕" panose="020B0503020000020004" pitchFamily="50" charset="-127"/>
                        </a:rPr>
                        <a:t>)</a:t>
                      </a: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 </a:t>
                      </a:r>
                      <a:r>
                        <a:rPr lang="ko-KR" altLang="en-US" sz="1200" b="0" dirty="0" smtClean="0">
                          <a:solidFill>
                            <a:schemeClr val="tx1"/>
                          </a:solidFill>
                          <a:latin typeface="맑은 고딕" panose="020B0503020000020004" pitchFamily="50" charset="-127"/>
                          <a:ea typeface="맑은 고딕" panose="020B0503020000020004" pitchFamily="50" charset="-127"/>
                        </a:rPr>
                        <a:t>정수형</a:t>
                      </a:r>
                      <a:r>
                        <a:rPr lang="en-US" altLang="ko-KR" sz="1200" b="0" dirty="0" smtClean="0">
                          <a:solidFill>
                            <a:schemeClr val="tx1"/>
                          </a:solidFill>
                          <a:latin typeface="맑은 고딕" panose="020B0503020000020004" pitchFamily="50" charset="-127"/>
                          <a:ea typeface="맑은 고딕" panose="020B0503020000020004" pitchFamily="50" charset="-127"/>
                        </a:rPr>
                        <a:t>(65)</a:t>
                      </a:r>
                    </a:p>
                    <a:p>
                      <a:pPr algn="l" latinLnBrk="1">
                        <a:lnSpc>
                          <a:spcPct val="130000"/>
                        </a:lnSpc>
                      </a:pPr>
                      <a:endParaRPr lang="en-US" altLang="ko-KR" sz="1200" b="0" dirty="0" smtClean="0">
                        <a:solidFill>
                          <a:schemeClr val="tx1"/>
                        </a:solidFill>
                        <a:latin typeface="맑은 고딕" panose="020B0503020000020004" pitchFamily="50" charset="-127"/>
                        <a:ea typeface="맑은 고딕" panose="020B0503020000020004" pitchFamily="50" charset="-127"/>
                      </a:endParaRP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a:t>
                      </a:r>
                      <a:r>
                        <a:rPr lang="ko-KR" altLang="en-US" sz="1200" b="0" dirty="0" err="1" smtClean="0">
                          <a:solidFill>
                            <a:schemeClr val="tx1"/>
                          </a:solidFill>
                          <a:latin typeface="맑은 고딕" panose="020B0503020000020004" pitchFamily="50" charset="-127"/>
                          <a:ea typeface="맑은 고딕" panose="020B0503020000020004" pitchFamily="50" charset="-127"/>
                        </a:rPr>
                        <a:t>미분류</a:t>
                      </a:r>
                      <a:r>
                        <a:rPr lang="en-US" altLang="ko-KR" sz="1200" b="0" dirty="0" smtClean="0">
                          <a:solidFill>
                            <a:schemeClr val="tx1"/>
                          </a:solidFill>
                          <a:latin typeface="맑은 고딕" panose="020B0503020000020004" pitchFamily="50" charset="-127"/>
                          <a:ea typeface="맑은 고딕" panose="020B0503020000020004" pitchFamily="50" charset="-127"/>
                        </a:rPr>
                        <a:t>‘</a:t>
                      </a:r>
                    </a:p>
                    <a:p>
                      <a:pPr algn="l" latinLnBrk="1">
                        <a:lnSpc>
                          <a:spcPct val="130000"/>
                        </a:lnSpc>
                      </a:pPr>
                      <a:r>
                        <a:rPr lang="en-US" altLang="ko-KR" sz="1200" b="0" dirty="0" smtClean="0">
                          <a:solidFill>
                            <a:schemeClr val="tx1"/>
                          </a:solidFill>
                          <a:latin typeface="맑은 고딕" panose="020B0503020000020004" pitchFamily="50" charset="-127"/>
                          <a:ea typeface="맑은 고딕" panose="020B0503020000020004" pitchFamily="50" charset="-127"/>
                        </a:rPr>
                        <a:t>&gt; ‘0’</a:t>
                      </a:r>
                      <a:r>
                        <a:rPr lang="ko-KR" altLang="en-US" sz="1200" b="0" dirty="0" smtClean="0">
                          <a:solidFill>
                            <a:schemeClr val="tx1"/>
                          </a:solidFill>
                          <a:latin typeface="맑은 고딕" panose="020B0503020000020004" pitchFamily="50" charset="-127"/>
                          <a:ea typeface="맑은 고딕" panose="020B0503020000020004" pitchFamily="50" charset="-127"/>
                        </a:rPr>
                        <a:t>으로 치환</a:t>
                      </a:r>
                      <a:endParaRPr lang="ko-KR" altLang="en-US" sz="12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31324"/>
                  </a:ext>
                </a:extLst>
              </a:tr>
              <a:tr h="881956">
                <a:tc>
                  <a:txBody>
                    <a:bodyPr/>
                    <a:lstStyle/>
                    <a:p>
                      <a:pPr algn="l" latinLnBrk="1">
                        <a:lnSpc>
                          <a:spcPct val="130000"/>
                        </a:lnSpc>
                      </a:pPr>
                      <a:r>
                        <a:rPr lang="ko-KR" altLang="en-US" sz="1200" b="1" dirty="0" smtClean="0">
                          <a:solidFill>
                            <a:schemeClr val="tx1"/>
                          </a:solidFill>
                          <a:latin typeface="맑은 고딕" panose="020B0503020000020004" pitchFamily="50" charset="-127"/>
                          <a:ea typeface="맑은 고딕" panose="020B0503020000020004" pitchFamily="50" charset="-127"/>
                        </a:rPr>
                        <a:t>피해운전자 연령</a:t>
                      </a:r>
                      <a:endParaRPr lang="en-US" altLang="ko-KR" sz="1200" b="1" dirty="0" smtClean="0">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latinLnBrk="1"/>
                      <a:endParaRPr lang="ko-KR" altLang="en-US" sz="1400" b="0" dirty="0">
                        <a:solidFill>
                          <a:schemeClr val="tx1"/>
                        </a:solidFill>
                        <a:latin typeface="맑은 고딕" panose="020B0503020000020004" pitchFamily="50" charset="-127"/>
                        <a:ea typeface="맑은 고딕" panose="020B0503020000020004" pitchFamily="50" charset="-127"/>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71566"/>
                  </a:ext>
                </a:extLst>
              </a:tr>
            </a:tbl>
          </a:graphicData>
        </a:graphic>
      </p:graphicFrame>
      <p:grpSp>
        <p:nvGrpSpPr>
          <p:cNvPr id="43" name="그룹 42"/>
          <p:cNvGrpSpPr/>
          <p:nvPr/>
        </p:nvGrpSpPr>
        <p:grpSpPr>
          <a:xfrm>
            <a:off x="2391001" y="241726"/>
            <a:ext cx="8138886" cy="862519"/>
            <a:chOff x="2391001" y="241726"/>
            <a:chExt cx="8138886" cy="862519"/>
          </a:xfrm>
        </p:grpSpPr>
        <p:sp>
          <p:nvSpPr>
            <p:cNvPr id="4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4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23</a:t>
            </a:fld>
            <a:endParaRPr lang="en-US"/>
          </a:p>
        </p:txBody>
      </p:sp>
      <p:grpSp>
        <p:nvGrpSpPr>
          <p:cNvPr id="18" name="그룹 17"/>
          <p:cNvGrpSpPr/>
          <p:nvPr/>
        </p:nvGrpSpPr>
        <p:grpSpPr>
          <a:xfrm>
            <a:off x="668287" y="1422225"/>
            <a:ext cx="4644000" cy="2664000"/>
            <a:chOff x="668287" y="1429425"/>
            <a:chExt cx="4644000" cy="2664000"/>
          </a:xfrm>
        </p:grpSpPr>
        <p:sp>
          <p:nvSpPr>
            <p:cNvPr id="19" name="직사각형 18"/>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rPr>
                <a:t>사고일시</a:t>
              </a:r>
              <a:r>
                <a:rPr lang="ko-KR" altLang="en-US" b="1" dirty="0">
                  <a:solidFill>
                    <a:schemeClr val="tx2"/>
                  </a:solidFill>
                  <a:latin typeface="맑은 고딕" panose="020B0503020000020004" pitchFamily="50" charset="-127"/>
                </a:rPr>
                <a:t> 데이터 변환</a:t>
              </a:r>
            </a:p>
          </p:txBody>
        </p:sp>
      </p:grpSp>
    </p:spTree>
    <p:extLst>
      <p:ext uri="{BB962C8B-B14F-4D97-AF65-F5344CB8AC3E}">
        <p14:creationId xmlns:p14="http://schemas.microsoft.com/office/powerpoint/2010/main" val="1830469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p:cNvPicPr>
            <a:picLocks noChangeAspect="1"/>
          </p:cNvPicPr>
          <p:nvPr/>
        </p:nvPicPr>
        <p:blipFill>
          <a:blip r:embed="rId2"/>
          <a:stretch>
            <a:fillRect/>
          </a:stretch>
        </p:blipFill>
        <p:spPr>
          <a:xfrm>
            <a:off x="755866" y="2187762"/>
            <a:ext cx="4468843" cy="1593486"/>
          </a:xfrm>
          <a:prstGeom prst="rect">
            <a:avLst/>
          </a:prstGeom>
        </p:spPr>
      </p:pic>
      <p:grpSp>
        <p:nvGrpSpPr>
          <p:cNvPr id="22" name="그룹 21"/>
          <p:cNvGrpSpPr/>
          <p:nvPr/>
        </p:nvGrpSpPr>
        <p:grpSpPr>
          <a:xfrm>
            <a:off x="5519220" y="2136962"/>
            <a:ext cx="4374135" cy="1847543"/>
            <a:chOff x="5500687" y="2060762"/>
            <a:chExt cx="4374135" cy="1847543"/>
          </a:xfrm>
        </p:grpSpPr>
        <p:pic>
          <p:nvPicPr>
            <p:cNvPr id="3" name="그림 2"/>
            <p:cNvPicPr>
              <a:picLocks noChangeAspect="1"/>
            </p:cNvPicPr>
            <p:nvPr/>
          </p:nvPicPr>
          <p:blipFill>
            <a:blip r:embed="rId3"/>
            <a:stretch>
              <a:fillRect/>
            </a:stretch>
          </p:blipFill>
          <p:spPr>
            <a:xfrm>
              <a:off x="5500687" y="2060762"/>
              <a:ext cx="2779313" cy="989803"/>
            </a:xfrm>
            <a:prstGeom prst="rect">
              <a:avLst/>
            </a:prstGeom>
          </p:spPr>
        </p:pic>
        <p:pic>
          <p:nvPicPr>
            <p:cNvPr id="18" name="그림 17"/>
            <p:cNvPicPr>
              <a:picLocks noChangeAspect="1"/>
            </p:cNvPicPr>
            <p:nvPr/>
          </p:nvPicPr>
          <p:blipFill>
            <a:blip r:embed="rId4"/>
            <a:stretch>
              <a:fillRect/>
            </a:stretch>
          </p:blipFill>
          <p:spPr>
            <a:xfrm>
              <a:off x="7385482" y="2164646"/>
              <a:ext cx="2489340" cy="1743659"/>
            </a:xfrm>
            <a:prstGeom prst="rect">
              <a:avLst/>
            </a:prstGeom>
          </p:spPr>
        </p:pic>
      </p:grpSp>
      <p:pic>
        <p:nvPicPr>
          <p:cNvPr id="19" name="그림 18"/>
          <p:cNvPicPr>
            <a:picLocks noChangeAspect="1"/>
          </p:cNvPicPr>
          <p:nvPr/>
        </p:nvPicPr>
        <p:blipFill>
          <a:blip r:embed="rId5"/>
          <a:stretch>
            <a:fillRect/>
          </a:stretch>
        </p:blipFill>
        <p:spPr>
          <a:xfrm>
            <a:off x="754262" y="5229225"/>
            <a:ext cx="4472050" cy="1004955"/>
          </a:xfrm>
          <a:prstGeom prst="rect">
            <a:avLst/>
          </a:prstGeom>
        </p:spPr>
      </p:pic>
      <p:pic>
        <p:nvPicPr>
          <p:cNvPr id="20" name="그림 19"/>
          <p:cNvPicPr>
            <a:picLocks noChangeAspect="1"/>
          </p:cNvPicPr>
          <p:nvPr/>
        </p:nvPicPr>
        <p:blipFill>
          <a:blip r:embed="rId6"/>
          <a:stretch>
            <a:fillRect/>
          </a:stretch>
        </p:blipFill>
        <p:spPr>
          <a:xfrm>
            <a:off x="5835885" y="4814690"/>
            <a:ext cx="3740805" cy="1897219"/>
          </a:xfrm>
          <a:prstGeom prst="rect">
            <a:avLst/>
          </a:prstGeom>
        </p:spPr>
      </p:pic>
      <p:sp>
        <p:nvSpPr>
          <p:cNvPr id="37" name="직사각형 36"/>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문자열 분리</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7" name="직사각형 46"/>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누락 데이터 치환</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48" name="직사각형 47"/>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연령 데이터 정수형 변환</a:t>
            </a:r>
            <a:endParaRPr lang="ko-KR" altLang="en-US" b="1" dirty="0">
              <a:solidFill>
                <a:schemeClr val="tx2"/>
              </a:solidFill>
              <a:latin typeface="맑은 고딕" panose="020B0503020000020004" pitchFamily="50" charset="-127"/>
              <a:ea typeface="맑은 고딕" panose="020B0503020000020004" pitchFamily="50" charset="-127"/>
            </a:endParaRPr>
          </a:p>
        </p:txBody>
      </p:sp>
      <p:grpSp>
        <p:nvGrpSpPr>
          <p:cNvPr id="36" name="그룹 35"/>
          <p:cNvGrpSpPr/>
          <p:nvPr/>
        </p:nvGrpSpPr>
        <p:grpSpPr>
          <a:xfrm>
            <a:off x="2391001" y="241726"/>
            <a:ext cx="8138886" cy="862519"/>
            <a:chOff x="2391001" y="241726"/>
            <a:chExt cx="8138886" cy="862519"/>
          </a:xfrm>
        </p:grpSpPr>
        <p:sp>
          <p:nvSpPr>
            <p:cNvPr id="3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3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24</a:t>
            </a:fld>
            <a:endParaRPr lang="en-US"/>
          </a:p>
        </p:txBody>
      </p:sp>
      <p:grpSp>
        <p:nvGrpSpPr>
          <p:cNvPr id="21" name="그룹 20"/>
          <p:cNvGrpSpPr/>
          <p:nvPr/>
        </p:nvGrpSpPr>
        <p:grpSpPr>
          <a:xfrm>
            <a:off x="668287" y="1422225"/>
            <a:ext cx="4644000" cy="2664000"/>
            <a:chOff x="668287" y="1429425"/>
            <a:chExt cx="4644000" cy="2664000"/>
          </a:xfrm>
        </p:grpSpPr>
        <p:sp>
          <p:nvSpPr>
            <p:cNvPr id="23" name="직사각형 22"/>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rPr>
                <a:t>사고일시</a:t>
              </a:r>
              <a:r>
                <a:rPr lang="ko-KR" altLang="en-US" b="1" dirty="0">
                  <a:solidFill>
                    <a:schemeClr val="tx2"/>
                  </a:solidFill>
                  <a:latin typeface="맑은 고딕" panose="020B0503020000020004" pitchFamily="50" charset="-127"/>
                </a:rPr>
                <a:t> 데이터 변환</a:t>
              </a:r>
            </a:p>
          </p:txBody>
        </p:sp>
      </p:grpSp>
    </p:spTree>
    <p:extLst>
      <p:ext uri="{BB962C8B-B14F-4D97-AF65-F5344CB8AC3E}">
        <p14:creationId xmlns:p14="http://schemas.microsoft.com/office/powerpoint/2010/main" val="3661062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6262687" y="4140169"/>
            <a:ext cx="2796968" cy="1363522"/>
          </a:xfrm>
          <a:prstGeom prst="rect">
            <a:avLst/>
          </a:prstGeom>
        </p:spPr>
      </p:pic>
      <p:sp>
        <p:nvSpPr>
          <p:cNvPr id="34" name="직사각형 33"/>
          <p:cNvSpPr/>
          <p:nvPr/>
        </p:nvSpPr>
        <p:spPr>
          <a:xfrm>
            <a:off x="5384287" y="1429425"/>
            <a:ext cx="4644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5402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2"/>
                </a:solidFill>
                <a:latin typeface="맑은 고딕" panose="020B0503020000020004" pitchFamily="50" charset="-127"/>
                <a:ea typeface="맑은 고딕" panose="020B0503020000020004" pitchFamily="50" charset="-127"/>
              </a:rPr>
              <a:t>조건별</a:t>
            </a:r>
            <a:r>
              <a:rPr lang="ko-KR" altLang="en-US" b="1" dirty="0">
                <a:solidFill>
                  <a:schemeClr val="tx2"/>
                </a:solidFill>
                <a:latin typeface="맑은 고딕" panose="020B0503020000020004" pitchFamily="50" charset="-127"/>
                <a:ea typeface="맑은 고딕" panose="020B0503020000020004" pitchFamily="50" charset="-127"/>
              </a:rPr>
              <a:t> </a:t>
            </a:r>
            <a:r>
              <a:rPr lang="ko-KR" altLang="en-US" b="1" dirty="0" err="1">
                <a:solidFill>
                  <a:schemeClr val="tx2"/>
                </a:solidFill>
                <a:latin typeface="맑은 고딕" panose="020B0503020000020004" pitchFamily="50" charset="-127"/>
                <a:ea typeface="맑은 고딕" panose="020B0503020000020004" pitchFamily="50" charset="-127"/>
              </a:rPr>
              <a:t>사고건수</a:t>
            </a:r>
            <a:r>
              <a:rPr lang="ko-KR" altLang="en-US" b="1" dirty="0">
                <a:solidFill>
                  <a:schemeClr val="tx2"/>
                </a:solidFill>
                <a:latin typeface="맑은 고딕" panose="020B0503020000020004" pitchFamily="50" charset="-127"/>
                <a:ea typeface="맑은 고딕" panose="020B0503020000020004" pitchFamily="50" charset="-127"/>
              </a:rPr>
              <a:t> 및 </a:t>
            </a:r>
            <a:r>
              <a:rPr lang="en-US" altLang="ko-KR" b="1" dirty="0">
                <a:solidFill>
                  <a:schemeClr val="tx2"/>
                </a:solidFill>
                <a:latin typeface="맑은 고딕" panose="020B0503020000020004" pitchFamily="50" charset="-127"/>
                <a:ea typeface="맑은 고딕" panose="020B0503020000020004" pitchFamily="50" charset="-127"/>
              </a:rPr>
              <a:t>ECLO </a:t>
            </a:r>
            <a:r>
              <a:rPr lang="ko-KR" altLang="en-US" b="1" dirty="0">
                <a:solidFill>
                  <a:schemeClr val="tx2"/>
                </a:solidFill>
                <a:latin typeface="맑은 고딕" panose="020B0503020000020004" pitchFamily="50" charset="-127"/>
                <a:ea typeface="맑은 고딕" panose="020B0503020000020004" pitchFamily="50" charset="-127"/>
              </a:rPr>
              <a:t>지수 확인</a:t>
            </a:r>
            <a:r>
              <a:rPr lang="en-US" altLang="ko-KR" b="1" dirty="0">
                <a:solidFill>
                  <a:schemeClr val="tx2"/>
                </a:solidFill>
                <a:latin typeface="맑은 고딕" panose="020B0503020000020004" pitchFamily="50" charset="-127"/>
                <a:ea typeface="맑은 고딕" panose="020B0503020000020004" pitchFamily="50" charset="-127"/>
              </a:rPr>
              <a:t> </a:t>
            </a:r>
            <a:endParaRPr lang="ko-KR" altLang="en-US" b="1" dirty="0">
              <a:solidFill>
                <a:schemeClr val="tx2"/>
              </a:solidFill>
              <a:latin typeface="맑은 고딕" panose="020B0503020000020004" pitchFamily="50" charset="-127"/>
              <a:ea typeface="맑은 고딕" panose="020B0503020000020004" pitchFamily="50" charset="-127"/>
            </a:endParaRPr>
          </a:p>
        </p:txBody>
      </p:sp>
      <p:grpSp>
        <p:nvGrpSpPr>
          <p:cNvPr id="4" name="그룹 3"/>
          <p:cNvGrpSpPr/>
          <p:nvPr/>
        </p:nvGrpSpPr>
        <p:grpSpPr>
          <a:xfrm>
            <a:off x="668287" y="1422225"/>
            <a:ext cx="4644000" cy="2664000"/>
            <a:chOff x="668287" y="1429425"/>
            <a:chExt cx="4644000" cy="2664000"/>
          </a:xfrm>
        </p:grpSpPr>
        <p:sp>
          <p:nvSpPr>
            <p:cNvPr id="32" name="직사각형 31"/>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686287" y="1573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smtClean="0">
                  <a:solidFill>
                    <a:schemeClr val="tx2"/>
                  </a:solidFill>
                  <a:latin typeface="맑은 고딕" panose="020B0503020000020004" pitchFamily="50" charset="-127"/>
                  <a:ea typeface="맑은 고딕" panose="020B0503020000020004" pitchFamily="50" charset="-127"/>
                </a:rPr>
                <a:t>사고건수</a:t>
              </a:r>
              <a:r>
                <a:rPr lang="ko-KR" altLang="en-US" b="1" dirty="0" smtClean="0">
                  <a:solidFill>
                    <a:schemeClr val="tx2"/>
                  </a:solidFill>
                  <a:latin typeface="맑은 고딕" panose="020B0503020000020004" pitchFamily="50" charset="-127"/>
                  <a:ea typeface="맑은 고딕" panose="020B0503020000020004" pitchFamily="50" charset="-127"/>
                </a:rPr>
                <a:t> </a:t>
              </a:r>
              <a:r>
                <a:rPr lang="ko-KR" altLang="en-US" b="1" dirty="0" smtClean="0">
                  <a:solidFill>
                    <a:schemeClr val="tx2"/>
                  </a:solidFill>
                  <a:latin typeface="맑은 고딕" panose="020B0503020000020004" pitchFamily="50" charset="-127"/>
                  <a:ea typeface="맑은 고딕" panose="020B0503020000020004" pitchFamily="50" charset="-127"/>
                </a:rPr>
                <a:t>추가</a:t>
              </a:r>
              <a:endParaRPr lang="ko-KR" altLang="en-US" b="1" dirty="0">
                <a:solidFill>
                  <a:schemeClr val="tx2"/>
                </a:solidFill>
                <a:latin typeface="맑은 고딕" panose="020B0503020000020004" pitchFamily="50" charset="-127"/>
                <a:ea typeface="맑은 고딕" panose="020B0503020000020004" pitchFamily="50" charset="-127"/>
              </a:endParaRPr>
            </a:p>
          </p:txBody>
        </p:sp>
      </p:grpSp>
      <p:sp>
        <p:nvSpPr>
          <p:cNvPr id="45" name="직사각형 44"/>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686287" y="4309981"/>
            <a:ext cx="4608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2"/>
                </a:solidFill>
                <a:latin typeface="맑은 고딕" panose="020B0503020000020004" pitchFamily="50" charset="-127"/>
                <a:ea typeface="맑은 고딕" panose="020B0503020000020004" pitchFamily="50" charset="-127"/>
              </a:rPr>
              <a:t>인명피해 심각도</a:t>
            </a:r>
            <a:r>
              <a:rPr lang="en-US" altLang="ko-KR" b="1" dirty="0" smtClean="0">
                <a:solidFill>
                  <a:schemeClr val="tx2"/>
                </a:solidFill>
                <a:latin typeface="맑은 고딕" panose="020B0503020000020004" pitchFamily="50" charset="-127"/>
                <a:ea typeface="맑은 고딕" panose="020B0503020000020004" pitchFamily="50" charset="-127"/>
              </a:rPr>
              <a:t>(ECLO</a:t>
            </a:r>
            <a:r>
              <a:rPr lang="en-US" altLang="ko-KR" b="1" dirty="0" smtClean="0">
                <a:solidFill>
                  <a:schemeClr val="tx2"/>
                </a:solidFill>
                <a:latin typeface="맑은 고딕" panose="020B0503020000020004" pitchFamily="50" charset="-127"/>
                <a:ea typeface="맑은 고딕" panose="020B0503020000020004" pitchFamily="50" charset="-127"/>
              </a:rPr>
              <a:t>) </a:t>
            </a:r>
            <a:r>
              <a:rPr lang="ko-KR" altLang="en-US" b="1" dirty="0" smtClean="0">
                <a:solidFill>
                  <a:schemeClr val="tx2"/>
                </a:solidFill>
                <a:latin typeface="맑은 고딕" panose="020B0503020000020004" pitchFamily="50" charset="-127"/>
                <a:ea typeface="맑은 고딕" panose="020B0503020000020004" pitchFamily="50" charset="-127"/>
              </a:rPr>
              <a:t>추가</a:t>
            </a:r>
            <a:endParaRPr lang="ko-KR" altLang="en-US" b="1" dirty="0">
              <a:solidFill>
                <a:schemeClr val="tx2"/>
              </a:solidFill>
              <a:latin typeface="맑은 고딕" panose="020B0503020000020004" pitchFamily="50" charset="-127"/>
              <a:ea typeface="맑은 고딕" panose="020B0503020000020004" pitchFamily="50" charset="-127"/>
            </a:endParaRPr>
          </a:p>
        </p:txBody>
      </p:sp>
      <p:pic>
        <p:nvPicPr>
          <p:cNvPr id="48" name="그림 47"/>
          <p:cNvPicPr>
            <a:picLocks noChangeAspect="1"/>
          </p:cNvPicPr>
          <p:nvPr/>
        </p:nvPicPr>
        <p:blipFill>
          <a:blip r:embed="rId3"/>
          <a:stretch>
            <a:fillRect/>
          </a:stretch>
        </p:blipFill>
        <p:spPr>
          <a:xfrm>
            <a:off x="762256" y="4841025"/>
            <a:ext cx="4456063" cy="1090903"/>
          </a:xfrm>
          <a:prstGeom prst="rect">
            <a:avLst/>
          </a:prstGeom>
        </p:spPr>
      </p:pic>
      <p:sp>
        <p:nvSpPr>
          <p:cNvPr id="49" name="직사각형 48"/>
          <p:cNvSpPr/>
          <p:nvPr/>
        </p:nvSpPr>
        <p:spPr>
          <a:xfrm>
            <a:off x="728962" y="5934939"/>
            <a:ext cx="4445918" cy="8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200" b="1" dirty="0" smtClean="0">
                <a:solidFill>
                  <a:schemeClr val="tx1"/>
                </a:solidFill>
                <a:latin typeface="맑은 고딕" panose="020B0503020000020004" pitchFamily="50" charset="-127"/>
                <a:ea typeface="맑은 고딕" panose="020B0503020000020004" pitchFamily="50" charset="-127"/>
              </a:rPr>
              <a:t>※ </a:t>
            </a:r>
            <a:r>
              <a:rPr lang="ko-KR" altLang="en-US" sz="1200" b="1" dirty="0" smtClean="0">
                <a:solidFill>
                  <a:schemeClr val="tx1"/>
                </a:solidFill>
                <a:latin typeface="맑은 고딕" panose="020B0503020000020004" pitchFamily="50" charset="-127"/>
                <a:ea typeface="맑은 고딕" panose="020B0503020000020004" pitchFamily="50" charset="-127"/>
              </a:rPr>
              <a:t>인명피해 </a:t>
            </a:r>
            <a:r>
              <a:rPr lang="ko-KR" altLang="en-US" sz="1200" b="1" dirty="0">
                <a:solidFill>
                  <a:schemeClr val="tx1"/>
                </a:solidFill>
                <a:latin typeface="맑은 고딕" panose="020B0503020000020004" pitchFamily="50" charset="-127"/>
                <a:ea typeface="맑은 고딕" panose="020B0503020000020004" pitchFamily="50" charset="-127"/>
              </a:rPr>
              <a:t>심각도</a:t>
            </a:r>
            <a:r>
              <a:rPr lang="en-US" altLang="ko-KR" sz="1200" b="1" dirty="0" smtClean="0">
                <a:solidFill>
                  <a:schemeClr val="tx1"/>
                </a:solidFill>
                <a:latin typeface="맑은 고딕" panose="020B0503020000020004" pitchFamily="50" charset="-127"/>
                <a:ea typeface="맑은 고딕" panose="020B0503020000020004" pitchFamily="50" charset="-127"/>
              </a:rPr>
              <a:t>(ECLO)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smtClean="0">
                <a:solidFill>
                  <a:schemeClr val="tx1"/>
                </a:solidFill>
                <a:latin typeface="맑은 고딕" panose="020B0503020000020004" pitchFamily="50" charset="-127"/>
                <a:ea typeface="맑은 고딕" panose="020B0503020000020004" pitchFamily="50" charset="-127"/>
              </a:rPr>
              <a:t>사망자수 </a:t>
            </a:r>
            <a:r>
              <a:rPr lang="en-US" altLang="ko-KR" sz="1200" dirty="0" smtClean="0">
                <a:solidFill>
                  <a:schemeClr val="tx1"/>
                </a:solidFill>
                <a:latin typeface="맑은 고딕" panose="020B0503020000020004" pitchFamily="50" charset="-127"/>
                <a:ea typeface="맑은 고딕" panose="020B0503020000020004" pitchFamily="50" charset="-127"/>
              </a:rPr>
              <a:t>x 10 </a:t>
            </a:r>
            <a:r>
              <a:rPr lang="en-US" altLang="ko-KR" sz="1200" dirty="0">
                <a:solidFill>
                  <a:schemeClr val="tx1"/>
                </a:solidFill>
                <a:latin typeface="맑은 고딕" panose="020B0503020000020004" pitchFamily="50" charset="-127"/>
                <a:ea typeface="맑은 고딕" panose="020B0503020000020004" pitchFamily="50" charset="-127"/>
              </a:rPr>
              <a:t>+ </a:t>
            </a:r>
            <a:r>
              <a:rPr lang="ko-KR" altLang="en-US" sz="1200" dirty="0" err="1" smtClean="0">
                <a:solidFill>
                  <a:schemeClr val="tx1"/>
                </a:solidFill>
                <a:latin typeface="맑은 고딕" panose="020B0503020000020004" pitchFamily="50" charset="-127"/>
                <a:ea typeface="맑은 고딕" panose="020B0503020000020004" pitchFamily="50" charset="-127"/>
              </a:rPr>
              <a:t>중상자수</a:t>
            </a:r>
            <a:r>
              <a:rPr lang="en-US" altLang="ko-KR" sz="1200" dirty="0" smtClean="0">
                <a:solidFill>
                  <a:schemeClr val="tx1"/>
                </a:solidFill>
                <a:latin typeface="맑은 고딕" panose="020B0503020000020004" pitchFamily="50" charset="-127"/>
                <a:ea typeface="맑은 고딕" panose="020B0503020000020004" pitchFamily="50" charset="-127"/>
              </a:rPr>
              <a:t> x 5 </a:t>
            </a:r>
            <a:r>
              <a:rPr lang="en-US" altLang="ko-KR" sz="1200" dirty="0">
                <a:solidFill>
                  <a:schemeClr val="tx1"/>
                </a:solidFill>
                <a:latin typeface="맑은 고딕" panose="020B0503020000020004" pitchFamily="50" charset="-127"/>
                <a:ea typeface="맑은 고딕" panose="020B0503020000020004" pitchFamily="50" charset="-127"/>
              </a:rPr>
              <a:t>+ </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r>
              <a:rPr lang="en-US" altLang="ko-KR" sz="1200" dirty="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err="1" smtClean="0">
                <a:solidFill>
                  <a:schemeClr val="tx1"/>
                </a:solidFill>
                <a:latin typeface="맑은 고딕" panose="020B0503020000020004" pitchFamily="50" charset="-127"/>
                <a:ea typeface="맑은 고딕" panose="020B0503020000020004" pitchFamily="50" charset="-127"/>
              </a:rPr>
              <a:t>경상자수</a:t>
            </a:r>
            <a:r>
              <a:rPr lang="en-US" altLang="ko-KR" sz="1200" dirty="0" smtClean="0">
                <a:solidFill>
                  <a:schemeClr val="tx1"/>
                </a:solidFill>
                <a:latin typeface="맑은 고딕" panose="020B0503020000020004" pitchFamily="50" charset="-127"/>
                <a:ea typeface="맑은 고딕" panose="020B0503020000020004" pitchFamily="50" charset="-127"/>
              </a:rPr>
              <a:t> x  3 </a:t>
            </a:r>
            <a:r>
              <a:rPr lang="en-US" altLang="ko-KR" sz="1200" dirty="0">
                <a:solidFill>
                  <a:schemeClr val="tx1"/>
                </a:solidFill>
                <a:latin typeface="맑은 고딕" panose="020B0503020000020004" pitchFamily="50" charset="-127"/>
                <a:ea typeface="맑은 고딕" panose="020B0503020000020004" pitchFamily="50" charset="-127"/>
              </a:rPr>
              <a:t>+ </a:t>
            </a:r>
            <a:r>
              <a:rPr lang="ko-KR" altLang="en-US" sz="1200" dirty="0" smtClean="0">
                <a:solidFill>
                  <a:schemeClr val="tx1"/>
                </a:solidFill>
                <a:latin typeface="맑은 고딕" panose="020B0503020000020004" pitchFamily="50" charset="-127"/>
                <a:ea typeface="맑은 고딕" panose="020B0503020000020004" pitchFamily="50" charset="-127"/>
              </a:rPr>
              <a:t>부상신고자수</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endParaRPr lang="en-US" altLang="ko-KR" sz="800" dirty="0">
              <a:solidFill>
                <a:schemeClr val="tx1"/>
              </a:solidFill>
              <a:latin typeface="맑은 고딕" panose="020B0503020000020004" pitchFamily="50" charset="-127"/>
              <a:ea typeface="맑은 고딕" panose="020B0503020000020004" pitchFamily="50" charset="-127"/>
            </a:endParaRPr>
          </a:p>
          <a:p>
            <a:pPr algn="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교통 기술과 정책</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제</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11</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권</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제</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2</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호</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2014</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년 </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4</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월</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65</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페이지 </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pic>
        <p:nvPicPr>
          <p:cNvPr id="24" name="그림 23"/>
          <p:cNvPicPr>
            <a:picLocks noChangeAspect="1"/>
          </p:cNvPicPr>
          <p:nvPr/>
        </p:nvPicPr>
        <p:blipFill>
          <a:blip r:embed="rId4"/>
          <a:stretch>
            <a:fillRect/>
          </a:stretch>
        </p:blipFill>
        <p:spPr>
          <a:xfrm>
            <a:off x="5501101" y="2105025"/>
            <a:ext cx="4410372" cy="1999734"/>
          </a:xfrm>
          <a:prstGeom prst="rect">
            <a:avLst/>
          </a:prstGeom>
        </p:spPr>
      </p:pic>
      <p:grpSp>
        <p:nvGrpSpPr>
          <p:cNvPr id="37" name="그룹 36"/>
          <p:cNvGrpSpPr/>
          <p:nvPr/>
        </p:nvGrpSpPr>
        <p:grpSpPr>
          <a:xfrm>
            <a:off x="2391001" y="241726"/>
            <a:ext cx="8138886" cy="862519"/>
            <a:chOff x="2391001" y="241726"/>
            <a:chExt cx="8138886" cy="862519"/>
          </a:xfrm>
        </p:grpSpPr>
        <p:sp>
          <p:nvSpPr>
            <p:cNvPr id="3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3. </a:t>
              </a:r>
              <a:r>
                <a:rPr lang="ko-KR" altLang="en-US" sz="2800" b="1" dirty="0" smtClean="0">
                  <a:solidFill>
                    <a:srgbClr val="1187CF"/>
                  </a:solidFill>
                  <a:latin typeface="맑은 고딕" panose="020B0503020000020004" pitchFamily="50" charset="-127"/>
                  <a:cs typeface="THELuxGoB" pitchFamily="34" charset="0"/>
                </a:rPr>
                <a:t>데이터 </a:t>
              </a:r>
              <a:r>
                <a:rPr lang="ko-KR" altLang="en-US" sz="2800" b="1" dirty="0">
                  <a:solidFill>
                    <a:srgbClr val="1187CF"/>
                  </a:solidFill>
                  <a:latin typeface="맑은 고딕" panose="020B0503020000020004" pitchFamily="50" charset="-127"/>
                  <a:cs typeface="THELuxGoB" pitchFamily="34" charset="0"/>
                </a:rPr>
                <a:t>전처리</a:t>
              </a:r>
              <a:endParaRPr lang="en-US" altLang="ko-KR" sz="2800" b="1" dirty="0">
                <a:solidFill>
                  <a:srgbClr val="1187CF"/>
                </a:solidFill>
                <a:latin typeface="맑은 고딕" panose="020B0503020000020004" pitchFamily="50" charset="-127"/>
                <a:cs typeface="THELuxGoB" pitchFamily="34" charset="0"/>
              </a:endParaRPr>
            </a:p>
          </p:txBody>
        </p:sp>
        <p:sp>
          <p:nvSpPr>
            <p:cNvPr id="4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25</a:t>
            </a:fld>
            <a:endParaRPr lang="en-US"/>
          </a:p>
        </p:txBody>
      </p:sp>
      <p:pic>
        <p:nvPicPr>
          <p:cNvPr id="51" name="그림 50"/>
          <p:cNvPicPr>
            <a:picLocks noChangeAspect="1"/>
          </p:cNvPicPr>
          <p:nvPr/>
        </p:nvPicPr>
        <p:blipFill rotWithShape="1">
          <a:blip r:embed="rId5"/>
          <a:srcRect l="52788"/>
          <a:stretch/>
        </p:blipFill>
        <p:spPr>
          <a:xfrm>
            <a:off x="7912388" y="5371567"/>
            <a:ext cx="1909416" cy="1381658"/>
          </a:xfrm>
          <a:prstGeom prst="rect">
            <a:avLst/>
          </a:prstGeom>
        </p:spPr>
      </p:pic>
      <p:pic>
        <p:nvPicPr>
          <p:cNvPr id="23" name="그림 22"/>
          <p:cNvPicPr>
            <a:picLocks noChangeAspect="1"/>
          </p:cNvPicPr>
          <p:nvPr/>
        </p:nvPicPr>
        <p:blipFill rotWithShape="1">
          <a:blip r:embed="rId5"/>
          <a:srcRect r="49905"/>
          <a:stretch/>
        </p:blipFill>
        <p:spPr>
          <a:xfrm>
            <a:off x="5608272" y="5371567"/>
            <a:ext cx="2026015" cy="1381658"/>
          </a:xfrm>
          <a:prstGeom prst="rect">
            <a:avLst/>
          </a:prstGeom>
        </p:spPr>
      </p:pic>
      <p:pic>
        <p:nvPicPr>
          <p:cNvPr id="20" name="그림 19"/>
          <p:cNvPicPr>
            <a:picLocks noChangeAspect="1"/>
          </p:cNvPicPr>
          <p:nvPr/>
        </p:nvPicPr>
        <p:blipFill rotWithShape="1">
          <a:blip r:embed="rId6"/>
          <a:srcRect t="82555"/>
          <a:stretch/>
        </p:blipFill>
        <p:spPr>
          <a:xfrm>
            <a:off x="772401" y="2105025"/>
            <a:ext cx="4435772" cy="304800"/>
          </a:xfrm>
          <a:prstGeom prst="rect">
            <a:avLst/>
          </a:prstGeom>
        </p:spPr>
      </p:pic>
      <p:sp>
        <p:nvSpPr>
          <p:cNvPr id="21" name="직사각형 20"/>
          <p:cNvSpPr/>
          <p:nvPr/>
        </p:nvSpPr>
        <p:spPr>
          <a:xfrm>
            <a:off x="767328" y="2578324"/>
            <a:ext cx="4445918" cy="8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1200" b="1" dirty="0">
                <a:solidFill>
                  <a:schemeClr val="tx1"/>
                </a:solidFill>
                <a:latin typeface="맑은 고딕" panose="020B0503020000020004" pitchFamily="50" charset="-127"/>
              </a:rPr>
              <a:t>교통사고분석시스템</a:t>
            </a:r>
            <a:r>
              <a:rPr lang="en-US" altLang="ko-KR" sz="1200" b="1" dirty="0">
                <a:solidFill>
                  <a:schemeClr val="tx1"/>
                </a:solidFill>
                <a:latin typeface="맑은 고딕" panose="020B0503020000020004" pitchFamily="50" charset="-127"/>
              </a:rPr>
              <a:t>(TAAS</a:t>
            </a:r>
            <a:r>
              <a:rPr lang="en-US" altLang="ko-KR" sz="1200" b="1" dirty="0" smtClean="0">
                <a:solidFill>
                  <a:schemeClr val="tx1"/>
                </a:solidFill>
                <a:latin typeface="맑은 고딕" panose="020B0503020000020004" pitchFamily="50" charset="-127"/>
              </a:rPr>
              <a:t>)</a:t>
            </a:r>
            <a:r>
              <a:rPr lang="ko-KR" altLang="en-US" sz="1200" b="1" dirty="0" smtClean="0">
                <a:solidFill>
                  <a:schemeClr val="tx1"/>
                </a:solidFill>
                <a:latin typeface="맑은 고딕" panose="020B0503020000020004" pitchFamily="50" charset="-127"/>
              </a:rPr>
              <a:t>은 </a:t>
            </a:r>
            <a:endParaRPr lang="en-US" altLang="ko-KR" sz="1200" b="1" dirty="0" smtClean="0">
              <a:solidFill>
                <a:schemeClr val="tx1"/>
              </a:solidFill>
              <a:latin typeface="맑은 고딕" panose="020B0503020000020004" pitchFamily="50" charset="-127"/>
            </a:endParaRPr>
          </a:p>
          <a:p>
            <a:r>
              <a:rPr lang="ko-KR" altLang="en-US" sz="1200" b="1" dirty="0" smtClean="0">
                <a:solidFill>
                  <a:schemeClr val="tx1"/>
                </a:solidFill>
                <a:latin typeface="맑은 고딕" panose="020B0503020000020004" pitchFamily="50" charset="-127"/>
              </a:rPr>
              <a:t>개별 사고에 대한 정보를 제공하므로 </a:t>
            </a:r>
            <a:endParaRPr lang="en-US" altLang="ko-KR" sz="1200" b="1" dirty="0" smtClean="0">
              <a:solidFill>
                <a:schemeClr val="tx1"/>
              </a:solidFill>
              <a:latin typeface="맑은 고딕" panose="020B0503020000020004" pitchFamily="50" charset="-127"/>
            </a:endParaRPr>
          </a:p>
          <a:p>
            <a:r>
              <a:rPr lang="ko-KR" altLang="en-US" sz="1200" b="1" dirty="0" smtClean="0">
                <a:solidFill>
                  <a:schemeClr val="tx1"/>
                </a:solidFill>
                <a:latin typeface="맑은 고딕" panose="020B0503020000020004" pitchFamily="50" charset="-127"/>
              </a:rPr>
              <a:t>각 행에 </a:t>
            </a:r>
            <a:r>
              <a:rPr lang="ko-KR" altLang="en-US" sz="1200" b="1" dirty="0" err="1" smtClean="0">
                <a:solidFill>
                  <a:schemeClr val="tx1"/>
                </a:solidFill>
                <a:latin typeface="맑은 고딕" panose="020B0503020000020004" pitchFamily="50" charset="-127"/>
              </a:rPr>
              <a:t>사고건수</a:t>
            </a:r>
            <a:r>
              <a:rPr lang="ko-KR" altLang="en-US" sz="1200" b="1" dirty="0" smtClean="0">
                <a:solidFill>
                  <a:schemeClr val="tx1"/>
                </a:solidFill>
                <a:latin typeface="맑은 고딕" panose="020B0503020000020004" pitchFamily="50" charset="-127"/>
              </a:rPr>
              <a:t> </a:t>
            </a:r>
            <a:r>
              <a:rPr lang="en-US" altLang="ko-KR" sz="1200" b="1" dirty="0" smtClean="0">
                <a:solidFill>
                  <a:schemeClr val="tx1"/>
                </a:solidFill>
                <a:latin typeface="맑은 고딕" panose="020B0503020000020004" pitchFamily="50" charset="-127"/>
              </a:rPr>
              <a:t>'1‘ </a:t>
            </a:r>
            <a:r>
              <a:rPr lang="ko-KR" altLang="en-US" sz="1200" b="1" dirty="0" smtClean="0">
                <a:solidFill>
                  <a:schemeClr val="tx1"/>
                </a:solidFill>
                <a:latin typeface="맑은 고딕" panose="020B0503020000020004" pitchFamily="50" charset="-127"/>
              </a:rPr>
              <a:t>추가 </a:t>
            </a:r>
            <a:endParaRPr lang="en-US" altLang="ko-KR" sz="1200" b="1" dirty="0">
              <a:solidFill>
                <a:schemeClr val="tx1"/>
              </a:solidFill>
              <a:latin typeface="맑은 고딕" panose="020B0503020000020004" pitchFamily="50" charset="-127"/>
            </a:endParaRPr>
          </a:p>
        </p:txBody>
      </p:sp>
      <p:sp>
        <p:nvSpPr>
          <p:cNvPr id="22" name="직사각형 21"/>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소영이 내용에 따라 수정 </a:t>
            </a:r>
            <a:r>
              <a:rPr lang="en-US" altLang="ko-KR" dirty="0" smtClean="0"/>
              <a:t>????</a:t>
            </a:r>
            <a:endParaRPr lang="ko-KR" altLang="en-US" dirty="0"/>
          </a:p>
        </p:txBody>
      </p:sp>
    </p:spTree>
    <p:extLst>
      <p:ext uri="{BB962C8B-B14F-4D97-AF65-F5344CB8AC3E}">
        <p14:creationId xmlns:p14="http://schemas.microsoft.com/office/powerpoint/2010/main" val="60345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표 20"/>
          <p:cNvGraphicFramePr>
            <a:graphicFrameLocks noGrp="1"/>
          </p:cNvGraphicFramePr>
          <p:nvPr>
            <p:extLst/>
          </p:nvPr>
        </p:nvGraphicFramePr>
        <p:xfrm>
          <a:off x="671887" y="1497781"/>
          <a:ext cx="9356399" cy="5334000"/>
        </p:xfrm>
        <a:graphic>
          <a:graphicData uri="http://schemas.openxmlformats.org/drawingml/2006/table">
            <a:tbl>
              <a:tblPr firstRow="1" bandRow="1">
                <a:tableStyleId>{5C22544A-7EE6-4342-B048-85BDC9FD1C3A}</a:tableStyleId>
              </a:tblPr>
              <a:tblGrid>
                <a:gridCol w="800316">
                  <a:extLst>
                    <a:ext uri="{9D8B030D-6E8A-4147-A177-3AD203B41FA5}">
                      <a16:colId xmlns:a16="http://schemas.microsoft.com/office/drawing/2014/main" val="1289256319"/>
                    </a:ext>
                  </a:extLst>
                </a:gridCol>
                <a:gridCol w="658952">
                  <a:extLst>
                    <a:ext uri="{9D8B030D-6E8A-4147-A177-3AD203B41FA5}">
                      <a16:colId xmlns:a16="http://schemas.microsoft.com/office/drawing/2014/main" val="1128052659"/>
                    </a:ext>
                  </a:extLst>
                </a:gridCol>
                <a:gridCol w="2911143">
                  <a:extLst>
                    <a:ext uri="{9D8B030D-6E8A-4147-A177-3AD203B41FA5}">
                      <a16:colId xmlns:a16="http://schemas.microsoft.com/office/drawing/2014/main" val="4024919616"/>
                    </a:ext>
                  </a:extLst>
                </a:gridCol>
                <a:gridCol w="1246497">
                  <a:extLst>
                    <a:ext uri="{9D8B030D-6E8A-4147-A177-3AD203B41FA5}">
                      <a16:colId xmlns:a16="http://schemas.microsoft.com/office/drawing/2014/main" val="744358786"/>
                    </a:ext>
                  </a:extLst>
                </a:gridCol>
                <a:gridCol w="1246497">
                  <a:extLst>
                    <a:ext uri="{9D8B030D-6E8A-4147-A177-3AD203B41FA5}">
                      <a16:colId xmlns:a16="http://schemas.microsoft.com/office/drawing/2014/main" val="3636069597"/>
                    </a:ext>
                  </a:extLst>
                </a:gridCol>
                <a:gridCol w="1246497">
                  <a:extLst>
                    <a:ext uri="{9D8B030D-6E8A-4147-A177-3AD203B41FA5}">
                      <a16:colId xmlns:a16="http://schemas.microsoft.com/office/drawing/2014/main" val="3891952698"/>
                    </a:ext>
                  </a:extLst>
                </a:gridCol>
                <a:gridCol w="1246497">
                  <a:extLst>
                    <a:ext uri="{9D8B030D-6E8A-4147-A177-3AD203B41FA5}">
                      <a16:colId xmlns:a16="http://schemas.microsoft.com/office/drawing/2014/main" val="6280270"/>
                    </a:ext>
                  </a:extLst>
                </a:gridCol>
              </a:tblGrid>
              <a:tr h="0">
                <a:tc rowSpan="2" gridSpan="2">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조건</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rowSpan="2" hMerge="1">
                  <a:txBody>
                    <a:bodyPr/>
                    <a:lstStyle/>
                    <a:p>
                      <a:pPr latinLnBrk="1"/>
                      <a:endParaRPr lang="ko-KR" altLang="en-US"/>
                    </a:p>
                  </a:txBody>
                  <a:tcPr/>
                </a:tc>
                <a:tc rowSpan="2">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항목</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ko-KR" altLang="en-US" sz="1100" b="1" dirty="0" err="1" smtClean="0">
                          <a:solidFill>
                            <a:schemeClr val="bg1"/>
                          </a:solidFill>
                          <a:latin typeface="맑은 고딕" panose="020B0503020000020004" pitchFamily="50" charset="-127"/>
                          <a:ea typeface="맑은 고딕" panose="020B0503020000020004" pitchFamily="50" charset="-127"/>
                        </a:rPr>
                        <a:t>사고건수</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gridSpan="2">
                  <a:txBody>
                    <a:bodyPr/>
                    <a:lstStyle/>
                    <a:p>
                      <a:pPr algn="ctr" latinLnBrk="1"/>
                      <a:r>
                        <a:rPr lang="en-US" altLang="ko-KR" sz="1100" b="1" dirty="0" smtClean="0">
                          <a:solidFill>
                            <a:schemeClr val="bg1"/>
                          </a:solidFill>
                          <a:latin typeface="맑은 고딕" panose="020B0503020000020004" pitchFamily="50" charset="-127"/>
                          <a:ea typeface="맑은 고딕" panose="020B0503020000020004" pitchFamily="50" charset="-127"/>
                        </a:rPr>
                        <a:t>ECLO </a:t>
                      </a:r>
                      <a:r>
                        <a:rPr lang="ko-KR" altLang="en-US" sz="1100" b="1" dirty="0" smtClean="0">
                          <a:solidFill>
                            <a:schemeClr val="bg1"/>
                          </a:solidFill>
                          <a:latin typeface="맑은 고딕" panose="020B0503020000020004" pitchFamily="50" charset="-127"/>
                          <a:ea typeface="맑은 고딕" panose="020B0503020000020004" pitchFamily="50" charset="-127"/>
                        </a:rPr>
                        <a:t>지수</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tc hMerge="1">
                  <a:txBody>
                    <a:bodyPr/>
                    <a:lstStyle/>
                    <a:p>
                      <a:pPr algn="ctr" latinLnBrk="1"/>
                      <a:endParaRPr lang="ko-KR" altLang="en-US" sz="1100" b="0"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423393846"/>
                  </a:ext>
                </a:extLst>
              </a:tr>
              <a:tr h="0">
                <a:tc gridSpan="2" vMerge="1">
                  <a:txBody>
                    <a:bodyPr/>
                    <a:lstStyle/>
                    <a:p>
                      <a:pPr latinLnBrk="1"/>
                      <a:endParaRPr lang="ko-KR" altLang="en-US"/>
                    </a:p>
                  </a:txBody>
                  <a:tcPr/>
                </a:tc>
                <a:tc hMerge="1"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최대</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최소</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최대</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최소</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137154399"/>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연도</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2021, 2022, 2023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2023 (750)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2022 (561)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2023 (4.6)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2022 (4.3)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72953215"/>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월</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1 ~</a:t>
                      </a:r>
                      <a:r>
                        <a:rPr lang="en-US" altLang="ko-KR" sz="1100" baseline="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10</a:t>
                      </a:r>
                      <a:r>
                        <a:rPr lang="en-US" altLang="ko-KR" sz="1100" baseline="0" dirty="0" smtClean="0">
                          <a:latin typeface="맑은 고딕" panose="020B0503020000020004" pitchFamily="50" charset="-127"/>
                          <a:ea typeface="맑은 고딕" panose="020B0503020000020004" pitchFamily="50" charset="-127"/>
                        </a:rPr>
                        <a:t> (182)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1,</a:t>
                      </a:r>
                      <a:r>
                        <a:rPr lang="en-US" altLang="ko-KR" sz="1100" baseline="0" dirty="0" smtClean="0">
                          <a:latin typeface="맑은 고딕" panose="020B0503020000020004" pitchFamily="50" charset="-127"/>
                          <a:ea typeface="맑은 고딕" panose="020B0503020000020004" pitchFamily="50" charset="-127"/>
                        </a:rPr>
                        <a:t> 7 (130)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6 (4.9)</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11 (4.1)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875043196"/>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요일</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수</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목</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금</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토</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일</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금 </a:t>
                      </a:r>
                      <a:r>
                        <a:rPr lang="en-US" altLang="ko-KR" sz="1100" dirty="0" smtClean="0">
                          <a:latin typeface="맑은 고딕" panose="020B0503020000020004" pitchFamily="50" charset="-127"/>
                          <a:ea typeface="맑은 고딕" panose="020B0503020000020004" pitchFamily="50" charset="-127"/>
                        </a:rPr>
                        <a:t>(333)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일 </a:t>
                      </a:r>
                      <a:r>
                        <a:rPr lang="en-US" altLang="ko-KR" sz="1100" dirty="0" smtClean="0">
                          <a:latin typeface="맑은 고딕" panose="020B0503020000020004" pitchFamily="50" charset="-127"/>
                          <a:ea typeface="맑은 고딕" panose="020B0503020000020004" pitchFamily="50" charset="-127"/>
                        </a:rPr>
                        <a:t>(178)</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일 </a:t>
                      </a:r>
                      <a:r>
                        <a:rPr lang="en-US" altLang="ko-KR" sz="1100" dirty="0" smtClean="0">
                          <a:latin typeface="맑은 고딕" panose="020B0503020000020004" pitchFamily="50" charset="-127"/>
                          <a:ea typeface="맑은 고딕" panose="020B0503020000020004" pitchFamily="50" charset="-127"/>
                        </a:rPr>
                        <a:t>(5.3)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월 </a:t>
                      </a:r>
                      <a:r>
                        <a:rPr lang="en-US" altLang="ko-KR" sz="1100" dirty="0" smtClean="0">
                          <a:latin typeface="맑은 고딕" panose="020B0503020000020004" pitchFamily="50" charset="-127"/>
                          <a:ea typeface="맑은 고딕" panose="020B0503020000020004" pitchFamily="50" charset="-127"/>
                        </a:rPr>
                        <a:t>(4.2)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371473363"/>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시간대</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0</a:t>
                      </a:r>
                      <a:r>
                        <a:rPr lang="en-US" altLang="ko-KR" sz="1100" baseline="0" dirty="0" smtClean="0">
                          <a:latin typeface="맑은 고딕" panose="020B0503020000020004" pitchFamily="50" charset="-127"/>
                          <a:ea typeface="맑은 고딕" panose="020B0503020000020004" pitchFamily="50" charset="-127"/>
                        </a:rPr>
                        <a:t> ~ 23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16 (152)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1, 2 (11)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4 (5.5)</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23 (3.7)</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796558482"/>
                  </a:ext>
                </a:extLst>
              </a:tr>
              <a:tr h="0">
                <a:tc row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지역</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구</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권선구</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영통구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장안구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팔달구</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권선구 </a:t>
                      </a:r>
                      <a:r>
                        <a:rPr lang="en-US" altLang="ko-KR" sz="1100" dirty="0" smtClean="0">
                          <a:latin typeface="맑은 고딕" panose="020B0503020000020004" pitchFamily="50" charset="-127"/>
                          <a:ea typeface="맑은 고딕" panose="020B0503020000020004" pitchFamily="50" charset="-127"/>
                        </a:rPr>
                        <a:t>(559)</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영통구</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(284)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권선구 </a:t>
                      </a:r>
                      <a:r>
                        <a:rPr lang="en-US" altLang="ko-KR" sz="1100" dirty="0" smtClean="0">
                          <a:latin typeface="맑은 고딕" panose="020B0503020000020004" pitchFamily="50" charset="-127"/>
                          <a:ea typeface="맑은 고딕" panose="020B0503020000020004" pitchFamily="50" charset="-127"/>
                        </a:rPr>
                        <a:t>(4.6)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팔달구 </a:t>
                      </a:r>
                      <a:r>
                        <a:rPr lang="en-US" altLang="ko-KR" sz="1100" dirty="0" smtClean="0">
                          <a:latin typeface="맑은 고딕" panose="020B0503020000020004" pitchFamily="50" charset="-127"/>
                          <a:ea typeface="맑은 고딕" panose="020B0503020000020004" pitchFamily="50" charset="-127"/>
                        </a:rPr>
                        <a:t>(4.4)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49472342"/>
                  </a:ext>
                </a:extLst>
              </a:tr>
              <a:tr h="0">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동</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고색동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망포동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송죽동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고등동</a:t>
                      </a:r>
                      <a:r>
                        <a:rPr lang="ko-KR" altLang="en-US" sz="1100" dirty="0" smtClean="0">
                          <a:latin typeface="맑은 고딕" panose="020B0503020000020004" pitchFamily="50" charset="-127"/>
                          <a:ea typeface="맑은 고딕" panose="020B0503020000020004" pitchFamily="50" charset="-127"/>
                        </a:rPr>
                        <a:t> 등 </a:t>
                      </a:r>
                      <a:r>
                        <a:rPr lang="en-US" altLang="ko-KR" sz="1100" dirty="0" smtClean="0">
                          <a:latin typeface="맑은 고딕" panose="020B0503020000020004" pitchFamily="50" charset="-127"/>
                          <a:ea typeface="맑은 고딕" panose="020B0503020000020004" pitchFamily="50" charset="-127"/>
                        </a:rPr>
                        <a:t>54</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정자동</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(109)</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남창동 </a:t>
                      </a:r>
                      <a:r>
                        <a:rPr lang="en-US" altLang="ko-KR" sz="1100" dirty="0" smtClean="0">
                          <a:latin typeface="맑은 고딕" panose="020B0503020000020004" pitchFamily="50" charset="-127"/>
                          <a:ea typeface="맑은 고딕" panose="020B0503020000020004" pitchFamily="50" charset="-127"/>
                        </a:rPr>
                        <a:t>(1)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하광교동</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(8.2)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신풍동</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(3.0)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393813"/>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기상상태</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맑음</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흐림</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비</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눈</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맑음 </a:t>
                      </a:r>
                      <a:r>
                        <a:rPr lang="en-US" altLang="ko-KR" sz="1100" dirty="0" smtClean="0">
                          <a:latin typeface="맑은 고딕" panose="020B0503020000020004" pitchFamily="50" charset="-127"/>
                          <a:ea typeface="맑은 고딕" panose="020B0503020000020004" pitchFamily="50" charset="-127"/>
                        </a:rPr>
                        <a:t>(1,684)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기타 </a:t>
                      </a:r>
                      <a:r>
                        <a:rPr lang="en-US" altLang="ko-KR" sz="1100" dirty="0" smtClean="0">
                          <a:latin typeface="맑은 고딕" panose="020B0503020000020004" pitchFamily="50" charset="-127"/>
                          <a:ea typeface="맑은 고딕" panose="020B0503020000020004" pitchFamily="50" charset="-127"/>
                        </a:rPr>
                        <a:t>(6)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기타 </a:t>
                      </a:r>
                      <a:r>
                        <a:rPr lang="en-US" altLang="ko-KR" sz="1100" dirty="0" smtClean="0">
                          <a:latin typeface="맑은 고딕" panose="020B0503020000020004" pitchFamily="50" charset="-127"/>
                          <a:ea typeface="맑은 고딕" panose="020B0503020000020004" pitchFamily="50" charset="-127"/>
                        </a:rPr>
                        <a:t>(4.8)</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눈 </a:t>
                      </a:r>
                      <a:r>
                        <a:rPr lang="en-US" altLang="ko-KR" sz="1100" dirty="0" smtClean="0">
                          <a:latin typeface="맑은 고딕" panose="020B0503020000020004" pitchFamily="50" charset="-127"/>
                          <a:ea typeface="맑은 고딕" panose="020B0503020000020004" pitchFamily="50" charset="-127"/>
                        </a:rPr>
                        <a:t>(3.6)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439981267"/>
                  </a:ext>
                </a:extLst>
              </a:tr>
              <a:tr h="0">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노면상태</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건조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젖음</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습기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적설</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서리</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결빙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건조 </a:t>
                      </a:r>
                      <a:r>
                        <a:rPr lang="en-US" altLang="ko-KR" sz="1100" dirty="0" smtClean="0">
                          <a:latin typeface="맑은 고딕" panose="020B0503020000020004" pitchFamily="50" charset="-127"/>
                          <a:ea typeface="맑은 고딕" panose="020B0503020000020004" pitchFamily="50" charset="-127"/>
                        </a:rPr>
                        <a:t>(1,711)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적설 </a:t>
                      </a:r>
                      <a:r>
                        <a:rPr lang="en-US" altLang="ko-KR" sz="1100" dirty="0" smtClean="0">
                          <a:latin typeface="맑은 고딕" panose="020B0503020000020004" pitchFamily="50" charset="-127"/>
                          <a:ea typeface="맑은 고딕" panose="020B0503020000020004" pitchFamily="50" charset="-127"/>
                        </a:rPr>
                        <a:t>(4)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서리</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결빙 </a:t>
                      </a:r>
                      <a:r>
                        <a:rPr lang="en-US" altLang="ko-KR" sz="1100" dirty="0" smtClean="0">
                          <a:latin typeface="맑은 고딕" panose="020B0503020000020004" pitchFamily="50" charset="-127"/>
                          <a:ea typeface="맑은 고딕" panose="020B0503020000020004" pitchFamily="50" charset="-127"/>
                        </a:rPr>
                        <a:t>(4.9)</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적설 </a:t>
                      </a:r>
                      <a:r>
                        <a:rPr lang="en-US" altLang="ko-KR" sz="1100" dirty="0" smtClean="0">
                          <a:latin typeface="맑은 고딕" panose="020B0503020000020004" pitchFamily="50" charset="-127"/>
                          <a:ea typeface="맑은 고딕" panose="020B0503020000020004" pitchFamily="50" charset="-127"/>
                        </a:rPr>
                        <a:t>(4.3)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283355360"/>
                  </a:ext>
                </a:extLst>
              </a:tr>
              <a:tr h="0">
                <a:tc row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사고유형</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대분류</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차대사람</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차대차</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차량단독</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차대차</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(1,486)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차량단독</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(47)</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차대차</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(4.6)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차대사람</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(3.8)</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49517703"/>
                  </a:ext>
                </a:extLst>
              </a:tr>
              <a:tr h="169076">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소분류</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보도통행중</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정면충돌</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공작물충돌</a:t>
                      </a:r>
                      <a:r>
                        <a:rPr lang="ko-KR" altLang="en-US" sz="1100" dirty="0" smtClean="0">
                          <a:latin typeface="맑은 고딕" panose="020B0503020000020004" pitchFamily="50" charset="-127"/>
                          <a:ea typeface="맑은 고딕" panose="020B0503020000020004" pitchFamily="50" charset="-127"/>
                        </a:rPr>
                        <a:t> 등 </a:t>
                      </a:r>
                      <a:r>
                        <a:rPr lang="en-US" altLang="ko-KR" sz="1100" dirty="0" smtClean="0">
                          <a:latin typeface="맑은 고딕" panose="020B0503020000020004" pitchFamily="50" charset="-127"/>
                          <a:ea typeface="맑은 고딕" panose="020B0503020000020004" pitchFamily="50" charset="-127"/>
                        </a:rPr>
                        <a:t>13</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측면충돌 </a:t>
                      </a:r>
                      <a:r>
                        <a:rPr lang="en-US" altLang="ko-KR" sz="1100" dirty="0" smtClean="0">
                          <a:latin typeface="맑은 고딕" panose="020B0503020000020004" pitchFamily="50" charset="-127"/>
                          <a:ea typeface="맑은 고딕" panose="020B0503020000020004" pitchFamily="50" charset="-127"/>
                        </a:rPr>
                        <a:t>(604)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전도전복</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정면충돌 </a:t>
                      </a:r>
                      <a:r>
                        <a:rPr lang="en-US" altLang="ko-KR" sz="1100" dirty="0" smtClean="0">
                          <a:latin typeface="맑은 고딕" panose="020B0503020000020004" pitchFamily="50" charset="-127"/>
                          <a:ea typeface="맑은 고딕" panose="020B0503020000020004" pitchFamily="50" charset="-127"/>
                        </a:rPr>
                        <a:t>(6.0)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길가장자리</a:t>
                      </a:r>
                      <a:endParaRPr lang="en-US" altLang="ko-KR" sz="1100" dirty="0" smtClean="0">
                        <a:latin typeface="맑은 고딕" panose="020B0503020000020004" pitchFamily="50" charset="-127"/>
                        <a:ea typeface="맑은 고딕" panose="020B0503020000020004" pitchFamily="50" charset="-127"/>
                      </a:endParaRPr>
                    </a:p>
                    <a:p>
                      <a:pPr algn="r" latinLnBrk="1"/>
                      <a:r>
                        <a:rPr lang="ko-KR" altLang="en-US" sz="1100" dirty="0" err="1" smtClean="0">
                          <a:latin typeface="맑은 고딕" panose="020B0503020000020004" pitchFamily="50" charset="-127"/>
                          <a:ea typeface="맑은 고딕" panose="020B0503020000020004" pitchFamily="50" charset="-127"/>
                        </a:rPr>
                        <a:t>구역통행중</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(3.4)</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99526969"/>
                  </a:ext>
                </a:extLst>
              </a:tr>
              <a:tr h="0">
                <a:tc row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도로형태</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대분류</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단일로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주차장</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교차로 </a:t>
                      </a:r>
                      <a:r>
                        <a:rPr lang="en-US" altLang="ko-KR" sz="1100" dirty="0" smtClean="0">
                          <a:latin typeface="맑은 고딕" panose="020B0503020000020004" pitchFamily="50" charset="-127"/>
                          <a:ea typeface="맑은 고딕" panose="020B0503020000020004" pitchFamily="50" charset="-127"/>
                        </a:rPr>
                        <a:t>(997)</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주차장 </a:t>
                      </a:r>
                      <a:r>
                        <a:rPr lang="en-US" altLang="ko-KR" sz="1100" dirty="0" smtClean="0">
                          <a:latin typeface="맑은 고딕" panose="020B0503020000020004" pitchFamily="50" charset="-127"/>
                          <a:ea typeface="맑은 고딕" panose="020B0503020000020004" pitchFamily="50" charset="-127"/>
                        </a:rPr>
                        <a:t>(2)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단일로 </a:t>
                      </a:r>
                      <a:r>
                        <a:rPr lang="en-US" altLang="ko-KR" sz="1100" dirty="0" smtClean="0">
                          <a:latin typeface="맑은 고딕" panose="020B0503020000020004" pitchFamily="50" charset="-127"/>
                          <a:ea typeface="맑은 고딕" panose="020B0503020000020004" pitchFamily="50" charset="-127"/>
                        </a:rPr>
                        <a:t>(4.6)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주차장 </a:t>
                      </a:r>
                      <a:r>
                        <a:rPr lang="en-US" altLang="ko-KR" sz="1100" dirty="0" smtClean="0">
                          <a:latin typeface="맑은 고딕" panose="020B0503020000020004" pitchFamily="50" charset="-127"/>
                          <a:ea typeface="맑은 고딕" panose="020B0503020000020004" pitchFamily="50" charset="-127"/>
                        </a:rPr>
                        <a:t>(3.0)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42714871"/>
                  </a:ext>
                </a:extLst>
              </a:tr>
              <a:tr h="0">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소분류</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교차로부근</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고가도로위</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주차장 등 </a:t>
                      </a:r>
                      <a:r>
                        <a:rPr lang="en-US" altLang="ko-KR" sz="1100" dirty="0" smtClean="0">
                          <a:latin typeface="맑은 고딕" panose="020B0503020000020004" pitchFamily="50" charset="-127"/>
                          <a:ea typeface="맑은 고딕" panose="020B0503020000020004" pitchFamily="50" charset="-127"/>
                        </a:rPr>
                        <a:t>10</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단일로</a:t>
                      </a:r>
                      <a:r>
                        <a:rPr lang="en-US" altLang="ko-KR" sz="1100" dirty="0" smtClean="0">
                          <a:latin typeface="맑은 고딕" panose="020B0503020000020004" pitchFamily="50" charset="-127"/>
                          <a:ea typeface="맑은 고딕" panose="020B0503020000020004" pitchFamily="50" charset="-127"/>
                        </a:rPr>
                        <a:t>_</a:t>
                      </a:r>
                      <a:r>
                        <a:rPr lang="ko-KR" altLang="en-US" sz="1100" dirty="0" smtClean="0">
                          <a:latin typeface="맑은 고딕" panose="020B0503020000020004" pitchFamily="50" charset="-127"/>
                          <a:ea typeface="맑은 고딕" panose="020B0503020000020004" pitchFamily="50" charset="-127"/>
                        </a:rPr>
                        <a:t>기타</a:t>
                      </a:r>
                      <a:r>
                        <a:rPr lang="en-US" altLang="ko-KR" sz="1100" baseline="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(746)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교량 </a:t>
                      </a:r>
                      <a:r>
                        <a:rPr lang="en-US" altLang="ko-KR" sz="1100" dirty="0" smtClean="0">
                          <a:latin typeface="맑은 고딕" panose="020B0503020000020004" pitchFamily="50" charset="-127"/>
                          <a:ea typeface="맑은 고딕" panose="020B0503020000020004" pitchFamily="50" charset="-127"/>
                        </a:rPr>
                        <a:t>(1)</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고가도로위</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(11.0)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교량</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주차장 </a:t>
                      </a:r>
                      <a:r>
                        <a:rPr lang="en-US" altLang="ko-KR" sz="1100" dirty="0" smtClean="0">
                          <a:latin typeface="맑은 고딕" panose="020B0503020000020004" pitchFamily="50" charset="-127"/>
                          <a:ea typeface="맑은 고딕" panose="020B0503020000020004" pitchFamily="50" charset="-127"/>
                        </a:rPr>
                        <a:t>(3.0)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77639861"/>
                  </a:ext>
                </a:extLst>
              </a:tr>
              <a:tr h="0">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연령</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65 ~ 93</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66 (226)</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93 (1)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81 (6.7)</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1100" dirty="0" smtClean="0">
                          <a:latin typeface="맑은 고딕" panose="020B0503020000020004" pitchFamily="50" charset="-127"/>
                          <a:ea typeface="맑은 고딕" panose="020B0503020000020004" pitchFamily="50" charset="-127"/>
                        </a:rPr>
                        <a:t>88 (3.0)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28144006"/>
                  </a:ext>
                </a:extLst>
              </a:tr>
              <a:tr h="0">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성별</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남</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여</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남 </a:t>
                      </a:r>
                      <a:r>
                        <a:rPr lang="en-US" altLang="ko-KR" sz="1100" dirty="0" smtClean="0">
                          <a:latin typeface="맑은 고딕" panose="020B0503020000020004" pitchFamily="50" charset="-127"/>
                          <a:ea typeface="맑은 고딕" panose="020B0503020000020004" pitchFamily="50" charset="-127"/>
                        </a:rPr>
                        <a:t>(1,615)</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여 </a:t>
                      </a:r>
                      <a:r>
                        <a:rPr lang="en-US" altLang="ko-KR" sz="1100" dirty="0" smtClean="0">
                          <a:latin typeface="맑은 고딕" panose="020B0503020000020004" pitchFamily="50" charset="-127"/>
                          <a:ea typeface="맑은 고딕" panose="020B0503020000020004" pitchFamily="50" charset="-127"/>
                        </a:rPr>
                        <a:t>(265)</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남 </a:t>
                      </a:r>
                      <a:r>
                        <a:rPr lang="en-US" altLang="ko-KR" sz="1100" dirty="0" smtClean="0">
                          <a:latin typeface="맑은 고딕" panose="020B0503020000020004" pitchFamily="50" charset="-127"/>
                          <a:ea typeface="맑은 고딕" panose="020B0503020000020004" pitchFamily="50" charset="-127"/>
                        </a:rPr>
                        <a:t>(4.5)</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여 </a:t>
                      </a:r>
                      <a:r>
                        <a:rPr lang="en-US" altLang="ko-KR" sz="1100" dirty="0" smtClean="0">
                          <a:latin typeface="맑은 고딕" panose="020B0503020000020004" pitchFamily="50" charset="-127"/>
                          <a:ea typeface="맑은 고딕" panose="020B0503020000020004" pitchFamily="50" charset="-127"/>
                        </a:rPr>
                        <a:t>(4.2)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51345017"/>
                  </a:ext>
                </a:extLst>
              </a:tr>
              <a:tr h="0">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차종</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승용</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승합</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이륜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원동기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화물 등 </a:t>
                      </a:r>
                      <a:r>
                        <a:rPr lang="en-US" altLang="ko-KR" sz="1100" dirty="0" smtClean="0">
                          <a:latin typeface="맑은 고딕" panose="020B0503020000020004" pitchFamily="50" charset="-127"/>
                          <a:ea typeface="맑은 고딕" panose="020B0503020000020004" pitchFamily="50" charset="-127"/>
                        </a:rPr>
                        <a:t>12</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승용 </a:t>
                      </a:r>
                      <a:r>
                        <a:rPr lang="en-US" altLang="ko-KR" sz="1100" dirty="0" smtClean="0">
                          <a:latin typeface="맑은 고딕" panose="020B0503020000020004" pitchFamily="50" charset="-127"/>
                          <a:ea typeface="맑은 고딕" panose="020B0503020000020004" pitchFamily="50" charset="-127"/>
                        </a:rPr>
                        <a:t>(1,301)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농기계 </a:t>
                      </a:r>
                      <a:r>
                        <a:rPr lang="en-US" altLang="ko-KR" sz="1100" dirty="0" smtClean="0">
                          <a:latin typeface="맑은 고딕" panose="020B0503020000020004" pitchFamily="50" charset="-127"/>
                          <a:ea typeface="맑은 고딕" panose="020B0503020000020004" pitchFamily="50" charset="-127"/>
                        </a:rPr>
                        <a:t>(1)</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농기계 </a:t>
                      </a:r>
                      <a:r>
                        <a:rPr lang="en-US" altLang="ko-KR" sz="1100" dirty="0" smtClean="0">
                          <a:latin typeface="맑은 고딕" panose="020B0503020000020004" pitchFamily="50" charset="-127"/>
                          <a:ea typeface="맑은 고딕" panose="020B0503020000020004" pitchFamily="50" charset="-127"/>
                        </a:rPr>
                        <a:t>(5.0)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사륜오토바이 </a:t>
                      </a:r>
                      <a:endParaRPr lang="en-US" altLang="ko-KR" sz="1100" dirty="0" smtClean="0">
                        <a:latin typeface="맑은 고딕" panose="020B0503020000020004" pitchFamily="50" charset="-127"/>
                        <a:ea typeface="맑은 고딕" panose="020B0503020000020004" pitchFamily="50" charset="-127"/>
                      </a:endParaRPr>
                    </a:p>
                    <a:p>
                      <a:pPr algn="r" latinLnBrk="1"/>
                      <a:r>
                        <a:rPr lang="en-US" altLang="ko-KR" sz="1100" dirty="0" smtClean="0">
                          <a:latin typeface="맑은 고딕" panose="020B0503020000020004" pitchFamily="50" charset="-127"/>
                          <a:ea typeface="맑은 고딕" panose="020B0503020000020004" pitchFamily="50" charset="-127"/>
                        </a:rPr>
                        <a:t>(ATV) (1.0)</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42503823"/>
                  </a:ext>
                </a:extLst>
              </a:tr>
              <a:tr h="169076">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법규위반</a:t>
                      </a:r>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교차로운행방법위반</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신호위반 등 </a:t>
                      </a:r>
                      <a:r>
                        <a:rPr lang="en-US" altLang="ko-KR" sz="1100" dirty="0" smtClean="0">
                          <a:latin typeface="맑은 고딕" panose="020B0503020000020004" pitchFamily="50" charset="-127"/>
                          <a:ea typeface="맑은 고딕" panose="020B0503020000020004" pitchFamily="50" charset="-127"/>
                        </a:rPr>
                        <a:t>10</a:t>
                      </a:r>
                      <a:r>
                        <a:rPr lang="ko-KR" altLang="en-US" sz="1100" dirty="0" smtClean="0">
                          <a:latin typeface="맑은 고딕" panose="020B0503020000020004" pitchFamily="50" charset="-127"/>
                          <a:ea typeface="맑은 고딕" panose="020B0503020000020004" pitchFamily="50" charset="-127"/>
                        </a:rPr>
                        <a:t>개 </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안전운전</a:t>
                      </a:r>
                      <a:endParaRPr lang="en-US" altLang="ko-KR" sz="1100" dirty="0" smtClean="0">
                        <a:latin typeface="맑은 고딕" panose="020B0503020000020004" pitchFamily="50" charset="-127"/>
                        <a:ea typeface="맑은 고딕" panose="020B0503020000020004" pitchFamily="50" charset="-127"/>
                      </a:endParaRPr>
                    </a:p>
                    <a:p>
                      <a:pPr algn="r" latinLnBrk="1"/>
                      <a:r>
                        <a:rPr lang="ko-KR" altLang="en-US" sz="1100" dirty="0" smtClean="0">
                          <a:latin typeface="맑은 고딕" panose="020B0503020000020004" pitchFamily="50" charset="-127"/>
                          <a:ea typeface="맑은 고딕" panose="020B0503020000020004" pitchFamily="50" charset="-127"/>
                        </a:rPr>
                        <a:t>불이행 </a:t>
                      </a:r>
                      <a:r>
                        <a:rPr lang="en-US" altLang="ko-KR" sz="1100" dirty="0" smtClean="0">
                          <a:latin typeface="맑은 고딕" panose="020B0503020000020004" pitchFamily="50" charset="-127"/>
                          <a:ea typeface="맑은 고딕" panose="020B0503020000020004" pitchFamily="50" charset="-127"/>
                        </a:rPr>
                        <a:t>(948)</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불법유턴</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(22)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smtClean="0">
                          <a:latin typeface="맑은 고딕" panose="020B0503020000020004" pitchFamily="50" charset="-127"/>
                          <a:ea typeface="맑은 고딕" panose="020B0503020000020004" pitchFamily="50" charset="-127"/>
                        </a:rPr>
                        <a:t>중앙선침범 </a:t>
                      </a:r>
                      <a:r>
                        <a:rPr lang="en-US" altLang="ko-KR" sz="1100" dirty="0" smtClean="0">
                          <a:latin typeface="맑은 고딕" panose="020B0503020000020004" pitchFamily="50" charset="-127"/>
                          <a:ea typeface="맑은 고딕" panose="020B0503020000020004" pitchFamily="50" charset="-127"/>
                        </a:rPr>
                        <a:t>(5.2)</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r" latinLnBrk="1"/>
                      <a:r>
                        <a:rPr lang="ko-KR" altLang="en-US" sz="1100" dirty="0" err="1" smtClean="0">
                          <a:latin typeface="맑은 고딕" panose="020B0503020000020004" pitchFamily="50" charset="-127"/>
                          <a:ea typeface="맑은 고딕" panose="020B0503020000020004" pitchFamily="50" charset="-127"/>
                        </a:rPr>
                        <a:t>보행자보호</a:t>
                      </a:r>
                      <a:endParaRPr lang="en-US" altLang="ko-KR" sz="1100" dirty="0" smtClean="0">
                        <a:latin typeface="맑은 고딕" panose="020B0503020000020004" pitchFamily="50" charset="-127"/>
                        <a:ea typeface="맑은 고딕" panose="020B0503020000020004" pitchFamily="50" charset="-127"/>
                      </a:endParaRPr>
                    </a:p>
                    <a:p>
                      <a:pPr algn="r" latinLnBrk="1"/>
                      <a:r>
                        <a:rPr lang="ko-KR" altLang="en-US" sz="1100" dirty="0" smtClean="0">
                          <a:latin typeface="맑은 고딕" panose="020B0503020000020004" pitchFamily="50" charset="-127"/>
                          <a:ea typeface="맑은 고딕" panose="020B0503020000020004" pitchFamily="50" charset="-127"/>
                        </a:rPr>
                        <a:t>의무위반 </a:t>
                      </a:r>
                      <a:r>
                        <a:rPr lang="en-US" altLang="ko-KR" sz="1100" dirty="0" smtClean="0">
                          <a:latin typeface="맑은 고딕" panose="020B0503020000020004" pitchFamily="50" charset="-127"/>
                          <a:ea typeface="맑은 고딕" panose="020B0503020000020004" pitchFamily="50" charset="-127"/>
                        </a:rPr>
                        <a:t>(3.7)</a:t>
                      </a:r>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566755230"/>
                  </a:ext>
                </a:extLst>
              </a:tr>
            </a:tbl>
          </a:graphicData>
        </a:graphic>
      </p:graphicFrame>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26</a:t>
            </a:fld>
            <a:endParaRPr lang="en-US"/>
          </a:p>
        </p:txBody>
      </p:sp>
      <p:sp>
        <p:nvSpPr>
          <p:cNvPr id="7" name="직사각형 6"/>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소영이하는중</a:t>
            </a:r>
            <a:endParaRPr lang="ko-KR" altLang="en-US" dirty="0"/>
          </a:p>
        </p:txBody>
      </p:sp>
    </p:spTree>
    <p:extLst>
      <p:ext uri="{BB962C8B-B14F-4D97-AF65-F5344CB8AC3E}">
        <p14:creationId xmlns:p14="http://schemas.microsoft.com/office/powerpoint/2010/main" val="3212202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668287"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5381797"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68287"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5381797"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p:cNvPicPr>
            <a:picLocks noChangeAspect="1"/>
          </p:cNvPicPr>
          <p:nvPr/>
        </p:nvPicPr>
        <p:blipFill rotWithShape="1">
          <a:blip r:embed="rId2">
            <a:extLst>
              <a:ext uri="{28A0092B-C50C-407E-A947-70E740481C1C}">
                <a14:useLocalDpi xmlns:a14="http://schemas.microsoft.com/office/drawing/2010/main" val="0"/>
              </a:ext>
            </a:extLst>
          </a:blip>
          <a:srcRect l="8766" r="8766"/>
          <a:stretch/>
        </p:blipFill>
        <p:spPr>
          <a:xfrm>
            <a:off x="757480" y="2410270"/>
            <a:ext cx="4465614" cy="1800000"/>
          </a:xfrm>
          <a:prstGeom prst="rect">
            <a:avLst/>
          </a:prstGeom>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652" r="8652"/>
          <a:stretch/>
        </p:blipFill>
        <p:spPr>
          <a:xfrm>
            <a:off x="5470990" y="2410270"/>
            <a:ext cx="4465614" cy="1800000"/>
          </a:xfrm>
          <a:prstGeom prst="rect">
            <a:avLst/>
          </a:prstGeom>
        </p:spPr>
      </p:pic>
      <p:pic>
        <p:nvPicPr>
          <p:cNvPr id="38" name="그림 37"/>
          <p:cNvPicPr>
            <a:picLocks noChangeAspect="1"/>
          </p:cNvPicPr>
          <p:nvPr/>
        </p:nvPicPr>
        <p:blipFill rotWithShape="1">
          <a:blip r:embed="rId4">
            <a:extLst>
              <a:ext uri="{28A0092B-C50C-407E-A947-70E740481C1C}">
                <a14:useLocalDpi xmlns:a14="http://schemas.microsoft.com/office/drawing/2010/main" val="0"/>
              </a:ext>
            </a:extLst>
          </a:blip>
          <a:srcRect l="9394" r="9394"/>
          <a:stretch/>
        </p:blipFill>
        <p:spPr>
          <a:xfrm>
            <a:off x="797589" y="4761825"/>
            <a:ext cx="4385396" cy="1800000"/>
          </a:xfrm>
          <a:prstGeom prst="rect">
            <a:avLst/>
          </a:prstGeom>
        </p:spPr>
      </p:pic>
      <p:pic>
        <p:nvPicPr>
          <p:cNvPr id="39" name="그림 38"/>
          <p:cNvPicPr>
            <a:picLocks noChangeAspect="1"/>
          </p:cNvPicPr>
          <p:nvPr/>
        </p:nvPicPr>
        <p:blipFill rotWithShape="1">
          <a:blip r:embed="rId5">
            <a:extLst>
              <a:ext uri="{28A0092B-C50C-407E-A947-70E740481C1C}">
                <a14:useLocalDpi xmlns:a14="http://schemas.microsoft.com/office/drawing/2010/main" val="0"/>
              </a:ext>
            </a:extLst>
          </a:blip>
          <a:srcRect l="8652" r="8652"/>
          <a:stretch/>
        </p:blipFill>
        <p:spPr>
          <a:xfrm>
            <a:off x="5470990" y="4761825"/>
            <a:ext cx="4465614" cy="1800000"/>
          </a:xfrm>
          <a:prstGeom prst="rect">
            <a:avLst/>
          </a:prstGeom>
        </p:spPr>
      </p:pic>
      <p:sp>
        <p:nvSpPr>
          <p:cNvPr id="40" name="직사각형 39"/>
          <p:cNvSpPr/>
          <p:nvPr/>
        </p:nvSpPr>
        <p:spPr>
          <a:xfrm>
            <a:off x="747214" y="21054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smtClean="0">
                <a:solidFill>
                  <a:srgbClr val="1F77B4"/>
                </a:solidFill>
                <a:latin typeface="맑은 고딕" panose="020B0503020000020004" pitchFamily="50" charset="-127"/>
                <a:ea typeface="맑은 고딕" panose="020B0503020000020004" pitchFamily="50" charset="-127"/>
              </a:rPr>
              <a:t>지역</a:t>
            </a:r>
            <a:r>
              <a:rPr lang="en-US" altLang="ko-KR" sz="1400" b="1" dirty="0" smtClean="0">
                <a:solidFill>
                  <a:srgbClr val="1F77B4"/>
                </a:solidFill>
                <a:latin typeface="맑은 고딕" panose="020B0503020000020004" pitchFamily="50" charset="-127"/>
                <a:ea typeface="맑은 고딕" panose="020B0503020000020004" pitchFamily="50" charset="-127"/>
              </a:rPr>
              <a:t>(</a:t>
            </a:r>
            <a:r>
              <a:rPr lang="ko-KR" altLang="en-US" sz="1400" b="1" dirty="0" smtClean="0">
                <a:solidFill>
                  <a:srgbClr val="1F77B4"/>
                </a:solidFill>
                <a:latin typeface="맑은 고딕" panose="020B0503020000020004" pitchFamily="50" charset="-127"/>
                <a:ea typeface="맑은 고딕" panose="020B0503020000020004" pitchFamily="50" charset="-127"/>
              </a:rPr>
              <a:t>구</a:t>
            </a:r>
            <a:r>
              <a:rPr lang="en-US" altLang="ko-KR" sz="1400" b="1" dirty="0" smtClean="0">
                <a:solidFill>
                  <a:srgbClr val="1F77B4"/>
                </a:solidFill>
                <a:latin typeface="맑은 고딕" panose="020B0503020000020004" pitchFamily="50" charset="-127"/>
                <a:ea typeface="맑은 고딕" panose="020B0503020000020004" pitchFamily="50" charset="-127"/>
              </a:rPr>
              <a:t>)</a:t>
            </a:r>
            <a:r>
              <a:rPr lang="ko-KR" altLang="en-US" sz="1400" b="1" dirty="0" smtClean="0">
                <a:solidFill>
                  <a:srgbClr val="1F77B4"/>
                </a:solidFill>
                <a:latin typeface="맑은 고딕" panose="020B0503020000020004" pitchFamily="50" charset="-127"/>
                <a:ea typeface="맑은 고딕" panose="020B0503020000020004" pitchFamily="50" charset="-127"/>
              </a:rPr>
              <a:t>별</a:t>
            </a:r>
            <a:endParaRPr lang="ko-KR" altLang="en-US" sz="1400" b="1" dirty="0">
              <a:solidFill>
                <a:srgbClr val="1F77B4"/>
              </a:solidFill>
              <a:latin typeface="맑은 고딕" panose="020B0503020000020004" pitchFamily="50" charset="-127"/>
              <a:ea typeface="맑은 고딕" panose="020B0503020000020004" pitchFamily="50" charset="-127"/>
            </a:endParaRPr>
          </a:p>
        </p:txBody>
      </p:sp>
      <p:sp>
        <p:nvSpPr>
          <p:cNvPr id="44" name="직사각형 43"/>
          <p:cNvSpPr/>
          <p:nvPr/>
        </p:nvSpPr>
        <p:spPr>
          <a:xfrm>
            <a:off x="5460724" y="21050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smtClean="0">
                <a:solidFill>
                  <a:schemeClr val="accent1"/>
                </a:solidFill>
                <a:latin typeface="맑은 고딕" panose="020B0503020000020004" pitchFamily="50" charset="-127"/>
                <a:ea typeface="맑은 고딕" panose="020B0503020000020004" pitchFamily="50" charset="-127"/>
              </a:rPr>
              <a:t>지역</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동</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49" name="직사각형 48"/>
          <p:cNvSpPr/>
          <p:nvPr/>
        </p:nvSpPr>
        <p:spPr>
          <a:xfrm>
            <a:off x="747214" y="44676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smtClean="0">
                <a:solidFill>
                  <a:schemeClr val="accent1"/>
                </a:solidFill>
                <a:latin typeface="맑은 고딕" panose="020B0503020000020004" pitchFamily="50" charset="-127"/>
                <a:ea typeface="맑은 고딕" panose="020B0503020000020004" pitchFamily="50" charset="-127"/>
              </a:rPr>
              <a:t>기상상태별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50" name="직사각형 49"/>
          <p:cNvSpPr/>
          <p:nvPr/>
        </p:nvSpPr>
        <p:spPr>
          <a:xfrm>
            <a:off x="5460724" y="44672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smtClean="0">
                <a:solidFill>
                  <a:schemeClr val="accent1"/>
                </a:solidFill>
                <a:latin typeface="맑은 고딕" panose="020B0503020000020004" pitchFamily="50" charset="-127"/>
                <a:ea typeface="맑은 고딕" panose="020B0503020000020004" pitchFamily="50" charset="-127"/>
              </a:rPr>
              <a:t>노면상태별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51" name="직사각형 5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27</a:t>
            </a:fld>
            <a:endParaRPr lang="en-US"/>
          </a:p>
        </p:txBody>
      </p:sp>
      <p:grpSp>
        <p:nvGrpSpPr>
          <p:cNvPr id="24" name="그룹 23"/>
          <p:cNvGrpSpPr/>
          <p:nvPr/>
        </p:nvGrpSpPr>
        <p:grpSpPr>
          <a:xfrm>
            <a:off x="2391001" y="241726"/>
            <a:ext cx="8138886" cy="862519"/>
            <a:chOff x="2391001" y="241726"/>
            <a:chExt cx="8138886" cy="862519"/>
          </a:xfrm>
        </p:grpSpPr>
        <p:sp>
          <p:nvSpPr>
            <p:cNvPr id="2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19" name="직사각형 18"/>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소영이하는중</a:t>
            </a:r>
            <a:endParaRPr lang="ko-KR" altLang="en-US" dirty="0"/>
          </a:p>
        </p:txBody>
      </p:sp>
    </p:spTree>
    <p:extLst>
      <p:ext uri="{BB962C8B-B14F-4D97-AF65-F5344CB8AC3E}">
        <p14:creationId xmlns:p14="http://schemas.microsoft.com/office/powerpoint/2010/main" val="667064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668287"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381797"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68287"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5381797"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 name="그림 43"/>
          <p:cNvPicPr>
            <a:picLocks noChangeAspect="1"/>
          </p:cNvPicPr>
          <p:nvPr/>
        </p:nvPicPr>
        <p:blipFill rotWithShape="1">
          <a:blip r:embed="rId2">
            <a:extLst>
              <a:ext uri="{28A0092B-C50C-407E-A947-70E740481C1C}">
                <a14:useLocalDpi xmlns:a14="http://schemas.microsoft.com/office/drawing/2010/main" val="0"/>
              </a:ext>
            </a:extLst>
          </a:blip>
          <a:srcRect l="9689" r="9689"/>
          <a:stretch/>
        </p:blipFill>
        <p:spPr>
          <a:xfrm>
            <a:off x="5526997" y="2410270"/>
            <a:ext cx="4353600" cy="1800000"/>
          </a:xfrm>
          <a:prstGeom prst="rect">
            <a:avLst/>
          </a:prstGeom>
        </p:spPr>
      </p:pic>
      <p:pic>
        <p:nvPicPr>
          <p:cNvPr id="45" name="그림 44"/>
          <p:cNvPicPr>
            <a:picLocks noChangeAspect="1"/>
          </p:cNvPicPr>
          <p:nvPr/>
        </p:nvPicPr>
        <p:blipFill rotWithShape="1">
          <a:blip r:embed="rId3">
            <a:extLst>
              <a:ext uri="{28A0092B-C50C-407E-A947-70E740481C1C}">
                <a14:useLocalDpi xmlns:a14="http://schemas.microsoft.com/office/drawing/2010/main" val="0"/>
              </a:ext>
            </a:extLst>
          </a:blip>
          <a:srcRect l="9689" r="9689"/>
          <a:stretch/>
        </p:blipFill>
        <p:spPr>
          <a:xfrm>
            <a:off x="813487" y="4761825"/>
            <a:ext cx="4353600" cy="1800000"/>
          </a:xfrm>
          <a:prstGeom prst="rect">
            <a:avLst/>
          </a:prstGeom>
        </p:spPr>
      </p:pic>
      <p:pic>
        <p:nvPicPr>
          <p:cNvPr id="46" name="그림 45"/>
          <p:cNvPicPr>
            <a:picLocks noChangeAspect="1"/>
          </p:cNvPicPr>
          <p:nvPr/>
        </p:nvPicPr>
        <p:blipFill rotWithShape="1">
          <a:blip r:embed="rId4">
            <a:extLst>
              <a:ext uri="{28A0092B-C50C-407E-A947-70E740481C1C}">
                <a14:useLocalDpi xmlns:a14="http://schemas.microsoft.com/office/drawing/2010/main" val="0"/>
              </a:ext>
            </a:extLst>
          </a:blip>
          <a:srcRect l="8278" r="8278"/>
          <a:stretch/>
        </p:blipFill>
        <p:spPr>
          <a:xfrm>
            <a:off x="5450797" y="4761825"/>
            <a:ext cx="4506000" cy="1800000"/>
          </a:xfrm>
          <a:prstGeom prst="rect">
            <a:avLst/>
          </a:prstGeom>
        </p:spPr>
      </p:pic>
      <p:pic>
        <p:nvPicPr>
          <p:cNvPr id="47" name="그림 46"/>
          <p:cNvPicPr>
            <a:picLocks noChangeAspect="1"/>
          </p:cNvPicPr>
          <p:nvPr/>
        </p:nvPicPr>
        <p:blipFill rotWithShape="1">
          <a:blip r:embed="rId5">
            <a:extLst>
              <a:ext uri="{28A0092B-C50C-407E-A947-70E740481C1C}">
                <a14:useLocalDpi xmlns:a14="http://schemas.microsoft.com/office/drawing/2010/main" val="0"/>
              </a:ext>
            </a:extLst>
          </a:blip>
          <a:srcRect l="8278" r="8278"/>
          <a:stretch/>
        </p:blipFill>
        <p:spPr>
          <a:xfrm>
            <a:off x="737287" y="2410270"/>
            <a:ext cx="4506000" cy="1800000"/>
          </a:xfrm>
          <a:prstGeom prst="rect">
            <a:avLst/>
          </a:prstGeom>
        </p:spPr>
      </p:pic>
      <p:sp>
        <p:nvSpPr>
          <p:cNvPr id="48" name="직사각형 47"/>
          <p:cNvSpPr/>
          <p:nvPr/>
        </p:nvSpPr>
        <p:spPr>
          <a:xfrm>
            <a:off x="747214" y="21054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smtClean="0">
                <a:solidFill>
                  <a:schemeClr val="accent1"/>
                </a:solidFill>
                <a:latin typeface="맑은 고딕" panose="020B0503020000020004" pitchFamily="50" charset="-127"/>
                <a:ea typeface="맑은 고딕" panose="020B0503020000020004" pitchFamily="50" charset="-127"/>
              </a:rPr>
              <a:t>사고유형</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err="1" smtClean="0">
                <a:solidFill>
                  <a:schemeClr val="accent1"/>
                </a:solidFill>
                <a:latin typeface="맑은 고딕" panose="020B0503020000020004" pitchFamily="50" charset="-127"/>
                <a:ea typeface="맑은 고딕" panose="020B0503020000020004" pitchFamily="50" charset="-127"/>
              </a:rPr>
              <a:t>대분류</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49" name="직사각형 48"/>
          <p:cNvSpPr/>
          <p:nvPr/>
        </p:nvSpPr>
        <p:spPr>
          <a:xfrm>
            <a:off x="5460724" y="21050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a:solidFill>
                  <a:schemeClr val="accent1"/>
                </a:solidFill>
                <a:latin typeface="맑은 고딕" panose="020B0503020000020004" pitchFamily="50" charset="-127"/>
                <a:ea typeface="맑은 고딕" panose="020B0503020000020004" pitchFamily="50" charset="-127"/>
              </a:rPr>
              <a:t>사고유형</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소분류</a:t>
            </a:r>
            <a:r>
              <a:rPr lang="en-US" altLang="ko-KR" sz="1400" b="1" dirty="0">
                <a:solidFill>
                  <a:schemeClr val="accent1"/>
                </a:solidFill>
                <a:latin typeface="맑은 고딕" panose="020B0503020000020004" pitchFamily="50" charset="-127"/>
                <a:ea typeface="맑은 고딕" panose="020B0503020000020004" pitchFamily="50" charset="-127"/>
              </a:rPr>
              <a:t>)</a:t>
            </a:r>
            <a:r>
              <a:rPr lang="ko-KR" altLang="en-US" sz="1400" b="1" dirty="0">
                <a:solidFill>
                  <a:schemeClr val="accent1"/>
                </a:solidFill>
                <a:latin typeface="맑은 고딕" panose="020B0503020000020004" pitchFamily="50" charset="-127"/>
                <a:ea typeface="맑은 고딕" panose="020B0503020000020004" pitchFamily="50" charset="-127"/>
              </a:rPr>
              <a:t>별</a:t>
            </a:r>
          </a:p>
        </p:txBody>
      </p:sp>
      <p:sp>
        <p:nvSpPr>
          <p:cNvPr id="50" name="직사각형 49"/>
          <p:cNvSpPr/>
          <p:nvPr/>
        </p:nvSpPr>
        <p:spPr>
          <a:xfrm>
            <a:off x="747214" y="44676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smtClean="0">
                <a:solidFill>
                  <a:schemeClr val="accent1"/>
                </a:solidFill>
                <a:latin typeface="맑은 고딕" panose="020B0503020000020004" pitchFamily="50" charset="-127"/>
                <a:ea typeface="맑은 고딕" panose="020B0503020000020004" pitchFamily="50" charset="-127"/>
              </a:rPr>
              <a:t>도로형태</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err="1" smtClean="0">
                <a:solidFill>
                  <a:schemeClr val="accent1"/>
                </a:solidFill>
                <a:latin typeface="맑은 고딕" panose="020B0503020000020004" pitchFamily="50" charset="-127"/>
                <a:ea typeface="맑은 고딕" panose="020B0503020000020004" pitchFamily="50" charset="-127"/>
              </a:rPr>
              <a:t>대분류</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51" name="직사각형 50"/>
          <p:cNvSpPr/>
          <p:nvPr/>
        </p:nvSpPr>
        <p:spPr>
          <a:xfrm>
            <a:off x="5460724" y="44672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a:solidFill>
                  <a:schemeClr val="accent1"/>
                </a:solidFill>
                <a:latin typeface="맑은 고딕" panose="020B0503020000020004" pitchFamily="50" charset="-127"/>
                <a:ea typeface="맑은 고딕" panose="020B0503020000020004" pitchFamily="50" charset="-127"/>
              </a:rPr>
              <a:t>도로형태</a:t>
            </a:r>
            <a:r>
              <a:rPr lang="en-US" altLang="ko-KR" sz="1400" b="1" dirty="0" smtClean="0">
                <a:solidFill>
                  <a:schemeClr val="accent1"/>
                </a:solidFill>
                <a:latin typeface="맑은 고딕" panose="020B0503020000020004" pitchFamily="50" charset="-127"/>
                <a:ea typeface="맑은 고딕" panose="020B0503020000020004" pitchFamily="50" charset="-127"/>
              </a:rPr>
              <a:t>(</a:t>
            </a:r>
            <a:r>
              <a:rPr lang="ko-KR" altLang="en-US" sz="1400" b="1" dirty="0" smtClean="0">
                <a:solidFill>
                  <a:schemeClr val="accent1"/>
                </a:solidFill>
                <a:latin typeface="맑은 고딕" panose="020B0503020000020004" pitchFamily="50" charset="-127"/>
                <a:ea typeface="맑은 고딕" panose="020B0503020000020004" pitchFamily="50" charset="-127"/>
              </a:rPr>
              <a:t>소분류</a:t>
            </a:r>
            <a:r>
              <a:rPr lang="en-US" altLang="ko-KR" sz="1400" b="1" dirty="0">
                <a:solidFill>
                  <a:schemeClr val="accent1"/>
                </a:solidFill>
                <a:latin typeface="맑은 고딕" panose="020B0503020000020004" pitchFamily="50" charset="-127"/>
                <a:ea typeface="맑은 고딕" panose="020B0503020000020004" pitchFamily="50" charset="-127"/>
              </a:rPr>
              <a:t>)</a:t>
            </a:r>
            <a:r>
              <a:rPr lang="ko-KR" altLang="en-US" sz="1400" b="1" dirty="0">
                <a:solidFill>
                  <a:schemeClr val="accent1"/>
                </a:solidFill>
                <a:latin typeface="맑은 고딕" panose="020B0503020000020004" pitchFamily="50" charset="-127"/>
                <a:ea typeface="맑은 고딕" panose="020B0503020000020004" pitchFamily="50" charset="-127"/>
              </a:rPr>
              <a:t>별</a:t>
            </a:r>
          </a:p>
        </p:txBody>
      </p:sp>
      <p:sp>
        <p:nvSpPr>
          <p:cNvPr id="52" name="직사각형 51"/>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28</a:t>
            </a:fld>
            <a:endParaRPr lang="en-US"/>
          </a:p>
        </p:txBody>
      </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19" name="직사각형 18"/>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소영이하는중</a:t>
            </a:r>
            <a:endParaRPr lang="ko-KR" altLang="en-US" dirty="0"/>
          </a:p>
        </p:txBody>
      </p:sp>
    </p:spTree>
    <p:extLst>
      <p:ext uri="{BB962C8B-B14F-4D97-AF65-F5344CB8AC3E}">
        <p14:creationId xmlns:p14="http://schemas.microsoft.com/office/powerpoint/2010/main" val="452664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671887"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390614" y="2029425"/>
            <a:ext cx="4644000" cy="22830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71887"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5390614" y="4384425"/>
            <a:ext cx="4644000" cy="2282400"/>
          </a:xfrm>
          <a:prstGeom prst="rect">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p:cNvPicPr>
            <a:picLocks noChangeAspect="1"/>
          </p:cNvPicPr>
          <p:nvPr/>
        </p:nvPicPr>
        <p:blipFill rotWithShape="1">
          <a:blip r:embed="rId2">
            <a:extLst>
              <a:ext uri="{28A0092B-C50C-407E-A947-70E740481C1C}">
                <a14:useLocalDpi xmlns:a14="http://schemas.microsoft.com/office/drawing/2010/main" val="0"/>
              </a:ext>
            </a:extLst>
          </a:blip>
          <a:srcRect l="8278" r="8278"/>
          <a:stretch/>
        </p:blipFill>
        <p:spPr>
          <a:xfrm>
            <a:off x="740887" y="4761825"/>
            <a:ext cx="4506000" cy="1800000"/>
          </a:xfrm>
          <a:prstGeom prst="rect">
            <a:avLst/>
          </a:prstGeom>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278" r="8278"/>
          <a:stretch/>
        </p:blipFill>
        <p:spPr>
          <a:xfrm>
            <a:off x="5459614" y="4761825"/>
            <a:ext cx="4506000" cy="1800000"/>
          </a:xfrm>
          <a:prstGeom prst="rect">
            <a:avLst/>
          </a:prstGeom>
        </p:spPr>
      </p:pic>
      <p:pic>
        <p:nvPicPr>
          <p:cNvPr id="39" name="그림 38"/>
          <p:cNvPicPr>
            <a:picLocks noChangeAspect="1"/>
          </p:cNvPicPr>
          <p:nvPr/>
        </p:nvPicPr>
        <p:blipFill rotWithShape="1">
          <a:blip r:embed="rId4">
            <a:extLst>
              <a:ext uri="{28A0092B-C50C-407E-A947-70E740481C1C}">
                <a14:useLocalDpi xmlns:a14="http://schemas.microsoft.com/office/drawing/2010/main" val="0"/>
              </a:ext>
            </a:extLst>
          </a:blip>
          <a:srcRect l="8181" r="8181"/>
          <a:stretch/>
        </p:blipFill>
        <p:spPr>
          <a:xfrm>
            <a:off x="5454397" y="2410270"/>
            <a:ext cx="4516434" cy="1800000"/>
          </a:xfrm>
          <a:prstGeom prst="rect">
            <a:avLst/>
          </a:prstGeom>
        </p:spPr>
      </p:pic>
      <p:pic>
        <p:nvPicPr>
          <p:cNvPr id="41" name="그림 40"/>
          <p:cNvPicPr>
            <a:picLocks noChangeAspect="1"/>
          </p:cNvPicPr>
          <p:nvPr/>
        </p:nvPicPr>
        <p:blipFill rotWithShape="1">
          <a:blip r:embed="rId5">
            <a:extLst>
              <a:ext uri="{28A0092B-C50C-407E-A947-70E740481C1C}">
                <a14:useLocalDpi xmlns:a14="http://schemas.microsoft.com/office/drawing/2010/main" val="0"/>
              </a:ext>
            </a:extLst>
          </a:blip>
          <a:srcRect l="8278" r="8278"/>
          <a:stretch/>
        </p:blipFill>
        <p:spPr>
          <a:xfrm>
            <a:off x="740887" y="2410270"/>
            <a:ext cx="4506000" cy="1800000"/>
          </a:xfrm>
          <a:prstGeom prst="rect">
            <a:avLst/>
          </a:prstGeom>
        </p:spPr>
      </p:pic>
      <p:sp>
        <p:nvSpPr>
          <p:cNvPr id="42" name="직사각형 41"/>
          <p:cNvSpPr/>
          <p:nvPr/>
        </p:nvSpPr>
        <p:spPr>
          <a:xfrm>
            <a:off x="750814" y="21054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a:solidFill>
                  <a:schemeClr val="accent1"/>
                </a:solidFill>
                <a:latin typeface="맑은 고딕" panose="020B0503020000020004" pitchFamily="50" charset="-127"/>
                <a:ea typeface="맑은 고딕" panose="020B0503020000020004" pitchFamily="50" charset="-127"/>
              </a:rPr>
              <a:t>가해운전자</a:t>
            </a:r>
            <a:r>
              <a:rPr lang="ko-KR" altLang="en-US" sz="1400" b="1" dirty="0">
                <a:solidFill>
                  <a:schemeClr val="accent1"/>
                </a:solidFill>
                <a:latin typeface="맑은 고딕" panose="020B0503020000020004" pitchFamily="50" charset="-127"/>
                <a:ea typeface="맑은 고딕" panose="020B0503020000020004" pitchFamily="50" charset="-127"/>
              </a:rPr>
              <a:t> 연령별</a:t>
            </a:r>
          </a:p>
        </p:txBody>
      </p:sp>
      <p:sp>
        <p:nvSpPr>
          <p:cNvPr id="43" name="직사각형 42"/>
          <p:cNvSpPr/>
          <p:nvPr/>
        </p:nvSpPr>
        <p:spPr>
          <a:xfrm>
            <a:off x="5469541" y="21050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a:solidFill>
                  <a:schemeClr val="accent1"/>
                </a:solidFill>
                <a:latin typeface="맑은 고딕" panose="020B0503020000020004" pitchFamily="50" charset="-127"/>
                <a:ea typeface="맑은 고딕" panose="020B0503020000020004" pitchFamily="50" charset="-127"/>
              </a:rPr>
              <a:t>가해운전자</a:t>
            </a:r>
            <a:r>
              <a:rPr lang="ko-KR" altLang="en-US" sz="1400" b="1" dirty="0">
                <a:solidFill>
                  <a:schemeClr val="accent1"/>
                </a:solidFill>
                <a:latin typeface="맑은 고딕" panose="020B0503020000020004" pitchFamily="50" charset="-127"/>
                <a:ea typeface="맑은 고딕" panose="020B0503020000020004" pitchFamily="50" charset="-127"/>
              </a:rPr>
              <a:t> 성별</a:t>
            </a:r>
          </a:p>
        </p:txBody>
      </p:sp>
      <p:sp>
        <p:nvSpPr>
          <p:cNvPr id="48" name="직사각형 47"/>
          <p:cNvSpPr/>
          <p:nvPr/>
        </p:nvSpPr>
        <p:spPr>
          <a:xfrm>
            <a:off x="750814" y="4467670"/>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a:solidFill>
                  <a:schemeClr val="accent1"/>
                </a:solidFill>
                <a:latin typeface="맑은 고딕" panose="020B0503020000020004" pitchFamily="50" charset="-127"/>
                <a:ea typeface="맑은 고딕" panose="020B0503020000020004" pitchFamily="50" charset="-127"/>
              </a:rPr>
              <a:t>가해운전자</a:t>
            </a:r>
            <a:r>
              <a:rPr lang="ko-KR" altLang="en-US" sz="1400" b="1" dirty="0">
                <a:solidFill>
                  <a:schemeClr val="accent1"/>
                </a:solidFill>
                <a:latin typeface="맑은 고딕" panose="020B0503020000020004" pitchFamily="50" charset="-127"/>
                <a:ea typeface="맑은 고딕" panose="020B0503020000020004" pitchFamily="50" charset="-127"/>
              </a:rPr>
              <a:t> </a:t>
            </a:r>
            <a:r>
              <a:rPr lang="ko-KR" altLang="en-US" sz="1400" b="1" dirty="0" err="1" smtClean="0">
                <a:solidFill>
                  <a:schemeClr val="accent1"/>
                </a:solidFill>
                <a:latin typeface="맑은 고딕" panose="020B0503020000020004" pitchFamily="50" charset="-127"/>
                <a:ea typeface="맑은 고딕" panose="020B0503020000020004" pitchFamily="50" charset="-127"/>
              </a:rPr>
              <a:t>차종별</a:t>
            </a:r>
            <a:endParaRPr lang="ko-KR" altLang="en-US" sz="1400" b="1" dirty="0">
              <a:solidFill>
                <a:schemeClr val="accent1"/>
              </a:solidFill>
              <a:latin typeface="맑은 고딕" panose="020B0503020000020004" pitchFamily="50" charset="-127"/>
              <a:ea typeface="맑은 고딕" panose="020B0503020000020004" pitchFamily="50" charset="-127"/>
            </a:endParaRPr>
          </a:p>
        </p:txBody>
      </p:sp>
      <p:sp>
        <p:nvSpPr>
          <p:cNvPr id="49" name="직사각형 48"/>
          <p:cNvSpPr/>
          <p:nvPr/>
        </p:nvSpPr>
        <p:spPr>
          <a:xfrm>
            <a:off x="5469541" y="4467225"/>
            <a:ext cx="4486146"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ko-KR" altLang="en-US" sz="1400" b="1" dirty="0" err="1">
                <a:solidFill>
                  <a:schemeClr val="accent1"/>
                </a:solidFill>
                <a:latin typeface="맑은 고딕" panose="020B0503020000020004" pitchFamily="50" charset="-127"/>
                <a:ea typeface="맑은 고딕" panose="020B0503020000020004" pitchFamily="50" charset="-127"/>
              </a:rPr>
              <a:t>법규위반별</a:t>
            </a:r>
            <a:r>
              <a:rPr lang="ko-KR" altLang="en-US" sz="1400" b="1" dirty="0">
                <a:solidFill>
                  <a:schemeClr val="accent1"/>
                </a:solidFill>
                <a:latin typeface="맑은 고딕" panose="020B0503020000020004" pitchFamily="50" charset="-127"/>
                <a:ea typeface="맑은 고딕" panose="020B0503020000020004" pitchFamily="50" charset="-127"/>
              </a:rPr>
              <a:t> </a:t>
            </a:r>
          </a:p>
        </p:txBody>
      </p:sp>
      <p:sp>
        <p:nvSpPr>
          <p:cNvPr id="50" name="직사각형 49"/>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accent1"/>
                </a:solidFill>
                <a:latin typeface="맑은 고딕" panose="020B0503020000020004" pitchFamily="50" charset="-127"/>
                <a:ea typeface="맑은 고딕" panose="020B0503020000020004" pitchFamily="50" charset="-127"/>
              </a:rPr>
              <a:t>조건별</a:t>
            </a:r>
            <a:r>
              <a:rPr lang="ko-KR" altLang="en-US" b="1" dirty="0">
                <a:solidFill>
                  <a:schemeClr val="accent1"/>
                </a:solidFill>
                <a:latin typeface="맑은 고딕" panose="020B0503020000020004" pitchFamily="50" charset="-127"/>
                <a:ea typeface="맑은 고딕" panose="020B0503020000020004" pitchFamily="50" charset="-127"/>
              </a:rPr>
              <a:t> </a:t>
            </a:r>
            <a:r>
              <a:rPr lang="ko-KR" altLang="en-US" b="1" dirty="0" err="1">
                <a:solidFill>
                  <a:schemeClr val="accent1"/>
                </a:solidFill>
                <a:latin typeface="맑은 고딕" panose="020B0503020000020004" pitchFamily="50" charset="-127"/>
                <a:ea typeface="맑은 고딕" panose="020B0503020000020004" pitchFamily="50" charset="-127"/>
              </a:rPr>
              <a:t>사고건수</a:t>
            </a:r>
            <a:r>
              <a:rPr lang="ko-KR" altLang="en-US" b="1" dirty="0">
                <a:solidFill>
                  <a:schemeClr val="accent1"/>
                </a:solidFill>
                <a:latin typeface="맑은 고딕" panose="020B0503020000020004" pitchFamily="50" charset="-127"/>
                <a:ea typeface="맑은 고딕" panose="020B0503020000020004" pitchFamily="50" charset="-127"/>
              </a:rPr>
              <a:t> 및 </a:t>
            </a:r>
            <a:r>
              <a:rPr lang="en-US" altLang="ko-KR" b="1" dirty="0">
                <a:solidFill>
                  <a:schemeClr val="accent1"/>
                </a:solidFill>
                <a:latin typeface="맑은 고딕" panose="020B0503020000020004" pitchFamily="50" charset="-127"/>
                <a:ea typeface="맑은 고딕" panose="020B0503020000020004" pitchFamily="50" charset="-127"/>
              </a:rPr>
              <a:t>ECLO </a:t>
            </a:r>
            <a:r>
              <a:rPr lang="ko-KR" altLang="en-US" b="1" dirty="0">
                <a:solidFill>
                  <a:schemeClr val="accent1"/>
                </a:solidFill>
                <a:latin typeface="맑은 고딕" panose="020B0503020000020004" pitchFamily="50" charset="-127"/>
                <a:ea typeface="맑은 고딕" panose="020B0503020000020004" pitchFamily="50" charset="-127"/>
              </a:rPr>
              <a:t>지수 확인</a:t>
            </a:r>
            <a:r>
              <a:rPr lang="en-US" altLang="ko-KR" b="1" dirty="0">
                <a:solidFill>
                  <a:schemeClr val="accent1"/>
                </a:solidFill>
                <a:latin typeface="맑은 고딕" panose="020B0503020000020004" pitchFamily="50" charset="-127"/>
                <a:ea typeface="맑은 고딕" panose="020B0503020000020004" pitchFamily="50" charset="-127"/>
              </a:rPr>
              <a:t>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29</a:t>
            </a:fld>
            <a:endParaRPr lang="en-US"/>
          </a:p>
        </p:txBody>
      </p:sp>
      <p:grpSp>
        <p:nvGrpSpPr>
          <p:cNvPr id="19" name="그룹 18"/>
          <p:cNvGrpSpPr/>
          <p:nvPr/>
        </p:nvGrpSpPr>
        <p:grpSpPr>
          <a:xfrm>
            <a:off x="2391001" y="241726"/>
            <a:ext cx="8138886" cy="862519"/>
            <a:chOff x="2391001" y="241726"/>
            <a:chExt cx="8138886" cy="862519"/>
          </a:xfrm>
        </p:grpSpPr>
        <p:sp>
          <p:nvSpPr>
            <p:cNvPr id="20"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4. </a:t>
              </a:r>
              <a:r>
                <a:rPr lang="ko-KR" altLang="en-US" sz="2800" b="1" dirty="0">
                  <a:solidFill>
                    <a:srgbClr val="1187CF"/>
                  </a:solidFill>
                  <a:latin typeface="맑은 고딕" panose="020B0503020000020004" pitchFamily="50" charset="-127"/>
                  <a:cs typeface="THELuxGoB" pitchFamily="34" charset="0"/>
                </a:rPr>
                <a:t>데이터 </a:t>
              </a:r>
              <a:r>
                <a:rPr lang="ko-KR" altLang="en-US" sz="2800" b="1" dirty="0" smtClean="0">
                  <a:solidFill>
                    <a:srgbClr val="1187CF"/>
                  </a:solidFill>
                  <a:latin typeface="맑은 고딕" panose="020B0503020000020004" pitchFamily="50" charset="-127"/>
                  <a:cs typeface="THELuxGoB" pitchFamily="34" charset="0"/>
                </a:rPr>
                <a:t>분석 및 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1"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2" name="직사각형 21"/>
          <p:cNvSpPr/>
          <p:nvPr/>
        </p:nvSpPr>
        <p:spPr>
          <a:xfrm>
            <a:off x="686287" y="2064812"/>
            <a:ext cx="9342000" cy="478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소영이하는중</a:t>
            </a:r>
            <a:endParaRPr lang="ko-KR" altLang="en-US" dirty="0"/>
          </a:p>
        </p:txBody>
      </p:sp>
    </p:spTree>
    <p:extLst>
      <p:ext uri="{BB962C8B-B14F-4D97-AF65-F5344CB8AC3E}">
        <p14:creationId xmlns:p14="http://schemas.microsoft.com/office/powerpoint/2010/main" val="1096673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p:cNvGrpSpPr/>
          <p:nvPr/>
        </p:nvGrpSpPr>
        <p:grpSpPr>
          <a:xfrm>
            <a:off x="2391001" y="241726"/>
            <a:ext cx="8138886" cy="862519"/>
            <a:chOff x="2391001" y="241726"/>
            <a:chExt cx="8138886" cy="862519"/>
          </a:xfrm>
        </p:grpSpPr>
        <p:sp>
          <p:nvSpPr>
            <p:cNvPr id="35"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rPr>
                <a:t>팀원 소개 및 역할</a:t>
              </a:r>
              <a:endParaRPr lang="en-US" sz="2800" b="1" dirty="0" smtClean="0">
                <a:solidFill>
                  <a:schemeClr val="tx1">
                    <a:lumMod val="75000"/>
                    <a:lumOff val="2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6"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Ⅰ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여는 마당</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3</a:t>
            </a:fld>
            <a:endParaRPr lang="en-US"/>
          </a:p>
        </p:txBody>
      </p:sp>
      <p:grpSp>
        <p:nvGrpSpPr>
          <p:cNvPr id="99" name="그룹 98"/>
          <p:cNvGrpSpPr/>
          <p:nvPr/>
        </p:nvGrpSpPr>
        <p:grpSpPr>
          <a:xfrm>
            <a:off x="707614" y="1343025"/>
            <a:ext cx="9727742" cy="5486400"/>
            <a:chOff x="707614" y="1343025"/>
            <a:chExt cx="9727742" cy="5486400"/>
          </a:xfrm>
        </p:grpSpPr>
        <p:grpSp>
          <p:nvGrpSpPr>
            <p:cNvPr id="12" name="그룹 11"/>
            <p:cNvGrpSpPr/>
            <p:nvPr/>
          </p:nvGrpSpPr>
          <p:grpSpPr>
            <a:xfrm>
              <a:off x="707614" y="1343025"/>
              <a:ext cx="2365081" cy="2892093"/>
              <a:chOff x="674808" y="1495425"/>
              <a:chExt cx="2365081" cy="2892093"/>
            </a:xfrm>
          </p:grpSpPr>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11" y="1800225"/>
                <a:ext cx="1656000" cy="1656000"/>
              </a:xfrm>
              <a:prstGeom prst="rect">
                <a:avLst/>
              </a:prstGeom>
            </p:spPr>
          </p:pic>
          <p:sp>
            <p:nvSpPr>
              <p:cNvPr id="16" name="TextBox 15"/>
              <p:cNvSpPr txBox="1"/>
              <p:nvPr/>
            </p:nvSpPr>
            <p:spPr>
              <a:xfrm>
                <a:off x="674808" y="1495425"/>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sp>
            <p:nvSpPr>
              <p:cNvPr id="28" name="아래로 구부러진 화살표 27"/>
              <p:cNvSpPr/>
              <p:nvPr/>
            </p:nvSpPr>
            <p:spPr>
              <a:xfrm>
                <a:off x="2191281" y="1733254"/>
                <a:ext cx="608131" cy="327191"/>
              </a:xfrm>
              <a:prstGeom prst="curvedDownArrow">
                <a:avLst>
                  <a:gd name="adj1" fmla="val 20347"/>
                  <a:gd name="adj2" fmla="val 76557"/>
                  <a:gd name="adj3" fmla="val 444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42" name="TextBox 41"/>
              <p:cNvSpPr txBox="1"/>
              <p:nvPr/>
            </p:nvSpPr>
            <p:spPr>
              <a:xfrm>
                <a:off x="2421306" y="2042143"/>
                <a:ext cx="618583" cy="291482"/>
              </a:xfrm>
              <a:prstGeom prst="rect">
                <a:avLst/>
              </a:prstGeom>
              <a:noFill/>
            </p:spPr>
            <p:txBody>
              <a:bodyPr wrap="square" rtlCol="0">
                <a:spAutoFit/>
              </a:bodyPr>
              <a:lstStyle/>
              <a:p>
                <a:r>
                  <a:rPr lang="ko-KR" altLang="en-US" sz="1400" smtClean="0">
                    <a:effectLst>
                      <a:outerShdw blurRad="38100" dist="38100" dir="2700000" algn="tl">
                        <a:srgbClr val="000000">
                          <a:alpha val="43137"/>
                        </a:srgbClr>
                      </a:outerShdw>
                    </a:effectLst>
                  </a:rPr>
                  <a:t>팀장</a:t>
                </a:r>
                <a:endParaRPr lang="ko-KR" altLang="en-US" sz="1400">
                  <a:effectLst>
                    <a:outerShdw blurRad="38100" dist="38100" dir="2700000" algn="tl">
                      <a:srgbClr val="000000">
                        <a:alpha val="43137"/>
                      </a:srgbClr>
                    </a:outerShdw>
                  </a:effectLst>
                </a:endParaRPr>
              </a:p>
            </p:txBody>
          </p:sp>
          <p:grpSp>
            <p:nvGrpSpPr>
              <p:cNvPr id="59" name="그룹 58"/>
              <p:cNvGrpSpPr/>
              <p:nvPr/>
            </p:nvGrpSpPr>
            <p:grpSpPr>
              <a:xfrm>
                <a:off x="1066612" y="3520281"/>
                <a:ext cx="1620000" cy="867237"/>
                <a:chOff x="1066612" y="3523788"/>
                <a:chExt cx="1620000" cy="867237"/>
              </a:xfrm>
            </p:grpSpPr>
            <p:sp>
              <p:nvSpPr>
                <p:cNvPr id="60" name="TextBox 59"/>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smtClean="0">
                      <a:latin typeface="+mn-ea"/>
                    </a:rPr>
                    <a:t>홍해림</a:t>
                  </a:r>
                  <a:endParaRPr lang="ko-KR" altLang="en-US" sz="1700" b="1" dirty="0">
                    <a:latin typeface="+mn-ea"/>
                  </a:endParaRPr>
                </a:p>
              </p:txBody>
            </p:sp>
            <p:sp>
              <p:nvSpPr>
                <p:cNvPr id="61" name="TextBox 60"/>
                <p:cNvSpPr txBox="1"/>
                <p:nvPr/>
              </p:nvSpPr>
              <p:spPr>
                <a:xfrm>
                  <a:off x="1066612" y="3929360"/>
                  <a:ext cx="1620000" cy="461665"/>
                </a:xfrm>
                <a:prstGeom prst="rect">
                  <a:avLst/>
                </a:prstGeom>
                <a:noFill/>
              </p:spPr>
              <p:txBody>
                <a:bodyPr wrap="square" rtlCol="0">
                  <a:spAutoFit/>
                </a:bodyPr>
                <a:lstStyle/>
                <a:p>
                  <a:r>
                    <a:rPr lang="en-US" altLang="ko-KR" sz="1200" dirty="0" smtClean="0">
                      <a:solidFill>
                        <a:schemeClr val="tx1">
                          <a:lumMod val="85000"/>
                          <a:lumOff val="15000"/>
                        </a:schemeClr>
                      </a:solidFill>
                      <a:latin typeface="+mn-ea"/>
                    </a:rPr>
                    <a:t>- </a:t>
                  </a:r>
                  <a:r>
                    <a:rPr lang="ko-KR" altLang="en-US" sz="1200" dirty="0" smtClean="0">
                      <a:solidFill>
                        <a:schemeClr val="tx1">
                          <a:lumMod val="85000"/>
                          <a:lumOff val="15000"/>
                        </a:schemeClr>
                      </a:solidFill>
                      <a:latin typeface="+mn-ea"/>
                    </a:rPr>
                    <a:t>데이터 수집</a:t>
                  </a:r>
                  <a:endParaRPr lang="en-US" altLang="ko-KR" sz="1200" dirty="0" smtClean="0">
                    <a:solidFill>
                      <a:schemeClr val="tx1">
                        <a:lumMod val="85000"/>
                        <a:lumOff val="15000"/>
                      </a:schemeClr>
                    </a:solidFill>
                    <a:latin typeface="+mn-ea"/>
                  </a:endParaRPr>
                </a:p>
                <a:p>
                  <a:r>
                    <a:rPr lang="en-US" altLang="ko-KR" sz="1200" dirty="0" smtClean="0">
                      <a:solidFill>
                        <a:schemeClr val="tx1">
                          <a:lumMod val="85000"/>
                          <a:lumOff val="15000"/>
                        </a:schemeClr>
                      </a:solidFill>
                      <a:latin typeface="+mn-ea"/>
                    </a:rPr>
                    <a:t>- </a:t>
                  </a:r>
                  <a:r>
                    <a:rPr lang="ko-KR" altLang="en-US" sz="1200" dirty="0" smtClean="0">
                      <a:solidFill>
                        <a:schemeClr val="tx1">
                          <a:lumMod val="85000"/>
                          <a:lumOff val="15000"/>
                        </a:schemeClr>
                      </a:solidFill>
                      <a:latin typeface="+mn-ea"/>
                    </a:rPr>
                    <a:t>지도 시각화</a:t>
                  </a:r>
                  <a:endParaRPr lang="ko-KR" altLang="en-US" sz="1200" dirty="0">
                    <a:solidFill>
                      <a:schemeClr val="tx1">
                        <a:lumMod val="85000"/>
                        <a:lumOff val="15000"/>
                      </a:schemeClr>
                    </a:solidFill>
                    <a:latin typeface="+mn-ea"/>
                  </a:endParaRPr>
                </a:p>
              </p:txBody>
            </p:sp>
            <p:cxnSp>
              <p:nvCxnSpPr>
                <p:cNvPr id="62" name="직선 연결선 61"/>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19" name="그룹 18"/>
            <p:cNvGrpSpPr/>
            <p:nvPr/>
          </p:nvGrpSpPr>
          <p:grpSpPr>
            <a:xfrm>
              <a:off x="3637551" y="1343025"/>
              <a:ext cx="1944675" cy="2384093"/>
              <a:chOff x="3733756" y="1495425"/>
              <a:chExt cx="1944675" cy="2384093"/>
            </a:xfrm>
          </p:grpSpPr>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8892" y="1800225"/>
                <a:ext cx="1548000" cy="1557802"/>
              </a:xfrm>
              <a:prstGeom prst="rect">
                <a:avLst/>
              </a:prstGeom>
            </p:spPr>
          </p:pic>
          <p:sp>
            <p:nvSpPr>
              <p:cNvPr id="22" name="TextBox 21"/>
              <p:cNvSpPr txBox="1"/>
              <p:nvPr/>
            </p:nvSpPr>
            <p:spPr>
              <a:xfrm>
                <a:off x="3733756" y="1495425"/>
                <a:ext cx="865988" cy="1253371"/>
              </a:xfrm>
              <a:prstGeom prst="rect">
                <a:avLst/>
              </a:prstGeom>
              <a:noFill/>
            </p:spPr>
            <p:txBody>
              <a:bodyPr wrap="square" rtlCol="0">
                <a:spAutoFit/>
              </a:bodyPr>
              <a:lstStyle/>
              <a:p>
                <a:r>
                  <a:rPr lang="en-US" altLang="ko-KR" sz="8000" smtClean="0">
                    <a:latin typeface="Adobe Garamond Pro Bold" panose="02020702060506020403" pitchFamily="18" charset="0"/>
                  </a:rPr>
                  <a:t>“</a:t>
                </a:r>
                <a:endParaRPr lang="ko-KR" altLang="en-US" sz="8000">
                  <a:latin typeface="Adobe Garamond Pro Bold" panose="02020702060506020403" pitchFamily="18" charset="0"/>
                </a:endParaRPr>
              </a:p>
            </p:txBody>
          </p:sp>
          <p:grpSp>
            <p:nvGrpSpPr>
              <p:cNvPr id="63" name="그룹 62"/>
              <p:cNvGrpSpPr/>
              <p:nvPr/>
            </p:nvGrpSpPr>
            <p:grpSpPr>
              <a:xfrm>
                <a:off x="4058431" y="3520281"/>
                <a:ext cx="1620000" cy="359237"/>
                <a:chOff x="1066612" y="3523788"/>
                <a:chExt cx="1620000" cy="359237"/>
              </a:xfrm>
            </p:grpSpPr>
            <p:sp>
              <p:nvSpPr>
                <p:cNvPr id="64" name="TextBox 63"/>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김소영</a:t>
                  </a:r>
                </a:p>
              </p:txBody>
            </p:sp>
            <p:cxnSp>
              <p:nvCxnSpPr>
                <p:cNvPr id="66" name="직선 연결선 65"/>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21" name="그룹 20"/>
            <p:cNvGrpSpPr/>
            <p:nvPr/>
          </p:nvGrpSpPr>
          <p:grpSpPr>
            <a:xfrm>
              <a:off x="6567487" y="1343025"/>
              <a:ext cx="2713233" cy="2892093"/>
              <a:chOff x="6564648" y="1495425"/>
              <a:chExt cx="2713233" cy="2892093"/>
            </a:xfrm>
          </p:grpSpPr>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109" y="1800225"/>
                <a:ext cx="1548000" cy="1547999"/>
              </a:xfrm>
              <a:prstGeom prst="rect">
                <a:avLst/>
              </a:prstGeom>
            </p:spPr>
          </p:pic>
          <p:sp>
            <p:nvSpPr>
              <p:cNvPr id="23" name="TextBox 22"/>
              <p:cNvSpPr txBox="1"/>
              <p:nvPr/>
            </p:nvSpPr>
            <p:spPr>
              <a:xfrm>
                <a:off x="6564648" y="1495425"/>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67" name="그룹 66"/>
              <p:cNvGrpSpPr/>
              <p:nvPr/>
            </p:nvGrpSpPr>
            <p:grpSpPr>
              <a:xfrm>
                <a:off x="7050248" y="3520281"/>
                <a:ext cx="2227633" cy="867237"/>
                <a:chOff x="1066611" y="3523788"/>
                <a:chExt cx="2227633" cy="867237"/>
              </a:xfrm>
            </p:grpSpPr>
            <p:sp>
              <p:nvSpPr>
                <p:cNvPr id="68" name="TextBox 67"/>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김세정</a:t>
                  </a:r>
                </a:p>
              </p:txBody>
            </p:sp>
            <p:sp>
              <p:nvSpPr>
                <p:cNvPr id="69" name="TextBox 68"/>
                <p:cNvSpPr txBox="1"/>
                <p:nvPr/>
              </p:nvSpPr>
              <p:spPr>
                <a:xfrm>
                  <a:off x="1066611" y="3929360"/>
                  <a:ext cx="2227633"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위험지수 정립 및 추출</a:t>
                  </a:r>
                </a:p>
                <a:p>
                  <a:r>
                    <a:rPr lang="en-US" altLang="ko-KR" sz="1200" dirty="0">
                      <a:solidFill>
                        <a:schemeClr val="tx1">
                          <a:lumMod val="85000"/>
                          <a:lumOff val="15000"/>
                        </a:schemeClr>
                      </a:solidFill>
                      <a:latin typeface="+mn-ea"/>
                    </a:rPr>
                    <a:t>- </a:t>
                  </a:r>
                  <a:r>
                    <a:rPr lang="ko-KR" altLang="en-US" sz="1200" dirty="0" err="1">
                      <a:solidFill>
                        <a:schemeClr val="tx1">
                          <a:lumMod val="85000"/>
                          <a:lumOff val="15000"/>
                        </a:schemeClr>
                      </a:solidFill>
                      <a:latin typeface="+mn-ea"/>
                    </a:rPr>
                    <a:t>머신러닝</a:t>
                  </a:r>
                  <a:endParaRPr lang="ko-KR" altLang="en-US" sz="1200" dirty="0">
                    <a:solidFill>
                      <a:schemeClr val="tx1">
                        <a:lumMod val="85000"/>
                        <a:lumOff val="15000"/>
                      </a:schemeClr>
                    </a:solidFill>
                    <a:latin typeface="+mn-ea"/>
                  </a:endParaRPr>
                </a:p>
              </p:txBody>
            </p:sp>
            <p:cxnSp>
              <p:nvCxnSpPr>
                <p:cNvPr id="70" name="직선 연결선 69"/>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98" name="그룹 97"/>
            <p:cNvGrpSpPr/>
            <p:nvPr/>
          </p:nvGrpSpPr>
          <p:grpSpPr>
            <a:xfrm>
              <a:off x="2009190" y="3933825"/>
              <a:ext cx="2272297" cy="2895600"/>
              <a:chOff x="1856790" y="4010025"/>
              <a:chExt cx="2272297" cy="2895600"/>
            </a:xfrm>
          </p:grpSpPr>
          <p:pic>
            <p:nvPicPr>
              <p:cNvPr id="9" name="그림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1087" y="4010025"/>
                <a:ext cx="2088000" cy="2088000"/>
              </a:xfrm>
              <a:prstGeom prst="rect">
                <a:avLst/>
              </a:prstGeom>
            </p:spPr>
          </p:pic>
          <p:sp>
            <p:nvSpPr>
              <p:cNvPr id="24" name="TextBox 23"/>
              <p:cNvSpPr txBox="1"/>
              <p:nvPr/>
            </p:nvSpPr>
            <p:spPr>
              <a:xfrm>
                <a:off x="1856790" y="4228732"/>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85" name="그룹 84"/>
              <p:cNvGrpSpPr/>
              <p:nvPr/>
            </p:nvGrpSpPr>
            <p:grpSpPr>
              <a:xfrm>
                <a:off x="2224087" y="6038388"/>
                <a:ext cx="1620000" cy="867237"/>
                <a:chOff x="1066612" y="3523788"/>
                <a:chExt cx="1620000" cy="867237"/>
              </a:xfrm>
            </p:grpSpPr>
            <p:sp>
              <p:nvSpPr>
                <p:cNvPr id="94" name="TextBox 93"/>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err="1">
                      <a:latin typeface="+mn-ea"/>
                    </a:rPr>
                    <a:t>박범철</a:t>
                  </a:r>
                  <a:endParaRPr lang="ko-KR" altLang="en-US" sz="1700" b="1" dirty="0">
                    <a:latin typeface="+mn-ea"/>
                  </a:endParaRPr>
                </a:p>
              </p:txBody>
            </p:sp>
            <p:sp>
              <p:nvSpPr>
                <p:cNvPr id="95" name="TextBox 94"/>
                <p:cNvSpPr txBox="1"/>
                <p:nvPr/>
              </p:nvSpPr>
              <p:spPr>
                <a:xfrm>
                  <a:off x="1066612" y="3929360"/>
                  <a:ext cx="1620000"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EDA</a:t>
                  </a:r>
                </a:p>
                <a:p>
                  <a:r>
                    <a:rPr lang="en-US" altLang="ko-KR" sz="1200" dirty="0">
                      <a:solidFill>
                        <a:schemeClr val="tx1">
                          <a:lumMod val="85000"/>
                          <a:lumOff val="15000"/>
                        </a:schemeClr>
                      </a:solidFill>
                      <a:latin typeface="+mn-ea"/>
                    </a:rPr>
                    <a:t>- </a:t>
                  </a:r>
                  <a:r>
                    <a:rPr lang="ko-KR" altLang="en-US" sz="1200" dirty="0" err="1">
                      <a:solidFill>
                        <a:schemeClr val="tx1">
                          <a:lumMod val="85000"/>
                          <a:lumOff val="15000"/>
                        </a:schemeClr>
                      </a:solidFill>
                      <a:latin typeface="+mn-ea"/>
                    </a:rPr>
                    <a:t>머신러닝</a:t>
                  </a:r>
                  <a:endParaRPr lang="ko-KR" altLang="en-US" sz="1200" dirty="0">
                    <a:solidFill>
                      <a:schemeClr val="tx1">
                        <a:lumMod val="85000"/>
                        <a:lumOff val="15000"/>
                      </a:schemeClr>
                    </a:solidFill>
                    <a:latin typeface="+mn-ea"/>
                  </a:endParaRPr>
                </a:p>
              </p:txBody>
            </p:sp>
            <p:cxnSp>
              <p:nvCxnSpPr>
                <p:cNvPr id="96" name="직선 연결선 95"/>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97" name="그룹 96"/>
            <p:cNvGrpSpPr/>
            <p:nvPr/>
          </p:nvGrpSpPr>
          <p:grpSpPr>
            <a:xfrm>
              <a:off x="4936746" y="4152532"/>
              <a:ext cx="2316541" cy="2676893"/>
              <a:chOff x="4842571" y="4228732"/>
              <a:chExt cx="2316541" cy="2676893"/>
            </a:xfrm>
          </p:grpSpPr>
          <p:pic>
            <p:nvPicPr>
              <p:cNvPr id="17" name="그림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898" y="4240529"/>
                <a:ext cx="1548000" cy="1826896"/>
              </a:xfrm>
              <a:prstGeom prst="rect">
                <a:avLst/>
              </a:prstGeom>
            </p:spPr>
          </p:pic>
          <p:sp>
            <p:nvSpPr>
              <p:cNvPr id="25" name="TextBox 24"/>
              <p:cNvSpPr txBox="1"/>
              <p:nvPr/>
            </p:nvSpPr>
            <p:spPr>
              <a:xfrm>
                <a:off x="4842571" y="4228732"/>
                <a:ext cx="865988" cy="1253371"/>
              </a:xfrm>
              <a:prstGeom prst="rect">
                <a:avLst/>
              </a:prstGeom>
              <a:noFill/>
            </p:spPr>
            <p:txBody>
              <a:bodyPr wrap="square" rtlCol="0">
                <a:spAutoFit/>
              </a:bodyPr>
              <a:lstStyle/>
              <a:p>
                <a:r>
                  <a:rPr lang="en-US" altLang="ko-KR" sz="8000" smtClean="0">
                    <a:latin typeface="Adobe Garamond Pro Bold" panose="02020702060506020403" pitchFamily="18" charset="0"/>
                  </a:rPr>
                  <a:t>“</a:t>
                </a:r>
                <a:endParaRPr lang="ko-KR" altLang="en-US" sz="8000">
                  <a:latin typeface="Adobe Garamond Pro Bold" panose="02020702060506020403" pitchFamily="18" charset="0"/>
                </a:endParaRPr>
              </a:p>
            </p:txBody>
          </p:sp>
          <p:grpSp>
            <p:nvGrpSpPr>
              <p:cNvPr id="86" name="그룹 85"/>
              <p:cNvGrpSpPr/>
              <p:nvPr/>
            </p:nvGrpSpPr>
            <p:grpSpPr>
              <a:xfrm>
                <a:off x="5215905" y="6038388"/>
                <a:ext cx="1943207" cy="867237"/>
                <a:chOff x="1066611" y="3523788"/>
                <a:chExt cx="1943207" cy="867237"/>
              </a:xfrm>
            </p:grpSpPr>
            <p:sp>
              <p:nvSpPr>
                <p:cNvPr id="91" name="TextBox 90"/>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이유라</a:t>
                  </a:r>
                </a:p>
              </p:txBody>
            </p:sp>
            <p:sp>
              <p:nvSpPr>
                <p:cNvPr id="92" name="TextBox 91"/>
                <p:cNvSpPr txBox="1"/>
                <p:nvPr/>
              </p:nvSpPr>
              <p:spPr>
                <a:xfrm>
                  <a:off x="1066611" y="3929360"/>
                  <a:ext cx="1943207"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수집</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전처리</a:t>
                  </a:r>
                </a:p>
              </p:txBody>
            </p:sp>
            <p:cxnSp>
              <p:nvCxnSpPr>
                <p:cNvPr id="93" name="직선 연결선 92"/>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27" name="그룹 26"/>
            <p:cNvGrpSpPr/>
            <p:nvPr/>
          </p:nvGrpSpPr>
          <p:grpSpPr>
            <a:xfrm>
              <a:off x="7864302" y="4152532"/>
              <a:ext cx="2571054" cy="2676893"/>
              <a:chOff x="7864302" y="4228732"/>
              <a:chExt cx="2571054" cy="2676893"/>
            </a:xfrm>
          </p:grpSpPr>
          <p:pic>
            <p:nvPicPr>
              <p:cNvPr id="8" name="그림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9887" y="4412751"/>
                <a:ext cx="1548000" cy="1548000"/>
              </a:xfrm>
              <a:prstGeom prst="rect">
                <a:avLst/>
              </a:prstGeom>
            </p:spPr>
          </p:pic>
          <p:sp>
            <p:nvSpPr>
              <p:cNvPr id="26" name="TextBox 25"/>
              <p:cNvSpPr txBox="1"/>
              <p:nvPr/>
            </p:nvSpPr>
            <p:spPr>
              <a:xfrm>
                <a:off x="7864302" y="4228732"/>
                <a:ext cx="865988" cy="1253371"/>
              </a:xfrm>
              <a:prstGeom prst="rect">
                <a:avLst/>
              </a:prstGeom>
              <a:noFill/>
            </p:spPr>
            <p:txBody>
              <a:bodyPr wrap="square" rtlCol="0">
                <a:spAutoFit/>
              </a:bodyPr>
              <a:lstStyle/>
              <a:p>
                <a:r>
                  <a:rPr lang="en-US" altLang="ko-KR" sz="8000" dirty="0" smtClean="0">
                    <a:latin typeface="Adobe Garamond Pro Bold" panose="02020702060506020403" pitchFamily="18" charset="0"/>
                  </a:rPr>
                  <a:t>“</a:t>
                </a:r>
                <a:endParaRPr lang="ko-KR" altLang="en-US" sz="8000" dirty="0">
                  <a:latin typeface="Adobe Garamond Pro Bold" panose="02020702060506020403" pitchFamily="18" charset="0"/>
                </a:endParaRPr>
              </a:p>
            </p:txBody>
          </p:sp>
          <p:grpSp>
            <p:nvGrpSpPr>
              <p:cNvPr id="87" name="그룹 86"/>
              <p:cNvGrpSpPr/>
              <p:nvPr/>
            </p:nvGrpSpPr>
            <p:grpSpPr>
              <a:xfrm>
                <a:off x="8207723" y="6038388"/>
                <a:ext cx="2227633" cy="867237"/>
                <a:chOff x="1066611" y="3523788"/>
                <a:chExt cx="2227633" cy="867237"/>
              </a:xfrm>
            </p:grpSpPr>
            <p:sp>
              <p:nvSpPr>
                <p:cNvPr id="88" name="TextBox 87"/>
                <p:cNvSpPr txBox="1"/>
                <p:nvPr/>
              </p:nvSpPr>
              <p:spPr>
                <a:xfrm>
                  <a:off x="1066612" y="3523788"/>
                  <a:ext cx="1620000" cy="353943"/>
                </a:xfrm>
                <a:prstGeom prst="rect">
                  <a:avLst/>
                </a:prstGeom>
                <a:solidFill>
                  <a:schemeClr val="bg1">
                    <a:lumMod val="95000"/>
                  </a:schemeClr>
                </a:solidFill>
              </p:spPr>
              <p:txBody>
                <a:bodyPr wrap="square" rtlCol="0">
                  <a:spAutoFit/>
                </a:bodyPr>
                <a:lstStyle/>
                <a:p>
                  <a:pPr algn="ctr"/>
                  <a:r>
                    <a:rPr lang="ko-KR" altLang="en-US" sz="1700" b="1" dirty="0">
                      <a:latin typeface="+mn-ea"/>
                    </a:rPr>
                    <a:t>이혁진</a:t>
                  </a:r>
                </a:p>
              </p:txBody>
            </p:sp>
            <p:sp>
              <p:nvSpPr>
                <p:cNvPr id="89" name="TextBox 88"/>
                <p:cNvSpPr txBox="1"/>
                <p:nvPr/>
              </p:nvSpPr>
              <p:spPr>
                <a:xfrm>
                  <a:off x="1066611" y="3929360"/>
                  <a:ext cx="2227633"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데이터 전처리</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지도 시각화</a:t>
                  </a:r>
                </a:p>
              </p:txBody>
            </p:sp>
            <p:cxnSp>
              <p:nvCxnSpPr>
                <p:cNvPr id="90" name="직선 연결선 89"/>
                <p:cNvCxnSpPr/>
                <p:nvPr/>
              </p:nvCxnSpPr>
              <p:spPr>
                <a:xfrm>
                  <a:off x="1066612" y="3883025"/>
                  <a:ext cx="1620000" cy="0"/>
                </a:xfrm>
                <a:prstGeom prst="line">
                  <a:avLst/>
                </a:prstGeom>
                <a:ln w="158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pSp>
      </p:grpSp>
      <p:sp>
        <p:nvSpPr>
          <p:cNvPr id="100" name="TextBox 99"/>
          <p:cNvSpPr txBox="1"/>
          <p:nvPr/>
        </p:nvSpPr>
        <p:spPr>
          <a:xfrm>
            <a:off x="3962225" y="3773453"/>
            <a:ext cx="1943207" cy="461665"/>
          </a:xfrm>
          <a:prstGeom prst="rect">
            <a:avLst/>
          </a:prstGeom>
          <a:noFill/>
        </p:spPr>
        <p:txBody>
          <a:bodyPr wrap="square" rtlCol="0">
            <a:spAutoFit/>
          </a:bodyPr>
          <a:lstStyle/>
          <a:p>
            <a:r>
              <a:rPr lang="en-US" altLang="ko-KR" sz="1200" dirty="0">
                <a:solidFill>
                  <a:schemeClr val="tx1">
                    <a:lumMod val="85000"/>
                    <a:lumOff val="15000"/>
                  </a:schemeClr>
                </a:solidFill>
                <a:latin typeface="+mn-ea"/>
              </a:rPr>
              <a:t>- EDA</a:t>
            </a:r>
          </a:p>
          <a:p>
            <a:r>
              <a:rPr lang="en-US" altLang="ko-KR" sz="1200" dirty="0">
                <a:solidFill>
                  <a:schemeClr val="tx1">
                    <a:lumMod val="85000"/>
                    <a:lumOff val="15000"/>
                  </a:schemeClr>
                </a:solidFill>
                <a:latin typeface="+mn-ea"/>
              </a:rPr>
              <a:t>- </a:t>
            </a:r>
            <a:r>
              <a:rPr lang="ko-KR" altLang="en-US" sz="1200" dirty="0">
                <a:solidFill>
                  <a:schemeClr val="tx1">
                    <a:lumMod val="85000"/>
                    <a:lumOff val="15000"/>
                  </a:schemeClr>
                </a:solidFill>
                <a:latin typeface="+mn-ea"/>
              </a:rPr>
              <a:t>위험지수 정립 및 추출</a:t>
            </a:r>
          </a:p>
        </p:txBody>
      </p:sp>
    </p:spTree>
    <p:extLst>
      <p:ext uri="{BB962C8B-B14F-4D97-AF65-F5344CB8AC3E}">
        <p14:creationId xmlns:p14="http://schemas.microsoft.com/office/powerpoint/2010/main" val="3213198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668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5384287" y="1429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68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5384287" y="4165425"/>
            <a:ext cx="4644000" cy="2664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686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tx2"/>
                </a:solidFill>
                <a:latin typeface="맑은 고딕" panose="020B0503020000020004" pitchFamily="50" charset="-127"/>
                <a:ea typeface="맑은 고딕" panose="020B0503020000020004" pitchFamily="50" charset="-127"/>
              </a:rPr>
              <a:t>단순회귀분석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8" name="직사각형 37"/>
          <p:cNvSpPr/>
          <p:nvPr/>
        </p:nvSpPr>
        <p:spPr>
          <a:xfrm>
            <a:off x="5402287" y="1573981"/>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다항회귀분석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39" name="직사각형 38"/>
          <p:cNvSpPr/>
          <p:nvPr/>
        </p:nvSpPr>
        <p:spPr>
          <a:xfrm>
            <a:off x="686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2"/>
                </a:solidFill>
                <a:latin typeface="맑은 고딕" panose="020B0503020000020004" pitchFamily="50" charset="-127"/>
              </a:rPr>
              <a:t>KNN (k-Nearest-Neighbors)</a:t>
            </a:r>
            <a:endParaRPr lang="ko-KR" altLang="en-US" b="1" dirty="0">
              <a:solidFill>
                <a:schemeClr val="tx2"/>
              </a:solidFill>
              <a:latin typeface="맑은 고딕" panose="020B0503020000020004" pitchFamily="50" charset="-127"/>
            </a:endParaRPr>
          </a:p>
        </p:txBody>
      </p:sp>
      <p:sp>
        <p:nvSpPr>
          <p:cNvPr id="40" name="직사각형 39"/>
          <p:cNvSpPr/>
          <p:nvPr/>
        </p:nvSpPr>
        <p:spPr>
          <a:xfrm>
            <a:off x="5402287" y="4295690"/>
            <a:ext cx="4608000"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2"/>
                </a:solidFill>
                <a:latin typeface="맑은 고딕" panose="020B0503020000020004" pitchFamily="50" charset="-127"/>
              </a:rPr>
              <a:t>CatBoost</a:t>
            </a:r>
            <a:endParaRPr lang="ko-KR" altLang="en-US" b="1" dirty="0">
              <a:solidFill>
                <a:schemeClr val="tx2"/>
              </a:solidFill>
              <a:latin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30</a:t>
            </a:fld>
            <a:endParaRPr lang="en-US"/>
          </a:p>
        </p:txBody>
      </p:sp>
      <p:sp>
        <p:nvSpPr>
          <p:cNvPr id="18" name="Object 2"/>
          <p:cNvSpPr txBox="1"/>
          <p:nvPr/>
        </p:nvSpPr>
        <p:spPr>
          <a:xfrm>
            <a:off x="33670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5. </a:t>
            </a:r>
            <a:r>
              <a:rPr lang="ko-KR" altLang="en-US" sz="2800" b="1" dirty="0" err="1" smtClean="0">
                <a:solidFill>
                  <a:srgbClr val="1187CF"/>
                </a:solidFill>
                <a:latin typeface="맑은 고딕" panose="020B0503020000020004" pitchFamily="50" charset="-127"/>
                <a:cs typeface="THELuxGoB" pitchFamily="34" charset="0"/>
              </a:rPr>
              <a:t>머신러닝</a:t>
            </a:r>
            <a:r>
              <a:rPr lang="ko-KR" altLang="en-US" sz="2800" b="1" dirty="0" smtClean="0">
                <a:solidFill>
                  <a:srgbClr val="1187CF"/>
                </a:solidFill>
                <a:latin typeface="맑은 고딕" panose="020B0503020000020004" pitchFamily="50" charset="-127"/>
                <a:cs typeface="THELuxGoB" pitchFamily="34" charset="0"/>
              </a:rPr>
              <a:t> 학습 및 평가</a:t>
            </a:r>
            <a:endParaRPr lang="en-US" altLang="ko-KR" sz="2800" b="1" dirty="0">
              <a:solidFill>
                <a:srgbClr val="1187CF"/>
              </a:solidFill>
              <a:latin typeface="맑은 고딕" panose="020B0503020000020004" pitchFamily="50" charset="-127"/>
              <a:cs typeface="THELuxGoB" pitchFamily="34" charset="0"/>
            </a:endParaRPr>
          </a:p>
        </p:txBody>
      </p:sp>
      <p:sp>
        <p:nvSpPr>
          <p:cNvPr id="1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21" name="직사각형 20"/>
          <p:cNvSpPr/>
          <p:nvPr/>
        </p:nvSpPr>
        <p:spPr>
          <a:xfrm>
            <a:off x="668288" y="2020981"/>
            <a:ext cx="4625999" cy="2031325"/>
          </a:xfrm>
          <a:prstGeom prst="rect">
            <a:avLst/>
          </a:prstGeom>
        </p:spPr>
        <p:txBody>
          <a:bodyPr wrap="square">
            <a:spAutoFit/>
          </a:bodyPr>
          <a:lstStyle/>
          <a:p>
            <a:r>
              <a:rPr lang="ko-KR" altLang="en-US" sz="900" dirty="0" smtClean="0"/>
              <a:t># </a:t>
            </a:r>
            <a:r>
              <a:rPr lang="ko-KR" altLang="en-US" sz="900" dirty="0"/>
              <a:t>ECLO 5 이하 데이터에서 </a:t>
            </a:r>
            <a:endParaRPr lang="en-US" altLang="ko-KR" sz="900" dirty="0" smtClean="0"/>
          </a:p>
          <a:p>
            <a:r>
              <a:rPr lang="ko-KR" altLang="en-US" sz="900" dirty="0" err="1" smtClean="0"/>
              <a:t>X</a:t>
            </a:r>
            <a:r>
              <a:rPr lang="ko-KR" altLang="en-US" sz="900" dirty="0"/>
              <a:t>(</a:t>
            </a:r>
            <a:r>
              <a:rPr lang="ko-KR" altLang="en-US" sz="900" dirty="0" err="1"/>
              <a:t>가해운전자</a:t>
            </a:r>
            <a:r>
              <a:rPr lang="ko-KR" altLang="en-US" sz="900" dirty="0"/>
              <a:t> 정보)로만 </a:t>
            </a:r>
            <a:r>
              <a:rPr lang="ko-KR" altLang="en-US" sz="900" dirty="0" smtClean="0"/>
              <a:t>제한</a:t>
            </a:r>
            <a:endParaRPr lang="ko-KR" altLang="en-US" sz="900" dirty="0"/>
          </a:p>
          <a:p>
            <a:r>
              <a:rPr lang="ko-KR" altLang="en-US" sz="900" dirty="0">
                <a:solidFill>
                  <a:srgbClr val="FF0000"/>
                </a:solidFill>
              </a:rPr>
              <a:t>## 0.0019038655670952087</a:t>
            </a:r>
          </a:p>
          <a:p>
            <a:endParaRPr lang="ko-KR" altLang="en-US" sz="900" dirty="0"/>
          </a:p>
          <a:p>
            <a:r>
              <a:rPr lang="ko-KR" altLang="en-US" sz="900" dirty="0" err="1"/>
              <a:t>ml_col</a:t>
            </a:r>
            <a:r>
              <a:rPr lang="ko-KR" altLang="en-US" sz="900" dirty="0"/>
              <a:t>(</a:t>
            </a:r>
            <a:r>
              <a:rPr lang="ko-KR" altLang="en-US" sz="900" dirty="0" err="1"/>
              <a:t>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 </a:t>
            </a:r>
            <a:endParaRPr lang="en-US" altLang="ko-KR" sz="900" dirty="0" smtClean="0"/>
          </a:p>
          <a:p>
            <a:endParaRPr lang="en-US" altLang="ko-KR" sz="900" dirty="0"/>
          </a:p>
          <a:p>
            <a:r>
              <a:rPr lang="ko-KR" altLang="en-US" sz="900" dirty="0" smtClean="0">
                <a:solidFill>
                  <a:srgbClr val="FF0000"/>
                </a:solidFill>
              </a:rPr>
              <a:t>#</a:t>
            </a:r>
            <a:r>
              <a:rPr lang="en-US" altLang="ko-KR" sz="900" dirty="0" smtClean="0">
                <a:solidFill>
                  <a:srgbClr val="FF0000"/>
                </a:solidFill>
              </a:rPr>
              <a:t>#</a:t>
            </a:r>
            <a:r>
              <a:rPr lang="ko-KR" altLang="en-US" sz="900" dirty="0" smtClean="0">
                <a:solidFill>
                  <a:srgbClr val="FF0000"/>
                </a:solidFill>
              </a:rPr>
              <a:t> 0.0024016319984759837</a:t>
            </a:r>
            <a:endParaRPr lang="ko-KR" altLang="en-US" sz="900" dirty="0">
              <a:solidFill>
                <a:srgbClr val="FF0000"/>
              </a:solidFill>
            </a:endParaRPr>
          </a:p>
          <a:p>
            <a:endParaRPr lang="ko-KR" altLang="en-US" sz="900" dirty="0"/>
          </a:p>
          <a:p>
            <a:r>
              <a:rPr lang="ko-KR" altLang="en-US" sz="900" dirty="0"/>
              <a:t># 노인 운전자 기준 예측</a:t>
            </a:r>
          </a:p>
          <a:p>
            <a:r>
              <a:rPr lang="ko-KR" altLang="en-US" sz="900" dirty="0" err="1"/>
              <a:t>old_df</a:t>
            </a:r>
            <a:r>
              <a:rPr lang="ko-KR" altLang="en-US" sz="900" dirty="0"/>
              <a:t> = </a:t>
            </a:r>
            <a:r>
              <a:rPr lang="ko-KR" altLang="en-US" sz="900" dirty="0" err="1"/>
              <a:t>df.loc</a:t>
            </a:r>
            <a:r>
              <a:rPr lang="ko-KR" altLang="en-US" sz="900" dirty="0"/>
              <a:t>[</a:t>
            </a:r>
            <a:r>
              <a:rPr lang="ko-KR" altLang="en-US" sz="900" dirty="0" err="1"/>
              <a:t>df</a:t>
            </a:r>
            <a:r>
              <a:rPr lang="ko-KR" altLang="en-US" sz="900" dirty="0"/>
              <a:t>['</a:t>
            </a:r>
            <a:r>
              <a:rPr lang="ko-KR" altLang="en-US" sz="900" dirty="0" err="1"/>
              <a:t>가해운전자</a:t>
            </a:r>
            <a:r>
              <a:rPr lang="ko-KR" altLang="en-US" sz="900" dirty="0"/>
              <a:t> 연령'] &gt;= 65,:]</a:t>
            </a:r>
          </a:p>
          <a:p>
            <a:endParaRPr lang="ko-KR" altLang="en-US" sz="900" dirty="0"/>
          </a:p>
          <a:p>
            <a:r>
              <a:rPr lang="ko-KR" altLang="en-US" sz="900" dirty="0" err="1"/>
              <a:t>ml_col</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a:t>
            </a:r>
            <a:r>
              <a:rPr lang="ko-KR" altLang="en-US" sz="900" dirty="0" smtClean="0"/>
              <a:t>'])</a:t>
            </a:r>
            <a:endParaRPr lang="en-US" altLang="ko-KR" sz="900" dirty="0" smtClean="0"/>
          </a:p>
          <a:p>
            <a:endParaRPr lang="ko-KR" altLang="en-US" sz="900" dirty="0"/>
          </a:p>
          <a:p>
            <a:r>
              <a:rPr lang="ko-KR" altLang="en-US" sz="900" dirty="0">
                <a:solidFill>
                  <a:srgbClr val="FF0000"/>
                </a:solidFill>
              </a:rPr>
              <a:t>## -0.0014010822884187313</a:t>
            </a:r>
          </a:p>
        </p:txBody>
      </p:sp>
      <p:sp>
        <p:nvSpPr>
          <p:cNvPr id="22" name="직사각형 21"/>
          <p:cNvSpPr/>
          <p:nvPr/>
        </p:nvSpPr>
        <p:spPr>
          <a:xfrm>
            <a:off x="5402287" y="2020981"/>
            <a:ext cx="4975200" cy="2031325"/>
          </a:xfrm>
          <a:prstGeom prst="rect">
            <a:avLst/>
          </a:prstGeom>
        </p:spPr>
        <p:txBody>
          <a:bodyPr wrap="square">
            <a:spAutoFit/>
          </a:bodyPr>
          <a:lstStyle/>
          <a:p>
            <a:r>
              <a:rPr lang="ko-KR" altLang="en-US" sz="900" dirty="0"/>
              <a:t># ECLO 5 이하 데이터에서 </a:t>
            </a:r>
            <a:endParaRPr lang="en-US" altLang="ko-KR" sz="900" dirty="0"/>
          </a:p>
          <a:p>
            <a:r>
              <a:rPr lang="en-US" altLang="ko-KR" sz="900" dirty="0" smtClean="0"/>
              <a:t>Car, sex. </a:t>
            </a:r>
            <a:r>
              <a:rPr lang="ko-KR" altLang="en-US" sz="900" dirty="0" err="1" smtClean="0"/>
              <a:t>가해운전자</a:t>
            </a:r>
            <a:r>
              <a:rPr lang="ko-KR" altLang="en-US" sz="900" dirty="0" smtClean="0"/>
              <a:t> 연령 으로 제한</a:t>
            </a:r>
            <a:endParaRPr lang="en-US" altLang="ko-KR" sz="900" dirty="0"/>
          </a:p>
          <a:p>
            <a:r>
              <a:rPr lang="ko-KR" altLang="en-US" sz="900" dirty="0" smtClean="0">
                <a:solidFill>
                  <a:srgbClr val="FF0000"/>
                </a:solidFill>
              </a:rPr>
              <a:t>#0.014595008743326643</a:t>
            </a:r>
            <a:endParaRPr lang="ko-KR" altLang="en-US" sz="900" dirty="0"/>
          </a:p>
          <a:p>
            <a:endParaRPr lang="ko-KR" altLang="en-US" sz="900" dirty="0"/>
          </a:p>
          <a:p>
            <a:r>
              <a:rPr lang="ko-KR" altLang="en-US" sz="900" dirty="0" err="1"/>
              <a:t>ml_poly</a:t>
            </a:r>
            <a:r>
              <a:rPr lang="ko-KR" altLang="en-US" sz="900" dirty="0"/>
              <a:t>(</a:t>
            </a:r>
            <a:r>
              <a:rPr lang="ko-KR" altLang="en-US" sz="900" dirty="0" err="1"/>
              <a:t>ndf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 '시간']) </a:t>
            </a:r>
            <a:endParaRPr lang="en-US" altLang="ko-KR" sz="900" dirty="0" smtClean="0"/>
          </a:p>
          <a:p>
            <a:r>
              <a:rPr lang="ko-KR" altLang="en-US" sz="900" dirty="0" smtClean="0"/>
              <a:t>   </a:t>
            </a:r>
            <a:endParaRPr lang="en-US" altLang="ko-KR" sz="900" dirty="0" smtClean="0"/>
          </a:p>
          <a:p>
            <a:r>
              <a:rPr lang="ko-KR" altLang="en-US" sz="900" dirty="0" smtClean="0">
                <a:solidFill>
                  <a:srgbClr val="FF0000"/>
                </a:solidFill>
              </a:rPr>
              <a:t>## 0.01271410418275365</a:t>
            </a:r>
            <a:endParaRPr lang="ko-KR" altLang="en-US" sz="900" dirty="0"/>
          </a:p>
          <a:p>
            <a:endParaRPr lang="ko-KR" altLang="en-US" sz="900" dirty="0"/>
          </a:p>
          <a:p>
            <a:r>
              <a:rPr lang="ko-KR" altLang="en-US" sz="900" dirty="0"/>
              <a:t># 노인 운전자 데이터 기준</a:t>
            </a:r>
          </a:p>
          <a:p>
            <a:r>
              <a:rPr lang="ko-KR" altLang="en-US" sz="900" dirty="0" err="1"/>
              <a:t>old_df</a:t>
            </a:r>
            <a:r>
              <a:rPr lang="ko-KR" altLang="en-US" sz="900" dirty="0"/>
              <a:t> = </a:t>
            </a:r>
            <a:r>
              <a:rPr lang="ko-KR" altLang="en-US" sz="900" dirty="0" err="1"/>
              <a:t>df.loc</a:t>
            </a:r>
            <a:r>
              <a:rPr lang="ko-KR" altLang="en-US" sz="900" dirty="0"/>
              <a:t>[</a:t>
            </a:r>
            <a:r>
              <a:rPr lang="ko-KR" altLang="en-US" sz="900" dirty="0" err="1"/>
              <a:t>df</a:t>
            </a:r>
            <a:r>
              <a:rPr lang="ko-KR" altLang="en-US" sz="900" dirty="0"/>
              <a:t>['</a:t>
            </a:r>
            <a:r>
              <a:rPr lang="ko-KR" altLang="en-US" sz="900" dirty="0" err="1"/>
              <a:t>가해운전자</a:t>
            </a:r>
            <a:r>
              <a:rPr lang="ko-KR" altLang="en-US" sz="900" dirty="0"/>
              <a:t> 연령'] &gt;= 65,:]</a:t>
            </a:r>
          </a:p>
          <a:p>
            <a:endParaRPr lang="ko-KR" altLang="en-US" sz="900" dirty="0"/>
          </a:p>
          <a:p>
            <a:r>
              <a:rPr lang="ko-KR" altLang="en-US" sz="900" dirty="0" err="1"/>
              <a:t>ml_poly</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 '시간', '</a:t>
            </a:r>
            <a:r>
              <a:rPr lang="ko-KR" altLang="en-US" sz="900" dirty="0" err="1"/>
              <a:t>week</a:t>
            </a:r>
            <a:r>
              <a:rPr lang="ko-KR" altLang="en-US" sz="900" dirty="0" smtClean="0"/>
              <a:t>'])</a:t>
            </a:r>
            <a:endParaRPr lang="en-US" altLang="ko-KR" sz="900" dirty="0" smtClean="0"/>
          </a:p>
          <a:p>
            <a:endParaRPr lang="ko-KR" altLang="en-US" sz="900" dirty="0"/>
          </a:p>
          <a:p>
            <a:r>
              <a:rPr lang="ko-KR" altLang="en-US" sz="900" dirty="0">
                <a:solidFill>
                  <a:srgbClr val="FF0000"/>
                </a:solidFill>
              </a:rPr>
              <a:t>## -0.08201339129472807</a:t>
            </a:r>
          </a:p>
        </p:txBody>
      </p:sp>
      <p:sp>
        <p:nvSpPr>
          <p:cNvPr id="24" name="직사각형 23"/>
          <p:cNvSpPr/>
          <p:nvPr/>
        </p:nvSpPr>
        <p:spPr>
          <a:xfrm>
            <a:off x="668287" y="4771332"/>
            <a:ext cx="4908600" cy="1677382"/>
          </a:xfrm>
          <a:prstGeom prst="rect">
            <a:avLst/>
          </a:prstGeom>
        </p:spPr>
        <p:txBody>
          <a:bodyPr wrap="square">
            <a:spAutoFit/>
          </a:bodyPr>
          <a:lstStyle/>
          <a:p>
            <a:r>
              <a:rPr lang="ko-KR" altLang="en-US" sz="900" dirty="0"/>
              <a:t># ECLO 8 이하인 데이터 기준</a:t>
            </a:r>
          </a:p>
          <a:p>
            <a:r>
              <a:rPr lang="ko-KR" altLang="en-US" sz="900" dirty="0" err="1"/>
              <a:t>ml_knn</a:t>
            </a:r>
            <a:r>
              <a:rPr lang="ko-KR" altLang="en-US" sz="900" dirty="0"/>
              <a:t>(</a:t>
            </a:r>
            <a:r>
              <a:rPr lang="ko-KR" altLang="en-US" sz="900" dirty="0" err="1"/>
              <a:t>ndf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surface</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 '시간</a:t>
            </a:r>
            <a:r>
              <a:rPr lang="ko-KR" altLang="en-US" sz="900" dirty="0" smtClean="0"/>
              <a:t>'])</a:t>
            </a:r>
            <a:endParaRPr lang="en-US" altLang="ko-KR" sz="900" dirty="0" smtClean="0"/>
          </a:p>
          <a:p>
            <a:r>
              <a:rPr lang="ko-KR" altLang="en-US" sz="900" dirty="0" smtClean="0"/>
              <a:t> </a:t>
            </a:r>
            <a:endParaRPr lang="en-US" altLang="ko-KR" sz="800" dirty="0" smtClean="0"/>
          </a:p>
          <a:p>
            <a:endParaRPr lang="en-US" altLang="ko-KR" sz="400" dirty="0" smtClean="0"/>
          </a:p>
          <a:p>
            <a:endParaRPr lang="en-US" altLang="ko-KR" sz="900" dirty="0"/>
          </a:p>
          <a:p>
            <a:endParaRPr lang="en-US" altLang="ko-KR" sz="900" dirty="0" smtClean="0"/>
          </a:p>
          <a:p>
            <a:endParaRPr lang="en-US" altLang="ko-KR" sz="900" dirty="0"/>
          </a:p>
          <a:p>
            <a:endParaRPr lang="en-US" altLang="ko-KR" sz="900" dirty="0"/>
          </a:p>
          <a:p>
            <a:endParaRPr lang="en-US" altLang="ko-KR" sz="900" dirty="0"/>
          </a:p>
          <a:p>
            <a:r>
              <a:rPr lang="ko-KR" altLang="en-US" sz="900" dirty="0"/>
              <a:t># 노인 운전자 데이터 </a:t>
            </a:r>
            <a:r>
              <a:rPr lang="ko-KR" altLang="en-US" sz="900" dirty="0" smtClean="0"/>
              <a:t>기준    </a:t>
            </a:r>
            <a:r>
              <a:rPr lang="ko-KR" altLang="en-US" sz="900" dirty="0" err="1" smtClean="0"/>
              <a:t>old_df</a:t>
            </a:r>
            <a:r>
              <a:rPr lang="ko-KR" altLang="en-US" sz="900" dirty="0" smtClean="0"/>
              <a:t> </a:t>
            </a:r>
            <a:r>
              <a:rPr lang="ko-KR" altLang="en-US" sz="900" dirty="0"/>
              <a:t>= </a:t>
            </a:r>
            <a:r>
              <a:rPr lang="ko-KR" altLang="en-US" sz="900" dirty="0" err="1"/>
              <a:t>df.loc</a:t>
            </a:r>
            <a:r>
              <a:rPr lang="ko-KR" altLang="en-US" sz="900" dirty="0"/>
              <a:t>[</a:t>
            </a:r>
            <a:r>
              <a:rPr lang="ko-KR" altLang="en-US" sz="900" dirty="0" err="1"/>
              <a:t>df</a:t>
            </a:r>
            <a:r>
              <a:rPr lang="ko-KR" altLang="en-US" sz="900" dirty="0"/>
              <a:t>['</a:t>
            </a:r>
            <a:r>
              <a:rPr lang="ko-KR" altLang="en-US" sz="900" dirty="0" err="1"/>
              <a:t>가해운전자</a:t>
            </a:r>
            <a:r>
              <a:rPr lang="ko-KR" altLang="en-US" sz="900" dirty="0"/>
              <a:t> 연령'] &gt;= 65</a:t>
            </a:r>
            <a:r>
              <a:rPr lang="ko-KR" altLang="en-US" sz="900" dirty="0" smtClean="0"/>
              <a:t>,:]</a:t>
            </a:r>
            <a:endParaRPr lang="ko-KR" altLang="en-US" sz="900" dirty="0"/>
          </a:p>
          <a:p>
            <a:r>
              <a:rPr lang="ko-KR" altLang="en-US" sz="900" dirty="0" err="1"/>
              <a:t>ml_knn</a:t>
            </a:r>
            <a:r>
              <a:rPr lang="ko-KR" altLang="en-US" sz="900" dirty="0"/>
              <a:t>(</a:t>
            </a:r>
            <a:r>
              <a:rPr lang="ko-KR" altLang="en-US" sz="900" dirty="0" err="1"/>
              <a:t>old_df</a:t>
            </a:r>
            <a:r>
              <a:rPr lang="ko-KR" altLang="en-US" sz="900" dirty="0"/>
              <a:t>, ['</a:t>
            </a:r>
            <a:r>
              <a:rPr lang="ko-KR" altLang="en-US" sz="900" dirty="0" err="1"/>
              <a:t>location</a:t>
            </a:r>
            <a:r>
              <a:rPr lang="ko-KR" altLang="en-US" sz="900" dirty="0"/>
              <a:t>', '</a:t>
            </a:r>
            <a:r>
              <a:rPr lang="ko-KR" altLang="en-US" sz="900" dirty="0" err="1"/>
              <a:t>weather</a:t>
            </a:r>
            <a:r>
              <a:rPr lang="ko-KR" altLang="en-US" sz="900" dirty="0"/>
              <a:t>', '</a:t>
            </a:r>
            <a:r>
              <a:rPr lang="ko-KR" altLang="en-US" sz="900" dirty="0" err="1"/>
              <a:t>road</a:t>
            </a:r>
            <a:r>
              <a:rPr lang="ko-KR" altLang="en-US" sz="900" dirty="0"/>
              <a:t>', '</a:t>
            </a:r>
            <a:r>
              <a:rPr lang="ko-KR" altLang="en-US" sz="900" dirty="0" err="1"/>
              <a:t>car</a:t>
            </a:r>
            <a:r>
              <a:rPr lang="ko-KR" altLang="en-US" sz="900" dirty="0"/>
              <a:t>', '</a:t>
            </a:r>
            <a:r>
              <a:rPr lang="ko-KR" altLang="en-US" sz="900" dirty="0" err="1"/>
              <a:t>sex</a:t>
            </a:r>
            <a:r>
              <a:rPr lang="ko-KR" altLang="en-US" sz="900" dirty="0"/>
              <a:t>', '</a:t>
            </a:r>
            <a:r>
              <a:rPr lang="ko-KR" altLang="en-US" sz="900" dirty="0" err="1"/>
              <a:t>가해운전자</a:t>
            </a:r>
            <a:r>
              <a:rPr lang="ko-KR" altLang="en-US" sz="900" dirty="0"/>
              <a:t> 연령', '시간', '</a:t>
            </a:r>
            <a:r>
              <a:rPr lang="ko-KR" altLang="en-US" sz="900" dirty="0" err="1"/>
              <a:t>week</a:t>
            </a:r>
            <a:r>
              <a:rPr lang="ko-KR" altLang="en-US" sz="900" dirty="0"/>
              <a:t>'])</a:t>
            </a:r>
          </a:p>
          <a:p>
            <a:endParaRPr lang="ko-KR" altLang="en-US" sz="900" dirty="0"/>
          </a:p>
        </p:txBody>
      </p:sp>
      <p:pic>
        <p:nvPicPr>
          <p:cNvPr id="25" name="그림 24"/>
          <p:cNvPicPr>
            <a:picLocks noChangeAspect="1"/>
          </p:cNvPicPr>
          <p:nvPr/>
        </p:nvPicPr>
        <p:blipFill rotWithShape="1">
          <a:blip r:embed="rId2"/>
          <a:srcRect l="3621" t="48576" r="70494" b="45481"/>
          <a:stretch/>
        </p:blipFill>
        <p:spPr>
          <a:xfrm>
            <a:off x="742387" y="5367804"/>
            <a:ext cx="4495800" cy="544663"/>
          </a:xfrm>
          <a:prstGeom prst="rect">
            <a:avLst/>
          </a:prstGeom>
        </p:spPr>
      </p:pic>
      <p:pic>
        <p:nvPicPr>
          <p:cNvPr id="26" name="그림 25"/>
          <p:cNvPicPr>
            <a:picLocks noChangeAspect="1"/>
          </p:cNvPicPr>
          <p:nvPr/>
        </p:nvPicPr>
        <p:blipFill rotWithShape="1">
          <a:blip r:embed="rId3"/>
          <a:srcRect l="4400" t="86985" r="71815" b="7480"/>
          <a:stretch/>
        </p:blipFill>
        <p:spPr>
          <a:xfrm>
            <a:off x="742478" y="6309342"/>
            <a:ext cx="4509600" cy="533401"/>
          </a:xfrm>
          <a:prstGeom prst="rect">
            <a:avLst/>
          </a:prstGeom>
        </p:spPr>
      </p:pic>
      <p:pic>
        <p:nvPicPr>
          <p:cNvPr id="27" name="그림 26"/>
          <p:cNvPicPr>
            <a:picLocks noChangeAspect="1"/>
          </p:cNvPicPr>
          <p:nvPr/>
        </p:nvPicPr>
        <p:blipFill rotWithShape="1">
          <a:blip r:embed="rId3"/>
          <a:srcRect l="4400" t="46663" r="71815" b="50175"/>
          <a:stretch/>
        </p:blipFill>
        <p:spPr>
          <a:xfrm>
            <a:off x="742387" y="5115797"/>
            <a:ext cx="4495800" cy="304800"/>
          </a:xfrm>
          <a:prstGeom prst="rect">
            <a:avLst/>
          </a:prstGeom>
        </p:spPr>
      </p:pic>
      <p:sp>
        <p:nvSpPr>
          <p:cNvPr id="3" name="TextBox 2"/>
          <p:cNvSpPr txBox="1"/>
          <p:nvPr/>
        </p:nvSpPr>
        <p:spPr>
          <a:xfrm>
            <a:off x="5402287" y="4742690"/>
            <a:ext cx="6346800" cy="646331"/>
          </a:xfrm>
          <a:prstGeom prst="rect">
            <a:avLst/>
          </a:prstGeom>
          <a:noFill/>
        </p:spPr>
        <p:txBody>
          <a:bodyPr wrap="square" rtlCol="0">
            <a:spAutoFit/>
          </a:bodyPr>
          <a:lstStyle/>
          <a:p>
            <a:r>
              <a:rPr lang="en-US" altLang="ko-KR" sz="900" smtClean="0"/>
              <a:t>mae </a:t>
            </a:r>
            <a:r>
              <a:rPr lang="en-US" altLang="ko-KR" sz="900"/>
              <a:t>= mean_absolute_error (y_pred, y_test</a:t>
            </a:r>
            <a:r>
              <a:rPr lang="en-US" altLang="ko-KR" sz="900" smtClean="0"/>
              <a:t>)</a:t>
            </a:r>
            <a:r>
              <a:rPr lang="en-US" altLang="ko-KR" sz="900"/>
              <a:t> </a:t>
            </a:r>
            <a:r>
              <a:rPr lang="en-US" altLang="ko-KR" sz="900" smtClean="0"/>
              <a:t>   </a:t>
            </a:r>
            <a:r>
              <a:rPr lang="en-US" altLang="ko-KR" sz="900" smtClean="0">
                <a:solidFill>
                  <a:srgbClr val="FF0000"/>
                </a:solidFill>
              </a:rPr>
              <a:t>#</a:t>
            </a:r>
            <a:r>
              <a:rPr lang="ko-KR" altLang="en-US" sz="900">
                <a:solidFill>
                  <a:srgbClr val="FF0000"/>
                </a:solidFill>
              </a:rPr>
              <a:t>평균 절대 오차</a:t>
            </a:r>
            <a:r>
              <a:rPr lang="en-US" altLang="ko-KR" sz="900">
                <a:solidFill>
                  <a:srgbClr val="FF0000"/>
                </a:solidFill>
              </a:rPr>
              <a:t>: </a:t>
            </a:r>
            <a:r>
              <a:rPr lang="en-US" altLang="ko-KR" sz="900" smtClean="0">
                <a:solidFill>
                  <a:srgbClr val="FF0000"/>
                </a:solidFill>
              </a:rPr>
              <a:t>0.13364037390029293</a:t>
            </a:r>
            <a:endParaRPr lang="en-US" altLang="ko-KR" sz="900">
              <a:solidFill>
                <a:srgbClr val="FF0000"/>
              </a:solidFill>
            </a:endParaRPr>
          </a:p>
          <a:p>
            <a:r>
              <a:rPr lang="en-US" altLang="ko-KR" sz="900" smtClean="0"/>
              <a:t>Mse </a:t>
            </a:r>
            <a:r>
              <a:rPr lang="en-US" altLang="ko-KR" sz="900"/>
              <a:t>= mean_squared error (y_pred, y_test</a:t>
            </a:r>
            <a:r>
              <a:rPr lang="en-US" altLang="ko-KR" sz="900" smtClean="0"/>
              <a:t>)     </a:t>
            </a:r>
            <a:r>
              <a:rPr lang="en-US" altLang="ko-KR" sz="900" smtClean="0">
                <a:solidFill>
                  <a:srgbClr val="FF0000"/>
                </a:solidFill>
              </a:rPr>
              <a:t>#</a:t>
            </a:r>
            <a:r>
              <a:rPr lang="ko-KR" altLang="en-US" sz="900">
                <a:solidFill>
                  <a:srgbClr val="FF0000"/>
                </a:solidFill>
              </a:rPr>
              <a:t>평균 제곱 오차</a:t>
            </a:r>
            <a:r>
              <a:rPr lang="en-US" altLang="ko-KR" sz="900">
                <a:solidFill>
                  <a:srgbClr val="FF0000"/>
                </a:solidFill>
              </a:rPr>
              <a:t>: </a:t>
            </a:r>
            <a:r>
              <a:rPr lang="en-US" altLang="ko-KR" sz="900" smtClean="0">
                <a:solidFill>
                  <a:srgbClr val="FF0000"/>
                </a:solidFill>
              </a:rPr>
              <a:t>0.3971716597463498</a:t>
            </a:r>
            <a:endParaRPr lang="ko-KR" altLang="en-US" sz="900"/>
          </a:p>
          <a:p>
            <a:r>
              <a:rPr lang="en-US" altLang="ko-KR" sz="900"/>
              <a:t>r2 = r2_score(y_pred, y_test )	</a:t>
            </a:r>
            <a:r>
              <a:rPr lang="en-US" altLang="ko-KR" sz="900" smtClean="0"/>
              <a:t>               </a:t>
            </a:r>
            <a:r>
              <a:rPr lang="en-US" altLang="ko-KR" sz="900" smtClean="0">
                <a:solidFill>
                  <a:srgbClr val="FF0000"/>
                </a:solidFill>
              </a:rPr>
              <a:t>#</a:t>
            </a:r>
            <a:r>
              <a:rPr lang="ko-KR" altLang="en-US" sz="900">
                <a:solidFill>
                  <a:srgbClr val="FF0000"/>
                </a:solidFill>
              </a:rPr>
              <a:t>결정 계수 </a:t>
            </a:r>
            <a:r>
              <a:rPr lang="en-US" altLang="ko-KR" sz="900">
                <a:solidFill>
                  <a:srgbClr val="FF0000"/>
                </a:solidFill>
              </a:rPr>
              <a:t>: 0.98471631689123</a:t>
            </a:r>
          </a:p>
          <a:p>
            <a:endParaRPr lang="ko-KR" altLang="en-US" sz="900"/>
          </a:p>
        </p:txBody>
      </p:sp>
      <p:pic>
        <p:nvPicPr>
          <p:cNvPr id="29" name="그림 28"/>
          <p:cNvPicPr>
            <a:picLocks noChangeAspect="1"/>
          </p:cNvPicPr>
          <p:nvPr/>
        </p:nvPicPr>
        <p:blipFill rotWithShape="1">
          <a:blip r:embed="rId4"/>
          <a:srcRect b="49417"/>
          <a:stretch/>
        </p:blipFill>
        <p:spPr>
          <a:xfrm>
            <a:off x="5405988" y="5242386"/>
            <a:ext cx="4622299" cy="1587039"/>
          </a:xfrm>
          <a:prstGeom prst="rect">
            <a:avLst/>
          </a:prstGeom>
        </p:spPr>
      </p:pic>
    </p:spTree>
    <p:extLst>
      <p:ext uri="{BB962C8B-B14F-4D97-AF65-F5344CB8AC3E}">
        <p14:creationId xmlns:p14="http://schemas.microsoft.com/office/powerpoint/2010/main" val="691005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31</a:t>
            </a:fld>
            <a:endParaRPr lang="en-US"/>
          </a:p>
        </p:txBody>
      </p:sp>
      <p:sp>
        <p:nvSpPr>
          <p:cNvPr id="22" name="직사각형 21"/>
          <p:cNvSpPr/>
          <p:nvPr/>
        </p:nvSpPr>
        <p:spPr>
          <a:xfrm>
            <a:off x="242887" y="1373932"/>
            <a:ext cx="10103757"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사망률 계산</a:t>
            </a:r>
            <a:endParaRPr lang="ko-KR" altLang="en-US" b="1" dirty="0">
              <a:solidFill>
                <a:schemeClr val="tx2"/>
              </a:solidFill>
              <a:latin typeface="맑은 고딕" panose="020B0503020000020004" pitchFamily="50" charset="-127"/>
              <a:ea typeface="맑은 고딕" panose="020B0503020000020004" pitchFamily="50" charset="-127"/>
            </a:endParaRPr>
          </a:p>
        </p:txBody>
      </p:sp>
      <p:pic>
        <p:nvPicPr>
          <p:cNvPr id="6" name="그림 5"/>
          <p:cNvPicPr>
            <a:picLocks noChangeAspect="1"/>
          </p:cNvPicPr>
          <p:nvPr/>
        </p:nvPicPr>
        <p:blipFill rotWithShape="1">
          <a:blip r:embed="rId3"/>
          <a:srcRect l="4167" t="29231" r="63333" b="60000"/>
          <a:stretch/>
        </p:blipFill>
        <p:spPr>
          <a:xfrm>
            <a:off x="242886" y="2451555"/>
            <a:ext cx="4953001" cy="1125033"/>
          </a:xfrm>
          <a:prstGeom prst="rect">
            <a:avLst/>
          </a:prstGeom>
        </p:spPr>
      </p:pic>
      <p:pic>
        <p:nvPicPr>
          <p:cNvPr id="8" name="그림 7"/>
          <p:cNvPicPr>
            <a:picLocks noChangeAspect="1"/>
          </p:cNvPicPr>
          <p:nvPr/>
        </p:nvPicPr>
        <p:blipFill rotWithShape="1">
          <a:blip r:embed="rId4"/>
          <a:srcRect l="64167" t="14502" r="6250" b="52419"/>
          <a:stretch/>
        </p:blipFill>
        <p:spPr>
          <a:xfrm>
            <a:off x="5424487" y="2156257"/>
            <a:ext cx="4954581" cy="1906518"/>
          </a:xfrm>
          <a:prstGeom prst="rect">
            <a:avLst/>
          </a:prstGeom>
        </p:spPr>
      </p:pic>
      <p:grpSp>
        <p:nvGrpSpPr>
          <p:cNvPr id="9" name="그룹 8"/>
          <p:cNvGrpSpPr/>
          <p:nvPr/>
        </p:nvGrpSpPr>
        <p:grpSpPr>
          <a:xfrm>
            <a:off x="2071687" y="241726"/>
            <a:ext cx="8458200" cy="862519"/>
            <a:chOff x="2391001" y="241726"/>
            <a:chExt cx="8077200" cy="862519"/>
          </a:xfrm>
        </p:grpSpPr>
        <p:sp>
          <p:nvSpPr>
            <p:cNvPr id="1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a:solidFill>
                    <a:schemeClr val="tx1">
                      <a:lumMod val="50000"/>
                      <a:lumOff val="50000"/>
                    </a:schemeClr>
                  </a:solidFill>
                  <a:latin typeface="맑은 고딕" panose="020B0503020000020004" pitchFamily="50" charset="-127"/>
                  <a:ea typeface="맑은 고딕" panose="020B0503020000020004" pitchFamily="50" charset="-127"/>
                </a:rPr>
                <a:t>6</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11" name="Object 2"/>
            <p:cNvSpPr txBox="1"/>
            <p:nvPr/>
          </p:nvSpPr>
          <p:spPr>
            <a:xfrm>
              <a:off x="2391001" y="581025"/>
              <a:ext cx="8062686"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타겟 </a:t>
              </a:r>
              <a:r>
                <a:rPr lang="ko-KR" altLang="en-US" sz="2800" b="1" dirty="0">
                  <a:solidFill>
                    <a:srgbClr val="1187CF"/>
                  </a:solidFill>
                  <a:latin typeface="맑은 고딕" panose="020B0503020000020004" pitchFamily="50" charset="-127"/>
                  <a:cs typeface="THELuxGoB" pitchFamily="34" charset="0"/>
                </a:rPr>
                <a:t>값 </a:t>
              </a:r>
              <a:r>
                <a:rPr lang="ko-KR" altLang="en-US" sz="2800" b="1" dirty="0" smtClean="0">
                  <a:solidFill>
                    <a:srgbClr val="1187CF"/>
                  </a:solidFill>
                  <a:latin typeface="맑은 고딕" panose="020B0503020000020004" pitchFamily="50" charset="-127"/>
                  <a:cs typeface="THELuxGoB" pitchFamily="34" charset="0"/>
                </a:rPr>
                <a:t>변경</a:t>
              </a:r>
              <a:r>
                <a:rPr lang="en-US" altLang="ko-KR" sz="2800" b="1" dirty="0" smtClean="0">
                  <a:solidFill>
                    <a:srgbClr val="1187CF"/>
                  </a:solidFill>
                  <a:latin typeface="맑은 고딕" panose="020B0503020000020004" pitchFamily="50" charset="-127"/>
                  <a:cs typeface="THELuxGoB" pitchFamily="34" charset="0"/>
                </a:rPr>
                <a:t>(</a:t>
              </a:r>
              <a:r>
                <a:rPr lang="en-US" altLang="ko-KR" sz="2400" b="1" dirty="0" smtClean="0">
                  <a:solidFill>
                    <a:srgbClr val="1187CF"/>
                  </a:solidFill>
                  <a:latin typeface="맑은 고딕" panose="020B0503020000020004" pitchFamily="50" charset="-127"/>
                  <a:cs typeface="THELuxGoB" pitchFamily="34" charset="0"/>
                </a:rPr>
                <a:t>ECLO </a:t>
              </a:r>
              <a:r>
                <a:rPr lang="en-US" altLang="ko-KR" sz="2400" b="1" dirty="0">
                  <a:solidFill>
                    <a:srgbClr val="1187CF"/>
                  </a:solidFill>
                  <a:latin typeface="맑은 고딕" panose="020B0503020000020004" pitchFamily="50" charset="-127"/>
                  <a:cs typeface="THELuxGoB" pitchFamily="34" charset="0"/>
                </a:rPr>
                <a:t>-&gt; </a:t>
              </a:r>
              <a:r>
                <a:rPr lang="en-US" altLang="ko-KR" sz="2400" b="1" dirty="0" smtClean="0">
                  <a:solidFill>
                    <a:srgbClr val="1187CF"/>
                  </a:solidFill>
                  <a:latin typeface="맑은 고딕" panose="020B0503020000020004" pitchFamily="50" charset="-127"/>
                  <a:cs typeface="THELuxGoB" pitchFamily="34" charset="0"/>
                </a:rPr>
                <a:t>Lethality</a:t>
              </a:r>
              <a:r>
                <a:rPr lang="en-US" altLang="ko-KR" sz="2800" b="1" dirty="0" smtClean="0">
                  <a:solidFill>
                    <a:srgbClr val="1187CF"/>
                  </a:solidFill>
                  <a:latin typeface="맑은 고딕" panose="020B0503020000020004" pitchFamily="50" charset="-127"/>
                  <a:cs typeface="THELuxGoB" pitchFamily="34" charset="0"/>
                </a:rPr>
                <a:t>)</a:t>
              </a:r>
              <a:endParaRPr lang="en-US" altLang="ko-KR" sz="2800" b="1" dirty="0">
                <a:solidFill>
                  <a:srgbClr val="1187CF"/>
                </a:solidFill>
                <a:latin typeface="맑은 고딕" panose="020B0503020000020004" pitchFamily="50" charset="-127"/>
                <a:cs typeface="THELuxGoB" pitchFamily="34" charset="0"/>
              </a:endParaRPr>
            </a:p>
          </p:txBody>
        </p:sp>
      </p:grpSp>
      <p:sp>
        <p:nvSpPr>
          <p:cNvPr id="12" name="직사각형 11"/>
          <p:cNvSpPr/>
          <p:nvPr/>
        </p:nvSpPr>
        <p:spPr>
          <a:xfrm>
            <a:off x="242886" y="4198362"/>
            <a:ext cx="4953001"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단순 회귀 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13" name="직사각형 12"/>
          <p:cNvSpPr/>
          <p:nvPr/>
        </p:nvSpPr>
        <p:spPr>
          <a:xfrm>
            <a:off x="5424487" y="4198362"/>
            <a:ext cx="4922156" cy="447000"/>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tx2"/>
                </a:solidFill>
                <a:latin typeface="맑은 고딕" panose="020B0503020000020004" pitchFamily="50" charset="-127"/>
                <a:ea typeface="맑은 고딕" panose="020B0503020000020004" pitchFamily="50" charset="-127"/>
              </a:rPr>
              <a:t>다항 회귀 분석</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14" name="직사각형 13"/>
          <p:cNvSpPr/>
          <p:nvPr/>
        </p:nvSpPr>
        <p:spPr>
          <a:xfrm>
            <a:off x="242887" y="4711700"/>
            <a:ext cx="4953000" cy="1892826"/>
          </a:xfrm>
          <a:prstGeom prst="rect">
            <a:avLst/>
          </a:prstGeom>
        </p:spPr>
        <p:txBody>
          <a:bodyPr wrap="square">
            <a:spAutoFit/>
          </a:bodyPr>
          <a:lstStyle/>
          <a:p>
            <a:r>
              <a:rPr lang="en-US" altLang="ko-KR" sz="900"/>
              <a:t># X(</a:t>
            </a:r>
            <a:r>
              <a:rPr lang="ko-KR" altLang="en-US" sz="900"/>
              <a:t>가해운전자 정보</a:t>
            </a:r>
            <a:r>
              <a:rPr lang="en-US" altLang="ko-KR" sz="900"/>
              <a:t>)</a:t>
            </a:r>
            <a:r>
              <a:rPr lang="ko-KR" altLang="en-US" sz="900"/>
              <a:t>로만 제한</a:t>
            </a:r>
          </a:p>
          <a:p>
            <a:r>
              <a:rPr lang="en-US" altLang="ko-KR" sz="900"/>
              <a:t>col_ls = ['car', 'sex', '</a:t>
            </a:r>
            <a:r>
              <a:rPr lang="ko-KR" altLang="en-US" sz="900"/>
              <a:t>가해운전자 연령</a:t>
            </a:r>
            <a:r>
              <a:rPr lang="en-US" altLang="ko-KR" sz="900"/>
              <a:t>']    </a:t>
            </a:r>
          </a:p>
          <a:p>
            <a:endParaRPr lang="en-US" altLang="ko-KR" sz="900"/>
          </a:p>
          <a:p>
            <a:r>
              <a:rPr lang="en-US" altLang="ko-KR" sz="900" smtClean="0">
                <a:solidFill>
                  <a:srgbClr val="FF0000"/>
                </a:solidFill>
              </a:rPr>
              <a:t>## </a:t>
            </a:r>
            <a:r>
              <a:rPr lang="ko-KR" altLang="en-US" sz="900">
                <a:solidFill>
                  <a:srgbClr val="FF0000"/>
                </a:solidFill>
              </a:rPr>
              <a:t>결정계수 </a:t>
            </a:r>
            <a:r>
              <a:rPr lang="en-US" altLang="ko-KR" sz="900" smtClean="0">
                <a:solidFill>
                  <a:srgbClr val="FF0000"/>
                </a:solidFill>
              </a:rPr>
              <a:t>0.001463917223226141</a:t>
            </a:r>
            <a:endParaRPr lang="en-US" altLang="ko-KR" sz="900" smtClean="0"/>
          </a:p>
          <a:p>
            <a:endParaRPr lang="en-US" altLang="ko-KR" sz="900"/>
          </a:p>
          <a:p>
            <a:r>
              <a:rPr lang="en-US" altLang="ko-KR" sz="900"/>
              <a:t>col_ls = ['location', 'weather', 'surface', 'road', 'car', 'sex', '</a:t>
            </a:r>
            <a:r>
              <a:rPr lang="ko-KR" altLang="en-US" sz="900"/>
              <a:t>가해운전자 연령</a:t>
            </a:r>
            <a:r>
              <a:rPr lang="en-US" altLang="ko-KR" sz="900"/>
              <a:t>']</a:t>
            </a:r>
          </a:p>
          <a:p>
            <a:endParaRPr lang="en-US" altLang="ko-KR" sz="900"/>
          </a:p>
          <a:p>
            <a:r>
              <a:rPr lang="en-US" altLang="ko-KR" sz="900" smtClean="0">
                <a:solidFill>
                  <a:srgbClr val="FF0000"/>
                </a:solidFill>
              </a:rPr>
              <a:t>## </a:t>
            </a:r>
            <a:r>
              <a:rPr lang="ko-KR" altLang="en-US" sz="900">
                <a:solidFill>
                  <a:srgbClr val="FF0000"/>
                </a:solidFill>
              </a:rPr>
              <a:t>결정계수  </a:t>
            </a:r>
            <a:r>
              <a:rPr lang="en-US" altLang="ko-KR" sz="900">
                <a:solidFill>
                  <a:srgbClr val="FF0000"/>
                </a:solidFill>
              </a:rPr>
              <a:t>-9.678646685484793e-05 </a:t>
            </a:r>
            <a:endParaRPr lang="en-US" altLang="ko-KR" sz="900" smtClean="0"/>
          </a:p>
          <a:p>
            <a:endParaRPr lang="en-US" altLang="ko-KR" sz="900"/>
          </a:p>
          <a:p>
            <a:r>
              <a:rPr lang="en-US" altLang="ko-KR" sz="900" smtClean="0"/>
              <a:t># </a:t>
            </a:r>
            <a:r>
              <a:rPr lang="ko-KR" altLang="en-US" sz="900"/>
              <a:t>노인 운전자 기준 예측</a:t>
            </a:r>
          </a:p>
          <a:p>
            <a:r>
              <a:rPr lang="en-US" altLang="ko-KR" sz="900"/>
              <a:t>old_df = df.loc[df['</a:t>
            </a:r>
            <a:r>
              <a:rPr lang="ko-KR" altLang="en-US" sz="900"/>
              <a:t>가해운전자 연령</a:t>
            </a:r>
            <a:r>
              <a:rPr lang="en-US" altLang="ko-KR" sz="900"/>
              <a:t>'] &gt;= 65,:]</a:t>
            </a:r>
          </a:p>
          <a:p>
            <a:endParaRPr lang="en-US" altLang="ko-KR" sz="900"/>
          </a:p>
          <a:p>
            <a:r>
              <a:rPr lang="en-US" altLang="ko-KR" sz="900" smtClean="0">
                <a:solidFill>
                  <a:srgbClr val="FF0000"/>
                </a:solidFill>
              </a:rPr>
              <a:t>## </a:t>
            </a:r>
            <a:r>
              <a:rPr lang="ko-KR" altLang="en-US" sz="900">
                <a:solidFill>
                  <a:srgbClr val="FF0000"/>
                </a:solidFill>
              </a:rPr>
              <a:t>결정계수 </a:t>
            </a:r>
            <a:r>
              <a:rPr lang="en-US" altLang="ko-KR" sz="900">
                <a:solidFill>
                  <a:srgbClr val="FF0000"/>
                </a:solidFill>
              </a:rPr>
              <a:t>-0.00023926158209741644</a:t>
            </a:r>
            <a:endParaRPr lang="ko-KR" altLang="en-US" sz="900">
              <a:solidFill>
                <a:srgbClr val="FF0000"/>
              </a:solidFill>
            </a:endParaRPr>
          </a:p>
        </p:txBody>
      </p:sp>
      <p:sp>
        <p:nvSpPr>
          <p:cNvPr id="15" name="직사각형 14"/>
          <p:cNvSpPr/>
          <p:nvPr/>
        </p:nvSpPr>
        <p:spPr>
          <a:xfrm>
            <a:off x="5424487" y="4780949"/>
            <a:ext cx="4951643" cy="1892826"/>
          </a:xfrm>
          <a:prstGeom prst="rect">
            <a:avLst/>
          </a:prstGeom>
        </p:spPr>
        <p:txBody>
          <a:bodyPr wrap="square">
            <a:spAutoFit/>
          </a:bodyPr>
          <a:lstStyle/>
          <a:p>
            <a:r>
              <a:rPr lang="ko-KR" altLang="en-US" sz="900"/>
              <a:t> </a:t>
            </a:r>
            <a:r>
              <a:rPr lang="en-US" altLang="ko-KR" sz="900"/>
              <a:t># X(</a:t>
            </a:r>
            <a:r>
              <a:rPr lang="ko-KR" altLang="en-US" sz="900"/>
              <a:t>가해운전자 정보</a:t>
            </a:r>
            <a:r>
              <a:rPr lang="en-US" altLang="ko-KR" sz="900"/>
              <a:t>)</a:t>
            </a:r>
            <a:r>
              <a:rPr lang="ko-KR" altLang="en-US" sz="900"/>
              <a:t>로만 제한</a:t>
            </a:r>
          </a:p>
          <a:p>
            <a:r>
              <a:rPr lang="en-US" altLang="ko-KR" sz="900"/>
              <a:t>col_ls = ['car', 'sex', '</a:t>
            </a:r>
            <a:r>
              <a:rPr lang="ko-KR" altLang="en-US" sz="900"/>
              <a:t>가해운전자 연령</a:t>
            </a:r>
            <a:r>
              <a:rPr lang="en-US" altLang="ko-KR" sz="900"/>
              <a:t>']    </a:t>
            </a:r>
          </a:p>
          <a:p>
            <a:endParaRPr lang="en-US" altLang="ko-KR" sz="900"/>
          </a:p>
          <a:p>
            <a:r>
              <a:rPr lang="en-US" altLang="ko-KR" sz="900" smtClean="0">
                <a:solidFill>
                  <a:srgbClr val="FF0000"/>
                </a:solidFill>
              </a:rPr>
              <a:t>## </a:t>
            </a:r>
            <a:r>
              <a:rPr lang="ko-KR" altLang="en-US" sz="900">
                <a:solidFill>
                  <a:srgbClr val="FF0000"/>
                </a:solidFill>
              </a:rPr>
              <a:t>결정계수 </a:t>
            </a:r>
            <a:r>
              <a:rPr lang="en-US" altLang="ko-KR" sz="900" smtClean="0">
                <a:solidFill>
                  <a:srgbClr val="FF0000"/>
                </a:solidFill>
              </a:rPr>
              <a:t>0.0020602065284693882</a:t>
            </a:r>
          </a:p>
          <a:p>
            <a:endParaRPr lang="ko-KR" altLang="en-US" sz="900"/>
          </a:p>
          <a:p>
            <a:r>
              <a:rPr lang="ko-KR" altLang="en-US" sz="900"/>
              <a:t>letha_poly(df, ['location', 'weather', 'surface', 'road', 'car', 'sex', '가해운전자 연령', '시간</a:t>
            </a:r>
            <a:r>
              <a:rPr lang="ko-KR" altLang="en-US" sz="900" smtClean="0"/>
              <a:t>'])</a:t>
            </a:r>
            <a:endParaRPr lang="en-US" altLang="ko-KR" sz="900" smtClean="0"/>
          </a:p>
          <a:p>
            <a:endParaRPr lang="en-US" altLang="ko-KR" sz="900" smtClean="0"/>
          </a:p>
          <a:p>
            <a:r>
              <a:rPr lang="ko-KR" altLang="en-US" sz="900" smtClean="0">
                <a:solidFill>
                  <a:srgbClr val="FF0000"/>
                </a:solidFill>
              </a:rPr>
              <a:t>## </a:t>
            </a:r>
            <a:r>
              <a:rPr lang="ko-KR" altLang="en-US" sz="900">
                <a:solidFill>
                  <a:srgbClr val="FF0000"/>
                </a:solidFill>
              </a:rPr>
              <a:t>결정계수 -0.013069998393069548</a:t>
            </a:r>
          </a:p>
          <a:p>
            <a:endParaRPr lang="ko-KR" altLang="en-US" sz="900"/>
          </a:p>
          <a:p>
            <a:r>
              <a:rPr lang="ko-KR" altLang="en-US" sz="900"/>
              <a:t># 노인 운전자 데이터 기준</a:t>
            </a:r>
          </a:p>
          <a:p>
            <a:r>
              <a:rPr lang="ko-KR" altLang="en-US" sz="900"/>
              <a:t>old_df = df.loc[df['가해운전자 연령'] &gt;= 65</a:t>
            </a:r>
            <a:r>
              <a:rPr lang="ko-KR" altLang="en-US" sz="900" smtClean="0"/>
              <a:t>,:]</a:t>
            </a:r>
            <a:endParaRPr lang="en-US" altLang="ko-KR" sz="900" smtClean="0"/>
          </a:p>
          <a:p>
            <a:endParaRPr lang="ko-KR" altLang="en-US" sz="900"/>
          </a:p>
          <a:p>
            <a:r>
              <a:rPr lang="ko-KR" altLang="en-US" sz="900" smtClean="0">
                <a:solidFill>
                  <a:srgbClr val="FF0000"/>
                </a:solidFill>
              </a:rPr>
              <a:t>## </a:t>
            </a:r>
            <a:r>
              <a:rPr lang="ko-KR" altLang="en-US" sz="900">
                <a:solidFill>
                  <a:srgbClr val="FF0000"/>
                </a:solidFill>
              </a:rPr>
              <a:t>결정계수 -0.15752347508109765</a:t>
            </a:r>
          </a:p>
        </p:txBody>
      </p:sp>
    </p:spTree>
    <p:extLst>
      <p:ext uri="{BB962C8B-B14F-4D97-AF65-F5344CB8AC3E}">
        <p14:creationId xmlns:p14="http://schemas.microsoft.com/office/powerpoint/2010/main" val="1326974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32</a:t>
            </a:fld>
            <a:endParaRPr lang="en-US"/>
          </a:p>
        </p:txBody>
      </p:sp>
      <p:sp>
        <p:nvSpPr>
          <p:cNvPr id="16" name="직사각형 15"/>
          <p:cNvSpPr/>
          <p:nvPr/>
        </p:nvSpPr>
        <p:spPr>
          <a:xfrm>
            <a:off x="668287" y="1429425"/>
            <a:ext cx="9360000" cy="54000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86287" y="1571625"/>
            <a:ext cx="9342000" cy="447000"/>
          </a:xfrm>
          <a:prstGeom prst="rect">
            <a:avLst/>
          </a:prstGeom>
          <a:solidFill>
            <a:srgbClr val="C6D9F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2"/>
                </a:solidFill>
                <a:latin typeface="맑은 고딕" panose="020B0503020000020004" pitchFamily="50" charset="-127"/>
                <a:ea typeface="맑은 고딕" panose="020B0503020000020004" pitchFamily="50" charset="-127"/>
              </a:rPr>
              <a:t>FMEA(</a:t>
            </a:r>
            <a:r>
              <a:rPr lang="ko-KR" altLang="en-US" b="1" dirty="0" smtClean="0">
                <a:solidFill>
                  <a:schemeClr val="tx2"/>
                </a:solidFill>
                <a:latin typeface="맑은 고딕" panose="020B0503020000020004" pitchFamily="50" charset="-127"/>
              </a:rPr>
              <a:t>오류 유형 </a:t>
            </a:r>
            <a:r>
              <a:rPr lang="ko-KR" altLang="en-US" b="1" dirty="0">
                <a:solidFill>
                  <a:schemeClr val="tx2"/>
                </a:solidFill>
                <a:latin typeface="맑은 고딕" panose="020B0503020000020004" pitchFamily="50" charset="-127"/>
              </a:rPr>
              <a:t>및 </a:t>
            </a:r>
            <a:r>
              <a:rPr lang="ko-KR" altLang="en-US" b="1" dirty="0" smtClean="0">
                <a:solidFill>
                  <a:schemeClr val="tx2"/>
                </a:solidFill>
                <a:latin typeface="맑은 고딕" panose="020B0503020000020004" pitchFamily="50" charset="-127"/>
              </a:rPr>
              <a:t>영향분석</a:t>
            </a:r>
            <a:r>
              <a:rPr lang="en-US" altLang="ko-KR" b="1" dirty="0" smtClean="0">
                <a:solidFill>
                  <a:schemeClr val="tx2"/>
                </a:solidFill>
                <a:latin typeface="맑은 고딕" panose="020B0503020000020004" pitchFamily="50" charset="-127"/>
              </a:rPr>
              <a:t>, Failure </a:t>
            </a:r>
            <a:r>
              <a:rPr lang="en-US" altLang="ko-KR" b="1" dirty="0">
                <a:solidFill>
                  <a:schemeClr val="tx2"/>
                </a:solidFill>
                <a:latin typeface="맑은 고딕" panose="020B0503020000020004" pitchFamily="50" charset="-127"/>
              </a:rPr>
              <a:t>mode and Effects </a:t>
            </a:r>
            <a:r>
              <a:rPr lang="en-US" altLang="ko-KR" b="1" dirty="0" smtClean="0">
                <a:solidFill>
                  <a:schemeClr val="tx2"/>
                </a:solidFill>
                <a:latin typeface="맑은 고딕" panose="020B0503020000020004" pitchFamily="50" charset="-127"/>
              </a:rPr>
              <a:t>Analysis)</a:t>
            </a:r>
            <a:endParaRPr lang="ko-KR" altLang="en-US" b="1" dirty="0">
              <a:solidFill>
                <a:schemeClr val="tx2"/>
              </a:solidFill>
              <a:latin typeface="맑은 고딕" panose="020B0503020000020004" pitchFamily="50" charset="-127"/>
              <a:ea typeface="맑은 고딕" panose="020B0503020000020004" pitchFamily="50" charset="-127"/>
            </a:endParaRPr>
          </a:p>
        </p:txBody>
      </p:sp>
      <p:sp>
        <p:nvSpPr>
          <p:cNvPr id="23" name="직사각형 22"/>
          <p:cNvSpPr/>
          <p:nvPr/>
        </p:nvSpPr>
        <p:spPr>
          <a:xfrm>
            <a:off x="1057326" y="2105025"/>
            <a:ext cx="8581922" cy="63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1400" b="1" dirty="0" smtClean="0">
                <a:solidFill>
                  <a:schemeClr val="tx1"/>
                </a:solidFill>
                <a:latin typeface="+mn-ea"/>
              </a:rPr>
              <a:t>프로세스</a:t>
            </a:r>
            <a:r>
              <a:rPr lang="ko-KR" altLang="en-US" sz="1400" dirty="0" smtClean="0">
                <a:solidFill>
                  <a:schemeClr val="tx1"/>
                </a:solidFill>
                <a:latin typeface="+mn-ea"/>
              </a:rPr>
              <a:t> 내에서 발생할 수 있는 </a:t>
            </a:r>
            <a:r>
              <a:rPr lang="ko-KR" altLang="en-US" sz="1400" b="1" dirty="0" smtClean="0">
                <a:solidFill>
                  <a:schemeClr val="tx1"/>
                </a:solidFill>
                <a:latin typeface="+mn-ea"/>
              </a:rPr>
              <a:t>모든 사건 유형</a:t>
            </a:r>
            <a:r>
              <a:rPr lang="ko-KR" altLang="en-US" sz="1400" dirty="0" smtClean="0">
                <a:solidFill>
                  <a:schemeClr val="tx1"/>
                </a:solidFill>
                <a:latin typeface="+mn-ea"/>
              </a:rPr>
              <a:t>을 찾아서 그 원인과 영향을 분석하여 </a:t>
            </a:r>
            <a:r>
              <a:rPr lang="ko-KR" altLang="en-US" sz="1400" b="1" dirty="0" smtClean="0">
                <a:solidFill>
                  <a:schemeClr val="tx1"/>
                </a:solidFill>
                <a:latin typeface="+mn-ea"/>
              </a:rPr>
              <a:t>우선순위화</a:t>
            </a:r>
            <a:r>
              <a:rPr lang="ko-KR" altLang="en-US" sz="1400" dirty="0" smtClean="0">
                <a:solidFill>
                  <a:schemeClr val="tx1"/>
                </a:solidFill>
                <a:latin typeface="+mn-ea"/>
              </a:rPr>
              <a:t>하고 </a:t>
            </a:r>
            <a:endParaRPr lang="en-US" altLang="ko-KR" sz="1400" dirty="0" smtClean="0">
              <a:solidFill>
                <a:schemeClr val="tx1"/>
              </a:solidFill>
              <a:latin typeface="+mn-ea"/>
            </a:endParaRPr>
          </a:p>
          <a:p>
            <a:r>
              <a:rPr lang="ko-KR" altLang="en-US" sz="1400" dirty="0" smtClean="0">
                <a:solidFill>
                  <a:schemeClr val="tx1"/>
                </a:solidFill>
                <a:latin typeface="+mn-ea"/>
              </a:rPr>
              <a:t>개선계획을 실행하여 그 결과를 측정하는 것</a:t>
            </a:r>
            <a:endParaRPr lang="en-US" altLang="ko-KR" sz="1400" dirty="0" smtClean="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400" dirty="0">
              <a:solidFill>
                <a:schemeClr val="tx1"/>
              </a:solidFill>
              <a:latin typeface="+mn-ea"/>
            </a:endParaRPr>
          </a:p>
          <a:p>
            <a:endParaRPr lang="en-US" altLang="ko-KR" sz="1400" dirty="0" smtClean="0">
              <a:solidFill>
                <a:schemeClr val="tx1"/>
              </a:solidFill>
              <a:latin typeface="+mn-ea"/>
            </a:endParaRPr>
          </a:p>
          <a:p>
            <a:endParaRPr lang="en-US" altLang="ko-KR" sz="1100" dirty="0" smtClean="0">
              <a:solidFill>
                <a:schemeClr val="tx1"/>
              </a:solidFill>
              <a:latin typeface="+mn-ea"/>
            </a:endParaRPr>
          </a:p>
          <a:p>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a:solidFill>
                  <a:schemeClr val="tx1">
                    <a:lumMod val="50000"/>
                    <a:lumOff val="50000"/>
                  </a:schemeClr>
                </a:solidFill>
                <a:latin typeface="+mn-ea"/>
              </a:rPr>
              <a:t>: FMEA </a:t>
            </a:r>
            <a:r>
              <a:rPr lang="ko-KR" altLang="en-US" sz="800" dirty="0">
                <a:solidFill>
                  <a:schemeClr val="tx1">
                    <a:lumMod val="50000"/>
                    <a:lumOff val="50000"/>
                  </a:schemeClr>
                </a:solidFill>
                <a:latin typeface="+mn-ea"/>
              </a:rPr>
              <a:t>개념과 </a:t>
            </a:r>
            <a:r>
              <a:rPr lang="ko-KR" altLang="en-US" sz="800" dirty="0" smtClean="0">
                <a:solidFill>
                  <a:schemeClr val="tx1">
                    <a:lumMod val="50000"/>
                    <a:lumOff val="50000"/>
                  </a:schemeClr>
                </a:solidFill>
                <a:latin typeface="+mn-ea"/>
              </a:rPr>
              <a:t>방법론</a:t>
            </a:r>
            <a:r>
              <a:rPr lang="en-US" altLang="ko-KR" sz="800" dirty="0" smtClean="0">
                <a:solidFill>
                  <a:schemeClr val="tx1">
                    <a:lumMod val="50000"/>
                    <a:lumOff val="50000"/>
                  </a:schemeClr>
                </a:solidFill>
                <a:latin typeface="+mn-ea"/>
              </a:rPr>
              <a:t>, </a:t>
            </a:r>
            <a:r>
              <a:rPr lang="ko-KR" altLang="en-US" sz="800" dirty="0" err="1" smtClean="0">
                <a:solidFill>
                  <a:schemeClr val="tx1">
                    <a:lumMod val="50000"/>
                    <a:lumOff val="50000"/>
                  </a:schemeClr>
                </a:solidFill>
                <a:latin typeface="+mn-ea"/>
              </a:rPr>
              <a:t>한국의료질향상학회</a:t>
            </a:r>
            <a:endParaRPr lang="ko-KR" altLang="en-US" sz="1400" dirty="0">
              <a:solidFill>
                <a:schemeClr val="tx1">
                  <a:lumMod val="50000"/>
                  <a:lumOff val="50000"/>
                </a:schemeClr>
              </a:solidFill>
              <a:latin typeface="+mn-ea"/>
            </a:endParaRPr>
          </a:p>
        </p:txBody>
      </p:sp>
      <p:graphicFrame>
        <p:nvGraphicFramePr>
          <p:cNvPr id="12" name="다이어그램 11"/>
          <p:cNvGraphicFramePr/>
          <p:nvPr>
            <p:extLst/>
          </p:nvPr>
        </p:nvGraphicFramePr>
        <p:xfrm>
          <a:off x="1233487" y="2841626"/>
          <a:ext cx="36576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직사각형 14"/>
          <p:cNvSpPr/>
          <p:nvPr/>
        </p:nvSpPr>
        <p:spPr>
          <a:xfrm>
            <a:off x="5456287" y="2770992"/>
            <a:ext cx="4311600" cy="8682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b="1" dirty="0">
                <a:solidFill>
                  <a:schemeClr val="tx1"/>
                </a:solidFill>
                <a:latin typeface="+mn-ea"/>
              </a:rPr>
              <a:t>잠재적 사고 </a:t>
            </a:r>
            <a:r>
              <a:rPr lang="ko-KR" altLang="en-US" sz="1400" b="1" dirty="0" smtClean="0">
                <a:solidFill>
                  <a:schemeClr val="tx1"/>
                </a:solidFill>
                <a:latin typeface="+mn-ea"/>
              </a:rPr>
              <a:t>원인 파악</a:t>
            </a:r>
            <a:endParaRPr lang="en-US" altLang="ko-KR" sz="1400" b="1"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고 위험 프로세스 </a:t>
            </a:r>
            <a:r>
              <a:rPr lang="en-US" altLang="ko-KR" sz="1200" dirty="0" smtClean="0">
                <a:solidFill>
                  <a:schemeClr val="tx1"/>
                </a:solidFill>
                <a:latin typeface="+mn-ea"/>
              </a:rPr>
              <a:t>-&gt; </a:t>
            </a:r>
            <a:r>
              <a:rPr lang="ko-KR" altLang="en-US" sz="1200" dirty="0" smtClean="0">
                <a:solidFill>
                  <a:schemeClr val="tx1"/>
                </a:solidFill>
                <a:latin typeface="+mn-ea"/>
              </a:rPr>
              <a:t>과거 교통사고 데이터의 변수</a:t>
            </a: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잠재적 </a:t>
            </a:r>
            <a:r>
              <a:rPr lang="ko-KR" altLang="en-US" sz="1200" dirty="0" err="1" smtClean="0">
                <a:solidFill>
                  <a:schemeClr val="tx1"/>
                </a:solidFill>
                <a:latin typeface="+mn-ea"/>
              </a:rPr>
              <a:t>고장유형</a:t>
            </a:r>
            <a:r>
              <a:rPr lang="ko-KR" altLang="en-US" sz="1200" dirty="0" smtClean="0">
                <a:solidFill>
                  <a:schemeClr val="tx1"/>
                </a:solidFill>
                <a:latin typeface="+mn-ea"/>
              </a:rPr>
              <a:t> </a:t>
            </a:r>
            <a:r>
              <a:rPr lang="en-US" altLang="ko-KR" sz="1200" dirty="0" smtClean="0">
                <a:solidFill>
                  <a:schemeClr val="tx1"/>
                </a:solidFill>
                <a:latin typeface="+mn-ea"/>
              </a:rPr>
              <a:t>-&gt; </a:t>
            </a:r>
            <a:r>
              <a:rPr lang="ko-KR" altLang="en-US" sz="1200" dirty="0" smtClean="0">
                <a:solidFill>
                  <a:schemeClr val="tx1"/>
                </a:solidFill>
                <a:latin typeface="+mn-ea"/>
              </a:rPr>
              <a:t>변수의 세부 항목</a:t>
            </a:r>
            <a:endParaRPr lang="ko-KR" altLang="en-US" sz="1200" dirty="0">
              <a:solidFill>
                <a:schemeClr val="tx1"/>
              </a:solidFill>
              <a:latin typeface="+mn-ea"/>
            </a:endParaRPr>
          </a:p>
        </p:txBody>
      </p:sp>
      <p:sp>
        <p:nvSpPr>
          <p:cNvPr id="35" name="직사각형 34"/>
          <p:cNvSpPr/>
          <p:nvPr/>
        </p:nvSpPr>
        <p:spPr>
          <a:xfrm>
            <a:off x="5456287" y="3732792"/>
            <a:ext cx="4311600" cy="18300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b="1" dirty="0">
                <a:solidFill>
                  <a:schemeClr val="tx1"/>
                </a:solidFill>
                <a:latin typeface="+mn-ea"/>
              </a:rPr>
              <a:t>위험 우선순위 수</a:t>
            </a:r>
            <a:r>
              <a:rPr lang="en-US" altLang="ko-KR" sz="1400" b="1" dirty="0">
                <a:solidFill>
                  <a:schemeClr val="tx1"/>
                </a:solidFill>
                <a:latin typeface="+mn-ea"/>
              </a:rPr>
              <a:t>(</a:t>
            </a:r>
            <a:r>
              <a:rPr lang="en-US" altLang="ko-KR" sz="1400" b="1" dirty="0" smtClean="0">
                <a:solidFill>
                  <a:schemeClr val="tx1"/>
                </a:solidFill>
                <a:latin typeface="+mn-ea"/>
              </a:rPr>
              <a:t>RPN : </a:t>
            </a:r>
            <a:r>
              <a:rPr lang="en-US" altLang="ko-KR" sz="1400" b="1" dirty="0">
                <a:solidFill>
                  <a:schemeClr val="tx1"/>
                </a:solidFill>
                <a:latin typeface="+mn-ea"/>
              </a:rPr>
              <a:t>Risk Priority Number</a:t>
            </a:r>
            <a:r>
              <a:rPr lang="en-US" altLang="ko-KR" sz="1400" b="1" dirty="0" smtClean="0">
                <a:solidFill>
                  <a:schemeClr val="tx1"/>
                </a:solidFill>
                <a:latin typeface="+mn-ea"/>
              </a:rPr>
              <a:t>)</a:t>
            </a:r>
          </a:p>
          <a:p>
            <a:pPr>
              <a:lnSpc>
                <a:spcPct val="130000"/>
              </a:lnSpc>
            </a:pPr>
            <a:r>
              <a:rPr lang="en-US" altLang="ko-KR" sz="1400" dirty="0">
                <a:solidFill>
                  <a:schemeClr val="tx1"/>
                </a:solidFill>
                <a:latin typeface="+mn-ea"/>
              </a:rPr>
              <a:t> </a:t>
            </a:r>
            <a:r>
              <a:rPr lang="en-US" altLang="ko-KR" sz="1400" dirty="0" smtClean="0">
                <a:solidFill>
                  <a:schemeClr val="tx1"/>
                </a:solidFill>
                <a:latin typeface="+mn-ea"/>
              </a:rPr>
              <a:t>= </a:t>
            </a:r>
            <a:r>
              <a:rPr lang="ko-KR" altLang="en-US" sz="1400" dirty="0" smtClean="0">
                <a:solidFill>
                  <a:schemeClr val="tx1"/>
                </a:solidFill>
                <a:latin typeface="+mn-ea"/>
              </a:rPr>
              <a:t>심각도 </a:t>
            </a:r>
            <a:r>
              <a:rPr lang="en-US" altLang="ko-KR" sz="1400" dirty="0" smtClean="0">
                <a:solidFill>
                  <a:schemeClr val="tx1"/>
                </a:solidFill>
                <a:latin typeface="+mn-ea"/>
              </a:rPr>
              <a:t>x </a:t>
            </a:r>
            <a:r>
              <a:rPr lang="ko-KR" altLang="en-US" sz="1400" dirty="0" smtClean="0">
                <a:solidFill>
                  <a:schemeClr val="tx1"/>
                </a:solidFill>
                <a:latin typeface="+mn-ea"/>
              </a:rPr>
              <a:t>발생도 </a:t>
            </a:r>
            <a:r>
              <a:rPr lang="en-US" altLang="ko-KR" sz="1400" dirty="0" smtClean="0">
                <a:solidFill>
                  <a:schemeClr val="tx1"/>
                </a:solidFill>
                <a:latin typeface="+mn-ea"/>
              </a:rPr>
              <a:t>x </a:t>
            </a:r>
            <a:r>
              <a:rPr lang="ko-KR" altLang="en-US" sz="1400" dirty="0" smtClean="0">
                <a:solidFill>
                  <a:schemeClr val="tx1"/>
                </a:solidFill>
                <a:latin typeface="+mn-ea"/>
              </a:rPr>
              <a:t>검출도</a:t>
            </a:r>
            <a:endParaRPr lang="en-US" altLang="ko-KR" sz="1400" dirty="0" smtClean="0">
              <a:solidFill>
                <a:schemeClr val="tx1"/>
              </a:solidFill>
              <a:latin typeface="+mn-ea"/>
            </a:endParaRPr>
          </a:p>
          <a:p>
            <a:pPr marL="171450" indent="-171450">
              <a:lnSpc>
                <a:spcPct val="130000"/>
              </a:lnSpc>
              <a:buFont typeface="Arial" panose="020B0604020202020204" pitchFamily="34" charset="0"/>
              <a:buChar char="•"/>
            </a:pP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심각도 </a:t>
            </a:r>
            <a:r>
              <a:rPr lang="en-US" altLang="ko-KR" sz="1200" dirty="0" smtClean="0">
                <a:solidFill>
                  <a:schemeClr val="tx1"/>
                </a:solidFill>
                <a:latin typeface="+mn-ea"/>
              </a:rPr>
              <a:t>-&gt; </a:t>
            </a:r>
            <a:r>
              <a:rPr lang="ko-KR" altLang="en-US" sz="1200" dirty="0" smtClean="0">
                <a:solidFill>
                  <a:schemeClr val="tx1"/>
                </a:solidFill>
                <a:latin typeface="+mn-ea"/>
              </a:rPr>
              <a:t>세부</a:t>
            </a:r>
            <a:r>
              <a:rPr lang="en-US" altLang="ko-KR" sz="1200" dirty="0" smtClean="0">
                <a:solidFill>
                  <a:schemeClr val="tx1"/>
                </a:solidFill>
                <a:latin typeface="+mn-ea"/>
              </a:rPr>
              <a:t> </a:t>
            </a:r>
            <a:r>
              <a:rPr lang="ko-KR" altLang="en-US" sz="1200" dirty="0" smtClean="0">
                <a:solidFill>
                  <a:schemeClr val="tx1"/>
                </a:solidFill>
                <a:latin typeface="+mn-ea"/>
              </a:rPr>
              <a:t>항목별 평균 </a:t>
            </a:r>
            <a:r>
              <a:rPr lang="en-US" altLang="ko-KR" sz="1200" dirty="0" smtClean="0">
                <a:solidFill>
                  <a:schemeClr val="tx1"/>
                </a:solidFill>
                <a:latin typeface="+mn-ea"/>
              </a:rPr>
              <a:t>ECLO</a:t>
            </a:r>
          </a:p>
          <a:p>
            <a:pPr marL="171450" indent="-171450">
              <a:lnSpc>
                <a:spcPct val="130000"/>
              </a:lnSpc>
              <a:buFont typeface="Arial" panose="020B0604020202020204" pitchFamily="34" charset="0"/>
              <a:buChar char="•"/>
            </a:pPr>
            <a:r>
              <a:rPr lang="ko-KR" altLang="en-US" sz="1200" dirty="0" smtClean="0">
                <a:solidFill>
                  <a:schemeClr val="tx1"/>
                </a:solidFill>
                <a:latin typeface="+mn-ea"/>
              </a:rPr>
              <a:t>발생도 </a:t>
            </a:r>
            <a:r>
              <a:rPr lang="en-US" altLang="ko-KR" sz="1200" dirty="0" smtClean="0">
                <a:solidFill>
                  <a:schemeClr val="tx1"/>
                </a:solidFill>
                <a:latin typeface="+mn-ea"/>
              </a:rPr>
              <a:t>-&gt; </a:t>
            </a:r>
            <a:r>
              <a:rPr lang="ko-KR" altLang="en-US" sz="1200" dirty="0" smtClean="0">
                <a:solidFill>
                  <a:schemeClr val="tx1"/>
                </a:solidFill>
                <a:latin typeface="+mn-ea"/>
              </a:rPr>
              <a:t>세부 항목별 총 사고발생 건수</a:t>
            </a:r>
            <a:endParaRPr lang="en-US" altLang="ko-KR" sz="1200" dirty="0" smtClean="0">
              <a:solidFill>
                <a:schemeClr val="tx1"/>
              </a:solidFill>
              <a:latin typeface="+mn-ea"/>
            </a:endParaRPr>
          </a:p>
          <a:p>
            <a:pPr marL="171450" indent="-171450">
              <a:lnSpc>
                <a:spcPct val="130000"/>
              </a:lnSpc>
              <a:buFont typeface="Arial" panose="020B0604020202020204" pitchFamily="34" charset="0"/>
              <a:buChar char="•"/>
            </a:pPr>
            <a:r>
              <a:rPr lang="ko-KR" altLang="en-US" sz="1200" dirty="0" smtClean="0">
                <a:solidFill>
                  <a:schemeClr val="tx1"/>
                </a:solidFill>
                <a:latin typeface="+mn-ea"/>
              </a:rPr>
              <a:t>검출도 </a:t>
            </a:r>
            <a:r>
              <a:rPr lang="en-US" altLang="ko-KR" sz="1200" dirty="0" smtClean="0">
                <a:solidFill>
                  <a:schemeClr val="tx1"/>
                </a:solidFill>
                <a:latin typeface="+mn-ea"/>
              </a:rPr>
              <a:t>-&gt; </a:t>
            </a:r>
            <a:r>
              <a:rPr lang="ko-KR" altLang="en-US" sz="1200" dirty="0" smtClean="0">
                <a:solidFill>
                  <a:schemeClr val="tx1"/>
                </a:solidFill>
                <a:latin typeface="+mn-ea"/>
              </a:rPr>
              <a:t>변수 별 총 사고발생 건수의 분산</a:t>
            </a:r>
            <a:endParaRPr lang="ko-KR" altLang="en-US" sz="1200" dirty="0">
              <a:solidFill>
                <a:schemeClr val="tx1"/>
              </a:solidFill>
              <a:latin typeface="+mn-ea"/>
            </a:endParaRPr>
          </a:p>
        </p:txBody>
      </p:sp>
      <p:sp>
        <p:nvSpPr>
          <p:cNvPr id="37" name="직사각형 36"/>
          <p:cNvSpPr/>
          <p:nvPr/>
        </p:nvSpPr>
        <p:spPr>
          <a:xfrm>
            <a:off x="5456287" y="5656392"/>
            <a:ext cx="4311600" cy="868233"/>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ko-KR" altLang="en-US" sz="1400" dirty="0" smtClean="0">
                <a:solidFill>
                  <a:schemeClr val="tx1"/>
                </a:solidFill>
                <a:latin typeface="+mn-ea"/>
              </a:rPr>
              <a:t>위험 우선순위 수가 높은 변수를 중심으로</a:t>
            </a:r>
            <a:endParaRPr lang="en-US" altLang="ko-KR" sz="1400" dirty="0" smtClean="0">
              <a:solidFill>
                <a:schemeClr val="tx1"/>
              </a:solidFill>
              <a:latin typeface="+mn-ea"/>
            </a:endParaRPr>
          </a:p>
          <a:p>
            <a:pPr>
              <a:lnSpc>
                <a:spcPct val="130000"/>
              </a:lnSpc>
            </a:pPr>
            <a:r>
              <a:rPr lang="ko-KR" altLang="en-US" sz="1400" b="1" dirty="0" smtClean="0">
                <a:solidFill>
                  <a:schemeClr val="tx1"/>
                </a:solidFill>
                <a:latin typeface="+mn-ea"/>
              </a:rPr>
              <a:t>교통사고 발생 및 위험도에 대한 영향 분석</a:t>
            </a:r>
            <a:endParaRPr lang="ko-KR" altLang="en-US" sz="1400" dirty="0">
              <a:solidFill>
                <a:schemeClr val="tx1"/>
              </a:solidFill>
              <a:latin typeface="+mn-ea"/>
            </a:endParaRPr>
          </a:p>
        </p:txBody>
      </p:sp>
      <p:cxnSp>
        <p:nvCxnSpPr>
          <p:cNvPr id="10" name="직선 화살표 연결선 9"/>
          <p:cNvCxnSpPr>
            <a:stCxn id="11" idx="1"/>
            <a:endCxn id="15" idx="1"/>
          </p:cNvCxnSpPr>
          <p:nvPr/>
        </p:nvCxnSpPr>
        <p:spPr>
          <a:xfrm rot="10800000" flipH="1">
            <a:off x="5036819" y="3205110"/>
            <a:ext cx="419467" cy="256499"/>
          </a:xfrm>
          <a:prstGeom prst="bentConnector5">
            <a:avLst>
              <a:gd name="adj1" fmla="val 59947"/>
              <a:gd name="adj2" fmla="val 97949"/>
              <a:gd name="adj3" fmla="val 8837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오른쪽 중괄호 10"/>
          <p:cNvSpPr/>
          <p:nvPr/>
        </p:nvSpPr>
        <p:spPr>
          <a:xfrm>
            <a:off x="4875847" y="2836991"/>
            <a:ext cx="160973" cy="1249233"/>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4875847" y="4172950"/>
            <a:ext cx="152399" cy="355235"/>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4875847" y="4634785"/>
            <a:ext cx="160973" cy="1674000"/>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9" name="직선 화살표 연결선 9"/>
          <p:cNvCxnSpPr>
            <a:stCxn id="21" idx="1"/>
            <a:endCxn id="35" idx="1"/>
          </p:cNvCxnSpPr>
          <p:nvPr/>
        </p:nvCxnSpPr>
        <p:spPr>
          <a:xfrm rot="10800000" flipH="1" flipV="1">
            <a:off x="5028245" y="4350567"/>
            <a:ext cx="428041" cy="297241"/>
          </a:xfrm>
          <a:prstGeom prst="bentConnector3">
            <a:avLst>
              <a:gd name="adj1" fmla="val 55187"/>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9"/>
          <p:cNvCxnSpPr>
            <a:stCxn id="22" idx="1"/>
            <a:endCxn id="37" idx="1"/>
          </p:cNvCxnSpPr>
          <p:nvPr/>
        </p:nvCxnSpPr>
        <p:spPr>
          <a:xfrm rot="10800000" flipH="1" flipV="1">
            <a:off x="5036819" y="5471785"/>
            <a:ext cx="419467" cy="618724"/>
          </a:xfrm>
          <a:prstGeom prst="bentConnector5">
            <a:avLst>
              <a:gd name="adj1" fmla="val 38148"/>
              <a:gd name="adj2" fmla="val 101183"/>
              <a:gd name="adj3" fmla="val 8837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2391001" y="241726"/>
            <a:ext cx="8138886" cy="862519"/>
            <a:chOff x="2391001" y="241726"/>
            <a:chExt cx="8138886" cy="862519"/>
          </a:xfrm>
        </p:grpSpPr>
        <p:sp>
          <p:nvSpPr>
            <p:cNvPr id="27"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816436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33</a:t>
            </a:fld>
            <a:endParaRPr lang="en-US"/>
          </a:p>
        </p:txBody>
      </p:sp>
      <p:sp>
        <p:nvSpPr>
          <p:cNvPr id="14" name="직사각형 13"/>
          <p:cNvSpPr/>
          <p:nvPr/>
        </p:nvSpPr>
        <p:spPr>
          <a:xfrm>
            <a:off x="686287" y="1571625"/>
            <a:ext cx="9342000"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a:t>
            </a:r>
            <a:r>
              <a:rPr lang="ko-KR" altLang="en-US" b="1" dirty="0">
                <a:solidFill>
                  <a:schemeClr val="tx2"/>
                </a:solidFill>
                <a:latin typeface="맑은 고딕" panose="020B0503020000020004" pitchFamily="50" charset="-127"/>
              </a:rPr>
              <a:t>우선순위 </a:t>
            </a:r>
            <a:r>
              <a:rPr lang="ko-KR" altLang="en-US" b="1" dirty="0" smtClean="0">
                <a:solidFill>
                  <a:schemeClr val="tx2"/>
                </a:solidFill>
                <a:latin typeface="맑은 고딕" panose="020B0503020000020004" pitchFamily="50" charset="-127"/>
              </a:rPr>
              <a:t>수 계산</a:t>
            </a:r>
            <a:endParaRPr lang="ko-KR" altLang="en-US" b="1" dirty="0">
              <a:solidFill>
                <a:schemeClr val="tx2"/>
              </a:solidFill>
              <a:latin typeface="맑은 고딕" panose="020B0503020000020004" pitchFamily="50" charset="-127"/>
            </a:endParaRPr>
          </a:p>
        </p:txBody>
      </p:sp>
      <p:grpSp>
        <p:nvGrpSpPr>
          <p:cNvPr id="34" name="그룹 33"/>
          <p:cNvGrpSpPr/>
          <p:nvPr/>
        </p:nvGrpSpPr>
        <p:grpSpPr>
          <a:xfrm>
            <a:off x="890587" y="2069425"/>
            <a:ext cx="8915400" cy="1559601"/>
            <a:chOff x="890587" y="2069425"/>
            <a:chExt cx="8915400" cy="1559601"/>
          </a:xfrm>
        </p:grpSpPr>
        <p:grpSp>
          <p:nvGrpSpPr>
            <p:cNvPr id="11" name="그룹 10"/>
            <p:cNvGrpSpPr/>
            <p:nvPr/>
          </p:nvGrpSpPr>
          <p:grpSpPr>
            <a:xfrm>
              <a:off x="890587" y="2069425"/>
              <a:ext cx="2895600" cy="1559601"/>
              <a:chOff x="1004887" y="2069425"/>
              <a:chExt cx="2667000" cy="1559601"/>
            </a:xfrm>
          </p:grpSpPr>
          <p:sp>
            <p:nvSpPr>
              <p:cNvPr id="9" name="직사각형 8"/>
              <p:cNvSpPr/>
              <p:nvPr/>
            </p:nvSpPr>
            <p:spPr>
              <a:xfrm>
                <a:off x="10048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solidFill>
                      <a:schemeClr val="tx1"/>
                    </a:solidFill>
                    <a:latin typeface="+mn-ea"/>
                  </a:rPr>
                  <a:t>심각도</a:t>
                </a:r>
                <a:r>
                  <a:rPr lang="en-US" altLang="ko-KR" sz="1200" b="1" dirty="0" smtClean="0">
                    <a:solidFill>
                      <a:schemeClr val="tx1"/>
                    </a:solidFill>
                    <a:latin typeface="+mn-ea"/>
                  </a:rPr>
                  <a:t>(Severity, S)</a:t>
                </a:r>
              </a:p>
              <a:p>
                <a:pPr algn="ctr"/>
                <a:r>
                  <a:rPr lang="ko-KR" altLang="en-US" sz="1000" dirty="0" smtClean="0">
                    <a:solidFill>
                      <a:schemeClr val="tx1"/>
                    </a:solidFill>
                    <a:latin typeface="+mn-ea"/>
                  </a:rPr>
                  <a:t>고장 모드가 발생했을 때 </a:t>
                </a:r>
                <a:endParaRPr lang="en-US" altLang="ko-KR" sz="1000" dirty="0" smtClean="0">
                  <a:solidFill>
                    <a:schemeClr val="tx1"/>
                  </a:solidFill>
                  <a:latin typeface="+mn-ea"/>
                </a:endParaRPr>
              </a:p>
              <a:p>
                <a:pPr algn="ctr"/>
                <a:r>
                  <a:rPr lang="ko-KR" altLang="en-US" sz="1000" dirty="0" smtClean="0">
                    <a:solidFill>
                      <a:schemeClr val="tx1"/>
                    </a:solidFill>
                    <a:latin typeface="+mn-ea"/>
                  </a:rPr>
                  <a:t>그 영향의 심각성</a:t>
                </a:r>
                <a:endParaRPr lang="ko-KR" altLang="en-US" sz="1000" b="1" dirty="0">
                  <a:solidFill>
                    <a:schemeClr val="tx1"/>
                  </a:solidFill>
                  <a:latin typeface="+mn-ea"/>
                </a:endParaRPr>
              </a:p>
            </p:txBody>
          </p:sp>
          <p:sp>
            <p:nvSpPr>
              <p:cNvPr id="27" name="직사각형 26"/>
              <p:cNvSpPr/>
              <p:nvPr/>
            </p:nvSpPr>
            <p:spPr>
              <a:xfrm>
                <a:off x="10048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세부 항목 별 평균 </a:t>
                </a:r>
                <a:r>
                  <a:rPr lang="en-US" altLang="ko-KR" sz="1200" b="1" dirty="0" smtClean="0">
                    <a:solidFill>
                      <a:schemeClr val="bg1"/>
                    </a:solidFill>
                    <a:latin typeface="+mn-ea"/>
                  </a:rPr>
                  <a:t>ECLO</a:t>
                </a:r>
                <a:endParaRPr lang="ko-KR" altLang="en-US" sz="1200" b="1" dirty="0">
                  <a:solidFill>
                    <a:schemeClr val="bg1"/>
                  </a:solidFill>
                  <a:latin typeface="+mn-ea"/>
                </a:endParaRPr>
              </a:p>
            </p:txBody>
          </p:sp>
          <p:sp>
            <p:nvSpPr>
              <p:cNvPr id="20" name="직사각형 19"/>
              <p:cNvSpPr/>
              <p:nvPr/>
            </p:nvSpPr>
            <p:spPr>
              <a:xfrm>
                <a:off x="10048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사고의 사상자수를 기준으로 </a:t>
                </a:r>
                <a:r>
                  <a:rPr lang="en-US" altLang="ko-KR" sz="1000" dirty="0" smtClean="0">
                    <a:solidFill>
                      <a:schemeClr val="tx1"/>
                    </a:solidFill>
                    <a:latin typeface="+mn-ea"/>
                  </a:rPr>
                  <a:t>ECLO</a:t>
                </a:r>
                <a:r>
                  <a:rPr lang="ko-KR" altLang="en-US" sz="1000" dirty="0" smtClean="0">
                    <a:solidFill>
                      <a:schemeClr val="tx1"/>
                    </a:solidFill>
                    <a:latin typeface="+mn-ea"/>
                  </a:rPr>
                  <a:t>를 계산하여 변수의 세부 항목 별 평균 값 추출</a:t>
                </a:r>
                <a:endParaRPr lang="ko-KR" altLang="en-US" sz="1000" dirty="0">
                  <a:solidFill>
                    <a:schemeClr val="tx1"/>
                  </a:solidFill>
                  <a:latin typeface="+mn-ea"/>
                </a:endParaRPr>
              </a:p>
            </p:txBody>
          </p:sp>
        </p:grpSp>
        <p:grpSp>
          <p:nvGrpSpPr>
            <p:cNvPr id="12" name="그룹 11"/>
            <p:cNvGrpSpPr/>
            <p:nvPr/>
          </p:nvGrpSpPr>
          <p:grpSpPr>
            <a:xfrm>
              <a:off x="3900487" y="2069425"/>
              <a:ext cx="2895600" cy="1559601"/>
              <a:chOff x="4014787" y="2069425"/>
              <a:chExt cx="2667000" cy="1559601"/>
            </a:xfrm>
          </p:grpSpPr>
          <p:sp>
            <p:nvSpPr>
              <p:cNvPr id="25" name="직사각형 24"/>
              <p:cNvSpPr/>
              <p:nvPr/>
            </p:nvSpPr>
            <p:spPr>
              <a:xfrm>
                <a:off x="40147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mn-ea"/>
                  </a:rPr>
                  <a:t>발생도</a:t>
                </a:r>
                <a:r>
                  <a:rPr lang="en-US" altLang="ko-KR" sz="1200" b="1" dirty="0">
                    <a:solidFill>
                      <a:schemeClr val="tx1"/>
                    </a:solidFill>
                    <a:latin typeface="+mn-ea"/>
                  </a:rPr>
                  <a:t>(Occurrence, O</a:t>
                </a:r>
                <a:r>
                  <a:rPr lang="en-US" altLang="ko-KR" sz="1200" b="1" dirty="0" smtClean="0">
                    <a:solidFill>
                      <a:schemeClr val="tx1"/>
                    </a:solidFill>
                    <a:latin typeface="+mn-ea"/>
                  </a:rPr>
                  <a:t>)</a:t>
                </a:r>
              </a:p>
              <a:p>
                <a:pPr algn="ctr"/>
                <a:r>
                  <a:rPr lang="ko-KR" altLang="en-US" sz="1000" dirty="0">
                    <a:solidFill>
                      <a:schemeClr val="tx1"/>
                    </a:solidFill>
                    <a:latin typeface="+mn-ea"/>
                  </a:rPr>
                  <a:t>고장 모드가 발생할 </a:t>
                </a:r>
                <a:r>
                  <a:rPr lang="ko-KR" altLang="en-US" sz="1000" dirty="0" smtClean="0">
                    <a:solidFill>
                      <a:schemeClr val="tx1"/>
                    </a:solidFill>
                    <a:latin typeface="+mn-ea"/>
                  </a:rPr>
                  <a:t>가능성</a:t>
                </a:r>
                <a:endParaRPr lang="en-US" altLang="ko-KR" sz="1000" dirty="0" smtClean="0">
                  <a:solidFill>
                    <a:schemeClr val="tx1"/>
                  </a:solidFill>
                  <a:latin typeface="+mn-ea"/>
                </a:endParaRPr>
              </a:p>
              <a:p>
                <a:pPr algn="ctr"/>
                <a:endParaRPr lang="ko-KR" altLang="en-US" sz="1000" b="1" dirty="0">
                  <a:solidFill>
                    <a:schemeClr val="tx1"/>
                  </a:solidFill>
                  <a:latin typeface="+mn-ea"/>
                </a:endParaRPr>
              </a:p>
            </p:txBody>
          </p:sp>
          <p:sp>
            <p:nvSpPr>
              <p:cNvPr id="28" name="직사각형 27"/>
              <p:cNvSpPr/>
              <p:nvPr/>
            </p:nvSpPr>
            <p:spPr>
              <a:xfrm>
                <a:off x="40147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세부 </a:t>
                </a:r>
                <a:r>
                  <a:rPr lang="ko-KR" altLang="en-US" sz="1200" b="1" dirty="0">
                    <a:solidFill>
                      <a:schemeClr val="bg1"/>
                    </a:solidFill>
                    <a:latin typeface="+mn-ea"/>
                  </a:rPr>
                  <a:t>항목별 총 사고발생 건수</a:t>
                </a:r>
              </a:p>
            </p:txBody>
          </p:sp>
          <p:sp>
            <p:nvSpPr>
              <p:cNvPr id="23" name="직사각형 22"/>
              <p:cNvSpPr/>
              <p:nvPr/>
            </p:nvSpPr>
            <p:spPr>
              <a:xfrm>
                <a:off x="40147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각 사고 데이터를 사고발생 건수 </a:t>
                </a:r>
                <a:r>
                  <a:rPr lang="en-US" altLang="ko-KR" sz="1000" dirty="0" smtClean="0">
                    <a:solidFill>
                      <a:schemeClr val="tx1"/>
                    </a:solidFill>
                    <a:latin typeface="+mn-ea"/>
                  </a:rPr>
                  <a:t>‘1’</a:t>
                </a:r>
                <a:r>
                  <a:rPr lang="ko-KR" altLang="en-US" sz="1000" dirty="0" smtClean="0">
                    <a:solidFill>
                      <a:schemeClr val="tx1"/>
                    </a:solidFill>
                    <a:latin typeface="+mn-ea"/>
                  </a:rPr>
                  <a:t>로 산정하여 변수의 세부 항목 별 총합 추출 </a:t>
                </a:r>
                <a:endParaRPr lang="ko-KR" altLang="en-US" sz="1000" dirty="0">
                  <a:solidFill>
                    <a:schemeClr val="tx1"/>
                  </a:solidFill>
                  <a:latin typeface="+mn-ea"/>
                </a:endParaRPr>
              </a:p>
            </p:txBody>
          </p:sp>
        </p:grpSp>
        <p:grpSp>
          <p:nvGrpSpPr>
            <p:cNvPr id="13" name="그룹 12"/>
            <p:cNvGrpSpPr/>
            <p:nvPr/>
          </p:nvGrpSpPr>
          <p:grpSpPr>
            <a:xfrm>
              <a:off x="6910387" y="2069425"/>
              <a:ext cx="2895600" cy="1559601"/>
              <a:chOff x="7024687" y="2069425"/>
              <a:chExt cx="2667000" cy="1559601"/>
            </a:xfrm>
          </p:grpSpPr>
          <p:sp>
            <p:nvSpPr>
              <p:cNvPr id="26" name="직사각형 25"/>
              <p:cNvSpPr/>
              <p:nvPr/>
            </p:nvSpPr>
            <p:spPr>
              <a:xfrm>
                <a:off x="7024687" y="2069425"/>
                <a:ext cx="2667000" cy="64473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mn-ea"/>
                  </a:rPr>
                  <a:t>검출도</a:t>
                </a:r>
                <a:r>
                  <a:rPr lang="en-US" altLang="ko-KR" sz="1200" b="1" dirty="0">
                    <a:solidFill>
                      <a:schemeClr val="tx1"/>
                    </a:solidFill>
                    <a:latin typeface="+mn-ea"/>
                  </a:rPr>
                  <a:t>(Detection, D</a:t>
                </a:r>
                <a:r>
                  <a:rPr lang="en-US" altLang="ko-KR" sz="1200" b="1" dirty="0" smtClean="0">
                    <a:solidFill>
                      <a:schemeClr val="tx1"/>
                    </a:solidFill>
                    <a:latin typeface="+mn-ea"/>
                  </a:rPr>
                  <a:t>)</a:t>
                </a:r>
              </a:p>
              <a:p>
                <a:pPr algn="ctr"/>
                <a:r>
                  <a:rPr lang="ko-KR" altLang="en-US" sz="1000" dirty="0">
                    <a:solidFill>
                      <a:schemeClr val="tx1"/>
                    </a:solidFill>
                    <a:latin typeface="+mn-ea"/>
                  </a:rPr>
                  <a:t>잠재적인 고장 모드가 발생했을 때 </a:t>
                </a:r>
                <a:endParaRPr lang="en-US" altLang="ko-KR" sz="1000" dirty="0" smtClean="0">
                  <a:solidFill>
                    <a:schemeClr val="tx1"/>
                  </a:solidFill>
                  <a:latin typeface="+mn-ea"/>
                </a:endParaRPr>
              </a:p>
              <a:p>
                <a:pPr algn="ctr"/>
                <a:r>
                  <a:rPr lang="ko-KR" altLang="en-US" sz="1000" dirty="0" smtClean="0">
                    <a:solidFill>
                      <a:schemeClr val="tx1"/>
                    </a:solidFill>
                    <a:latin typeface="+mn-ea"/>
                  </a:rPr>
                  <a:t>이를 </a:t>
                </a:r>
                <a:r>
                  <a:rPr lang="ko-KR" altLang="en-US" sz="1000" dirty="0">
                    <a:solidFill>
                      <a:schemeClr val="tx1"/>
                    </a:solidFill>
                    <a:latin typeface="+mn-ea"/>
                  </a:rPr>
                  <a:t>검출할 수 있는 능력의 </a:t>
                </a:r>
                <a:r>
                  <a:rPr lang="ko-KR" altLang="en-US" sz="1000" dirty="0" smtClean="0">
                    <a:solidFill>
                      <a:schemeClr val="tx1"/>
                    </a:solidFill>
                    <a:latin typeface="+mn-ea"/>
                  </a:rPr>
                  <a:t>정도</a:t>
                </a:r>
                <a:endParaRPr lang="ko-KR" altLang="en-US" sz="1000" dirty="0">
                  <a:solidFill>
                    <a:schemeClr val="tx1"/>
                  </a:solidFill>
                  <a:latin typeface="+mn-ea"/>
                </a:endParaRPr>
              </a:p>
            </p:txBody>
          </p:sp>
          <p:sp>
            <p:nvSpPr>
              <p:cNvPr id="29" name="직사각형 28"/>
              <p:cNvSpPr/>
              <p:nvPr/>
            </p:nvSpPr>
            <p:spPr>
              <a:xfrm>
                <a:off x="7024687" y="2714157"/>
                <a:ext cx="2667000" cy="324000"/>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a:solidFill>
                      <a:schemeClr val="bg1"/>
                    </a:solidFill>
                    <a:latin typeface="+mn-ea"/>
                  </a:rPr>
                  <a:t>변수 별 총 사고발생 건수의 분산</a:t>
                </a:r>
              </a:p>
            </p:txBody>
          </p:sp>
          <p:sp>
            <p:nvSpPr>
              <p:cNvPr id="31" name="직사각형 30"/>
              <p:cNvSpPr/>
              <p:nvPr/>
            </p:nvSpPr>
            <p:spPr>
              <a:xfrm>
                <a:off x="7024687" y="3034984"/>
                <a:ext cx="2667000" cy="594042"/>
              </a:xfrm>
              <a:prstGeom prst="rect">
                <a:avLst/>
              </a:prstGeom>
              <a:solidFill>
                <a:schemeClr val="accent1">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bIns="36000" rtlCol="0" anchor="t"/>
              <a:lstStyle/>
              <a:p>
                <a:pPr>
                  <a:lnSpc>
                    <a:spcPct val="130000"/>
                  </a:lnSpc>
                </a:pPr>
                <a:r>
                  <a:rPr lang="ko-KR" altLang="en-US" sz="1000" dirty="0" smtClean="0">
                    <a:solidFill>
                      <a:schemeClr val="tx1"/>
                    </a:solidFill>
                    <a:latin typeface="+mn-ea"/>
                  </a:rPr>
                  <a:t>변수의 세부 항목 별로 계산된 총 사고발생 건수를 기준으로 변수 별 분산 추출</a:t>
                </a:r>
                <a:endParaRPr lang="ko-KR" altLang="en-US" sz="1000" dirty="0">
                  <a:solidFill>
                    <a:schemeClr val="tx1"/>
                  </a:solidFill>
                  <a:latin typeface="+mn-ea"/>
                </a:endParaRPr>
              </a:p>
            </p:txBody>
          </p:sp>
        </p:grpSp>
      </p:grpSp>
      <p:grpSp>
        <p:nvGrpSpPr>
          <p:cNvPr id="56" name="그룹 55"/>
          <p:cNvGrpSpPr/>
          <p:nvPr/>
        </p:nvGrpSpPr>
        <p:grpSpPr>
          <a:xfrm>
            <a:off x="890587" y="3662440"/>
            <a:ext cx="8915400" cy="499985"/>
            <a:chOff x="890587" y="3705225"/>
            <a:chExt cx="8915400" cy="499985"/>
          </a:xfrm>
        </p:grpSpPr>
        <p:sp>
          <p:nvSpPr>
            <p:cNvPr id="8" name="이등변 삼각형 7"/>
            <p:cNvSpPr/>
            <p:nvPr/>
          </p:nvSpPr>
          <p:spPr>
            <a:xfrm rot="10800000">
              <a:off x="890587" y="3727333"/>
              <a:ext cx="8915400" cy="477877"/>
            </a:xfrm>
            <a:prstGeom prst="triangle">
              <a:avLst/>
            </a:prstGeom>
            <a:gradFill>
              <a:gsLst>
                <a:gs pos="100000">
                  <a:schemeClr val="bg1"/>
                </a:gs>
                <a:gs pos="1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632112" y="3705225"/>
              <a:ext cx="3432350" cy="461665"/>
            </a:xfrm>
            <a:prstGeom prst="rect">
              <a:avLst/>
            </a:prstGeom>
            <a:noFill/>
          </p:spPr>
          <p:txBody>
            <a:bodyPr wrap="none" rtlCol="0">
              <a:spAutoFit/>
            </a:bodyPr>
            <a:lstStyle/>
            <a:p>
              <a:pPr algn="ctr"/>
              <a:r>
                <a:rPr lang="ko-KR" altLang="en-US" sz="1400" b="1" dirty="0" smtClean="0">
                  <a:solidFill>
                    <a:schemeClr val="accent5">
                      <a:lumMod val="50000"/>
                    </a:schemeClr>
                  </a:solidFill>
                </a:rPr>
                <a:t>계산 결과 스케일 조정</a:t>
              </a:r>
              <a:endParaRPr lang="en-US" altLang="ko-KR" sz="1400" b="1" dirty="0" smtClean="0">
                <a:solidFill>
                  <a:schemeClr val="accent5">
                    <a:lumMod val="50000"/>
                  </a:schemeClr>
                </a:solidFill>
              </a:endParaRPr>
            </a:p>
            <a:p>
              <a:pPr algn="ctr"/>
              <a:r>
                <a:rPr lang="ko-KR" altLang="en-US" sz="1000" dirty="0" smtClean="0">
                  <a:solidFill>
                    <a:schemeClr val="accent5">
                      <a:lumMod val="50000"/>
                    </a:schemeClr>
                  </a:solidFill>
                </a:rPr>
                <a:t>각 항목의 범위를 </a:t>
              </a:r>
              <a:r>
                <a:rPr lang="en-US" altLang="ko-KR" sz="1000" dirty="0" smtClean="0">
                  <a:solidFill>
                    <a:schemeClr val="accent5">
                      <a:lumMod val="50000"/>
                    </a:schemeClr>
                  </a:solidFill>
                </a:rPr>
                <a:t>RANK </a:t>
              </a:r>
              <a:r>
                <a:rPr lang="ko-KR" altLang="en-US" sz="1000" dirty="0" smtClean="0">
                  <a:solidFill>
                    <a:schemeClr val="accent5">
                      <a:lumMod val="50000"/>
                    </a:schemeClr>
                  </a:solidFill>
                </a:rPr>
                <a:t>함수를 통해 </a:t>
              </a:r>
              <a:r>
                <a:rPr lang="en-US" altLang="ko-KR" sz="1000" dirty="0" smtClean="0">
                  <a:solidFill>
                    <a:schemeClr val="accent5">
                      <a:lumMod val="50000"/>
                    </a:schemeClr>
                  </a:solidFill>
                </a:rPr>
                <a:t>1~269 </a:t>
              </a:r>
              <a:r>
                <a:rPr lang="ko-KR" altLang="en-US" sz="1000" dirty="0" smtClean="0">
                  <a:solidFill>
                    <a:schemeClr val="accent5">
                      <a:lumMod val="50000"/>
                    </a:schemeClr>
                  </a:solidFill>
                </a:rPr>
                <a:t>사이로 조정</a:t>
              </a:r>
              <a:endParaRPr lang="ko-KR" altLang="en-US" sz="1000" dirty="0">
                <a:solidFill>
                  <a:schemeClr val="accent5">
                    <a:lumMod val="50000"/>
                  </a:schemeClr>
                </a:solidFill>
              </a:endParaRPr>
            </a:p>
          </p:txBody>
        </p:sp>
      </p:grpSp>
      <p:grpSp>
        <p:nvGrpSpPr>
          <p:cNvPr id="49" name="그룹 48"/>
          <p:cNvGrpSpPr/>
          <p:nvPr/>
        </p:nvGrpSpPr>
        <p:grpSpPr>
          <a:xfrm>
            <a:off x="890587" y="4870501"/>
            <a:ext cx="8915400" cy="499985"/>
            <a:chOff x="890587" y="4957839"/>
            <a:chExt cx="8915400" cy="499985"/>
          </a:xfrm>
        </p:grpSpPr>
        <p:sp>
          <p:nvSpPr>
            <p:cNvPr id="36" name="이등변 삼각형 35"/>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37" name="TextBox 36"/>
            <p:cNvSpPr txBox="1"/>
            <p:nvPr/>
          </p:nvSpPr>
          <p:spPr>
            <a:xfrm>
              <a:off x="3053446" y="4957839"/>
              <a:ext cx="4589718" cy="461665"/>
            </a:xfrm>
            <a:prstGeom prst="rect">
              <a:avLst/>
            </a:prstGeom>
            <a:noFill/>
          </p:spPr>
          <p:txBody>
            <a:bodyPr wrap="none" rtlCol="0">
              <a:spAutoFit/>
            </a:bodyPr>
            <a:lstStyle/>
            <a:p>
              <a:pPr algn="ctr"/>
              <a:r>
                <a:rPr lang="en-US" altLang="ko-KR" sz="1400" b="1" dirty="0" smtClean="0">
                  <a:solidFill>
                    <a:schemeClr val="accent2"/>
                  </a:solidFill>
                </a:rPr>
                <a:t>“</a:t>
              </a:r>
              <a:r>
                <a:rPr lang="ko-KR" altLang="en-US" sz="1400" b="1" dirty="0" smtClean="0">
                  <a:solidFill>
                    <a:schemeClr val="accent2"/>
                  </a:solidFill>
                </a:rPr>
                <a:t>변수 별</a:t>
              </a:r>
              <a:r>
                <a:rPr lang="en-US" altLang="ko-KR" sz="1400" b="1" dirty="0" smtClean="0">
                  <a:solidFill>
                    <a:schemeClr val="accent2"/>
                  </a:solidFill>
                </a:rPr>
                <a:t>”</a:t>
              </a:r>
              <a:r>
                <a:rPr lang="ko-KR" altLang="en-US" sz="1400" b="1" dirty="0" smtClean="0">
                  <a:solidFill>
                    <a:schemeClr val="accent2"/>
                  </a:solidFill>
                </a:rPr>
                <a:t> 위험 우선순위 수 계산</a:t>
              </a:r>
              <a:endParaRPr lang="en-US" altLang="ko-KR" sz="1400" b="1" dirty="0" smtClean="0">
                <a:solidFill>
                  <a:schemeClr val="accent2"/>
                </a:solidFill>
              </a:endParaRPr>
            </a:p>
            <a:p>
              <a:pPr algn="ctr"/>
              <a:r>
                <a:rPr lang="ko-KR" altLang="en-US" sz="1000" dirty="0" smtClean="0">
                  <a:solidFill>
                    <a:schemeClr val="accent2"/>
                  </a:solidFill>
                </a:rPr>
                <a:t>위험 우선순위 수 </a:t>
              </a:r>
              <a:r>
                <a:rPr lang="en-US" altLang="ko-KR" sz="1000" dirty="0" smtClean="0">
                  <a:solidFill>
                    <a:schemeClr val="accent2"/>
                  </a:solidFill>
                </a:rPr>
                <a:t>= </a:t>
              </a:r>
              <a:r>
                <a:rPr lang="ko-KR" altLang="en-US" sz="1000" dirty="0" smtClean="0">
                  <a:solidFill>
                    <a:schemeClr val="accent2"/>
                  </a:solidFill>
                </a:rPr>
                <a:t>변수 별 위험 우선순위 수 합계 </a:t>
              </a:r>
              <a:r>
                <a:rPr lang="en-US" altLang="ko-KR" sz="1000" dirty="0" smtClean="0">
                  <a:solidFill>
                    <a:schemeClr val="accent2"/>
                  </a:solidFill>
                </a:rPr>
                <a:t>/ </a:t>
              </a:r>
              <a:r>
                <a:rPr lang="ko-KR" altLang="en-US" sz="1000" dirty="0" smtClean="0">
                  <a:solidFill>
                    <a:schemeClr val="accent2"/>
                  </a:solidFill>
                </a:rPr>
                <a:t>변수 별 세부 항목 개수</a:t>
              </a:r>
              <a:endParaRPr lang="ko-KR" altLang="en-US" sz="1000" dirty="0">
                <a:solidFill>
                  <a:schemeClr val="accent2"/>
                </a:solidFill>
              </a:endParaRPr>
            </a:p>
          </p:txBody>
        </p:sp>
      </p:grpSp>
      <p:grpSp>
        <p:nvGrpSpPr>
          <p:cNvPr id="50" name="그룹 49"/>
          <p:cNvGrpSpPr/>
          <p:nvPr/>
        </p:nvGrpSpPr>
        <p:grpSpPr>
          <a:xfrm>
            <a:off x="890587" y="4249763"/>
            <a:ext cx="8915400" cy="499985"/>
            <a:chOff x="890587" y="4957839"/>
            <a:chExt cx="8915400" cy="499985"/>
          </a:xfrm>
        </p:grpSpPr>
        <p:sp>
          <p:nvSpPr>
            <p:cNvPr id="51" name="이등변 삼각형 50"/>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52" name="TextBox 51"/>
            <p:cNvSpPr txBox="1"/>
            <p:nvPr/>
          </p:nvSpPr>
          <p:spPr>
            <a:xfrm>
              <a:off x="3726698" y="4957839"/>
              <a:ext cx="3243197" cy="461665"/>
            </a:xfrm>
            <a:prstGeom prst="rect">
              <a:avLst/>
            </a:prstGeom>
            <a:noFill/>
          </p:spPr>
          <p:txBody>
            <a:bodyPr wrap="none" rtlCol="0">
              <a:spAutoFit/>
            </a:bodyPr>
            <a:lstStyle/>
            <a:p>
              <a:pPr algn="ctr"/>
              <a:r>
                <a:rPr lang="en-US" altLang="ko-KR" sz="1400" b="1" dirty="0" smtClean="0">
                  <a:solidFill>
                    <a:schemeClr val="accent2"/>
                  </a:solidFill>
                </a:rPr>
                <a:t>“</a:t>
              </a:r>
              <a:r>
                <a:rPr lang="ko-KR" altLang="en-US" sz="1400" b="1" dirty="0" smtClean="0">
                  <a:solidFill>
                    <a:schemeClr val="accent2"/>
                  </a:solidFill>
                </a:rPr>
                <a:t>세부 항목 별</a:t>
              </a:r>
              <a:r>
                <a:rPr lang="en-US" altLang="ko-KR" sz="1400" b="1" dirty="0" smtClean="0">
                  <a:solidFill>
                    <a:schemeClr val="accent2"/>
                  </a:solidFill>
                </a:rPr>
                <a:t>”</a:t>
              </a:r>
              <a:r>
                <a:rPr lang="ko-KR" altLang="en-US" sz="1400" b="1" dirty="0" smtClean="0">
                  <a:solidFill>
                    <a:schemeClr val="accent2"/>
                  </a:solidFill>
                </a:rPr>
                <a:t> 위험 우선순위 수 계산</a:t>
              </a:r>
              <a:endParaRPr lang="en-US" altLang="ko-KR" sz="1400" b="1" dirty="0" smtClean="0">
                <a:solidFill>
                  <a:schemeClr val="accent2"/>
                </a:solidFill>
              </a:endParaRPr>
            </a:p>
            <a:p>
              <a:pPr algn="ctr"/>
              <a:r>
                <a:rPr lang="ko-KR" altLang="en-US" sz="1000" dirty="0" smtClean="0">
                  <a:solidFill>
                    <a:schemeClr val="accent2"/>
                  </a:solidFill>
                </a:rPr>
                <a:t>위험 우선순위 수 </a:t>
              </a:r>
              <a:r>
                <a:rPr lang="en-US" altLang="ko-KR" sz="1000" dirty="0" smtClean="0">
                  <a:solidFill>
                    <a:schemeClr val="accent2"/>
                  </a:solidFill>
                </a:rPr>
                <a:t>= </a:t>
              </a:r>
              <a:r>
                <a:rPr lang="ko-KR" altLang="en-US" sz="1000" dirty="0" smtClean="0">
                  <a:solidFill>
                    <a:schemeClr val="accent2"/>
                  </a:solidFill>
                </a:rPr>
                <a:t>심각도 </a:t>
              </a:r>
              <a:r>
                <a:rPr lang="en-US" altLang="ko-KR" sz="1000" dirty="0" smtClean="0">
                  <a:solidFill>
                    <a:schemeClr val="accent2"/>
                  </a:solidFill>
                </a:rPr>
                <a:t>x </a:t>
              </a:r>
              <a:r>
                <a:rPr lang="ko-KR" altLang="en-US" sz="1000" dirty="0" smtClean="0">
                  <a:solidFill>
                    <a:schemeClr val="accent2"/>
                  </a:solidFill>
                </a:rPr>
                <a:t>발생도 </a:t>
              </a:r>
              <a:r>
                <a:rPr lang="en-US" altLang="ko-KR" sz="1000" dirty="0" smtClean="0">
                  <a:solidFill>
                    <a:schemeClr val="accent2"/>
                  </a:solidFill>
                </a:rPr>
                <a:t>x </a:t>
              </a:r>
              <a:r>
                <a:rPr lang="ko-KR" altLang="en-US" sz="1000" dirty="0" smtClean="0">
                  <a:solidFill>
                    <a:schemeClr val="accent2"/>
                  </a:solidFill>
                </a:rPr>
                <a:t>검출도</a:t>
              </a:r>
              <a:endParaRPr lang="ko-KR" altLang="en-US" sz="1000" dirty="0">
                <a:solidFill>
                  <a:schemeClr val="accent2"/>
                </a:solidFill>
              </a:endParaRPr>
            </a:p>
          </p:txBody>
        </p:sp>
      </p:grpSp>
      <p:grpSp>
        <p:nvGrpSpPr>
          <p:cNvPr id="53" name="그룹 52"/>
          <p:cNvGrpSpPr/>
          <p:nvPr/>
        </p:nvGrpSpPr>
        <p:grpSpPr>
          <a:xfrm>
            <a:off x="904874" y="5491240"/>
            <a:ext cx="8915400" cy="499985"/>
            <a:chOff x="890587" y="4957839"/>
            <a:chExt cx="8915400" cy="499985"/>
          </a:xfrm>
        </p:grpSpPr>
        <p:sp>
          <p:nvSpPr>
            <p:cNvPr id="54" name="이등변 삼각형 53"/>
            <p:cNvSpPr/>
            <p:nvPr/>
          </p:nvSpPr>
          <p:spPr>
            <a:xfrm rot="10800000">
              <a:off x="890587" y="4979947"/>
              <a:ext cx="8915400" cy="477877"/>
            </a:xfrm>
            <a:prstGeom prst="triangle">
              <a:avLst/>
            </a:prstGeom>
            <a:gradFill>
              <a:gsLst>
                <a:gs pos="100000">
                  <a:schemeClr val="bg1"/>
                </a:gs>
                <a:gs pos="1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55" name="TextBox 54"/>
            <p:cNvSpPr txBox="1"/>
            <p:nvPr/>
          </p:nvSpPr>
          <p:spPr>
            <a:xfrm>
              <a:off x="2962067" y="4957839"/>
              <a:ext cx="4772460" cy="461665"/>
            </a:xfrm>
            <a:prstGeom prst="rect">
              <a:avLst/>
            </a:prstGeom>
            <a:noFill/>
          </p:spPr>
          <p:txBody>
            <a:bodyPr wrap="none" rtlCol="0">
              <a:spAutoFit/>
            </a:bodyPr>
            <a:lstStyle/>
            <a:p>
              <a:pPr algn="ctr"/>
              <a:r>
                <a:rPr lang="ko-KR" altLang="en-US" sz="1400" b="1" dirty="0" smtClean="0">
                  <a:solidFill>
                    <a:schemeClr val="accent2"/>
                  </a:solidFill>
                </a:rPr>
                <a:t>위험 우선순위 수 정렬</a:t>
              </a:r>
              <a:endParaRPr lang="en-US" altLang="ko-KR" sz="1400" b="1" dirty="0" smtClean="0">
                <a:solidFill>
                  <a:schemeClr val="accent2"/>
                </a:solidFill>
              </a:endParaRPr>
            </a:p>
            <a:p>
              <a:pPr algn="ctr"/>
              <a:r>
                <a:rPr lang="en-US" altLang="ko-KR" sz="1000" dirty="0" smtClean="0">
                  <a:solidFill>
                    <a:schemeClr val="accent2"/>
                  </a:solidFill>
                </a:rPr>
                <a:t>RANK </a:t>
              </a:r>
              <a:r>
                <a:rPr lang="ko-KR" altLang="en-US" sz="1000" dirty="0" smtClean="0">
                  <a:solidFill>
                    <a:schemeClr val="accent2"/>
                  </a:solidFill>
                </a:rPr>
                <a:t>함수를 통해 계산된 결과이므로 값이 작을수록 교통사고에 대한 영향이 큼</a:t>
              </a:r>
              <a:endParaRPr lang="ko-KR" altLang="en-US" sz="1000" dirty="0">
                <a:solidFill>
                  <a:schemeClr val="accent2"/>
                </a:solidFill>
              </a:endParaRPr>
            </a:p>
          </p:txBody>
        </p:sp>
      </p:grpSp>
      <p:grpSp>
        <p:nvGrpSpPr>
          <p:cNvPr id="59" name="그룹 58"/>
          <p:cNvGrpSpPr/>
          <p:nvPr/>
        </p:nvGrpSpPr>
        <p:grpSpPr>
          <a:xfrm>
            <a:off x="890587" y="6067425"/>
            <a:ext cx="8915400" cy="716826"/>
            <a:chOff x="1042987" y="2866557"/>
            <a:chExt cx="2895600" cy="716826"/>
          </a:xfrm>
        </p:grpSpPr>
        <p:sp>
          <p:nvSpPr>
            <p:cNvPr id="57" name="직사각형 56"/>
            <p:cNvSpPr/>
            <p:nvPr/>
          </p:nvSpPr>
          <p:spPr>
            <a:xfrm>
              <a:off x="1042987" y="2866557"/>
              <a:ext cx="2895600" cy="3240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ko-KR" altLang="en-US" sz="1200" b="1" dirty="0" smtClean="0">
                  <a:solidFill>
                    <a:schemeClr val="bg1"/>
                  </a:solidFill>
                  <a:latin typeface="+mn-ea"/>
                </a:rPr>
                <a:t>위험 </a:t>
              </a:r>
              <a:r>
                <a:rPr lang="ko-KR" altLang="en-US" sz="1200" b="1" dirty="0">
                  <a:solidFill>
                    <a:schemeClr val="bg1"/>
                  </a:solidFill>
                  <a:latin typeface="+mn-ea"/>
                </a:rPr>
                <a:t>우선순위 수</a:t>
              </a:r>
              <a:r>
                <a:rPr lang="en-US" altLang="ko-KR" sz="1200" b="1" dirty="0">
                  <a:solidFill>
                    <a:schemeClr val="bg1"/>
                  </a:solidFill>
                  <a:latin typeface="+mn-ea"/>
                </a:rPr>
                <a:t>(RPN : Risk Priority Number</a:t>
              </a:r>
              <a:r>
                <a:rPr lang="en-US" altLang="ko-KR" sz="1200" b="1" dirty="0" smtClean="0">
                  <a:solidFill>
                    <a:schemeClr val="bg1"/>
                  </a:solidFill>
                  <a:latin typeface="+mn-ea"/>
                </a:rPr>
                <a:t>) </a:t>
              </a:r>
              <a:r>
                <a:rPr lang="ko-KR" altLang="en-US" sz="1200" b="1" dirty="0" smtClean="0">
                  <a:solidFill>
                    <a:schemeClr val="bg1"/>
                  </a:solidFill>
                  <a:latin typeface="+mn-ea"/>
                </a:rPr>
                <a:t>상위 </a:t>
              </a:r>
              <a:r>
                <a:rPr lang="en-US" altLang="ko-KR" sz="1200" b="1" dirty="0" smtClean="0">
                  <a:solidFill>
                    <a:schemeClr val="bg1"/>
                  </a:solidFill>
                  <a:latin typeface="+mn-ea"/>
                </a:rPr>
                <a:t>5</a:t>
              </a:r>
              <a:r>
                <a:rPr lang="ko-KR" altLang="en-US" sz="1200" b="1" dirty="0" smtClean="0">
                  <a:solidFill>
                    <a:schemeClr val="bg1"/>
                  </a:solidFill>
                  <a:latin typeface="+mn-ea"/>
                </a:rPr>
                <a:t>개 변수</a:t>
              </a:r>
              <a:endParaRPr lang="en-US" altLang="ko-KR" sz="1200" b="1" dirty="0">
                <a:solidFill>
                  <a:schemeClr val="bg1"/>
                </a:solidFill>
                <a:latin typeface="+mn-ea"/>
              </a:endParaRPr>
            </a:p>
          </p:txBody>
        </p:sp>
        <p:sp>
          <p:nvSpPr>
            <p:cNvPr id="58" name="직사각형 57"/>
            <p:cNvSpPr/>
            <p:nvPr/>
          </p:nvSpPr>
          <p:spPr>
            <a:xfrm>
              <a:off x="1042987" y="3187383"/>
              <a:ext cx="2895600" cy="396000"/>
            </a:xfrm>
            <a:prstGeom prst="rect">
              <a:avLst/>
            </a:pr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36000" rtlCol="0" anchor="t"/>
            <a:lstStyle/>
            <a:p>
              <a:pPr algn="ctr">
                <a:lnSpc>
                  <a:spcPct val="130000"/>
                </a:lnSpc>
              </a:pPr>
              <a:r>
                <a:rPr lang="ko-KR" altLang="en-US" sz="1200" b="1" dirty="0" smtClean="0">
                  <a:solidFill>
                    <a:srgbClr val="FF0000"/>
                  </a:solidFill>
                  <a:latin typeface="+mn-ea"/>
                </a:rPr>
                <a:t>사고유형</a:t>
              </a:r>
              <a:r>
                <a:rPr lang="en-US" altLang="ko-KR" sz="1200" b="1" dirty="0" smtClean="0">
                  <a:solidFill>
                    <a:srgbClr val="FF0000"/>
                  </a:solidFill>
                  <a:latin typeface="+mn-ea"/>
                </a:rPr>
                <a:t>(</a:t>
              </a:r>
              <a:r>
                <a:rPr lang="ko-KR" altLang="en-US" sz="1200" b="1" dirty="0" err="1" smtClean="0">
                  <a:solidFill>
                    <a:srgbClr val="FF0000"/>
                  </a:solidFill>
                  <a:latin typeface="+mn-ea"/>
                </a:rPr>
                <a:t>차대차</a:t>
              </a:r>
              <a:r>
                <a:rPr lang="en-US" altLang="ko-KR" sz="1200" b="1" dirty="0" smtClean="0">
                  <a:solidFill>
                    <a:srgbClr val="FF0000"/>
                  </a:solidFill>
                  <a:latin typeface="+mn-ea"/>
                </a:rPr>
                <a:t>, </a:t>
              </a:r>
              <a:r>
                <a:rPr lang="ko-KR" altLang="en-US" sz="1200" b="1" dirty="0" err="1" smtClean="0">
                  <a:solidFill>
                    <a:srgbClr val="FF0000"/>
                  </a:solidFill>
                  <a:latin typeface="+mn-ea"/>
                </a:rPr>
                <a:t>차대사람</a:t>
              </a:r>
              <a:r>
                <a:rPr lang="en-US" altLang="ko-KR" sz="1200" b="1" dirty="0" smtClean="0">
                  <a:solidFill>
                    <a:srgbClr val="FF0000"/>
                  </a:solidFill>
                  <a:latin typeface="+mn-ea"/>
                </a:rPr>
                <a:t>, </a:t>
              </a:r>
              <a:r>
                <a:rPr lang="ko-KR" altLang="en-US" sz="1200" b="1" dirty="0" err="1" smtClean="0">
                  <a:solidFill>
                    <a:srgbClr val="FF0000"/>
                  </a:solidFill>
                  <a:latin typeface="+mn-ea"/>
                </a:rPr>
                <a:t>차량단독</a:t>
              </a:r>
              <a:r>
                <a:rPr lang="en-US" altLang="ko-KR" sz="1200" b="1" dirty="0" smtClean="0">
                  <a:solidFill>
                    <a:srgbClr val="FF0000"/>
                  </a:solidFill>
                  <a:latin typeface="+mn-ea"/>
                </a:rPr>
                <a:t>)</a:t>
              </a:r>
              <a:r>
                <a:rPr lang="ko-KR" altLang="en-US" sz="1200" dirty="0" smtClean="0">
                  <a:solidFill>
                    <a:schemeClr val="tx1"/>
                  </a:solidFill>
                  <a:latin typeface="+mn-ea"/>
                </a:rPr>
                <a:t> </a:t>
              </a:r>
              <a:r>
                <a:rPr lang="en-US" altLang="ko-KR" sz="1200" dirty="0" smtClean="0">
                  <a:solidFill>
                    <a:schemeClr val="tx1"/>
                  </a:solidFill>
                  <a:latin typeface="+mn-ea"/>
                </a:rPr>
                <a:t>&gt; </a:t>
              </a:r>
              <a:r>
                <a:rPr lang="ko-KR" altLang="en-US" sz="1200" dirty="0" err="1" smtClean="0">
                  <a:solidFill>
                    <a:schemeClr val="tx1"/>
                  </a:solidFill>
                  <a:latin typeface="+mn-ea"/>
                </a:rPr>
                <a:t>가해운전자</a:t>
              </a:r>
              <a:r>
                <a:rPr lang="ko-KR" altLang="en-US" sz="1200" dirty="0" smtClean="0">
                  <a:solidFill>
                    <a:schemeClr val="tx1"/>
                  </a:solidFill>
                  <a:latin typeface="+mn-ea"/>
                </a:rPr>
                <a:t> 성별 </a:t>
              </a:r>
              <a:r>
                <a:rPr lang="en-US" altLang="ko-KR" sz="1200" dirty="0" smtClean="0">
                  <a:solidFill>
                    <a:schemeClr val="tx1"/>
                  </a:solidFill>
                  <a:latin typeface="+mn-ea"/>
                </a:rPr>
                <a:t>&gt; </a:t>
              </a:r>
              <a:r>
                <a:rPr lang="ko-KR" altLang="en-US" sz="1200" dirty="0" err="1">
                  <a:solidFill>
                    <a:schemeClr val="tx1"/>
                  </a:solidFill>
                  <a:latin typeface="+mn-ea"/>
                </a:rPr>
                <a:t>사고내용</a:t>
              </a:r>
              <a:r>
                <a:rPr lang="ko-KR" altLang="en-US" sz="1200" dirty="0">
                  <a:solidFill>
                    <a:schemeClr val="tx1"/>
                  </a:solidFill>
                  <a:latin typeface="+mn-ea"/>
                </a:rPr>
                <a:t> </a:t>
              </a:r>
              <a:r>
                <a:rPr lang="en-US" altLang="ko-KR" sz="1200" dirty="0">
                  <a:solidFill>
                    <a:schemeClr val="tx1"/>
                  </a:solidFill>
                  <a:latin typeface="+mn-ea"/>
                </a:rPr>
                <a:t>&gt; </a:t>
              </a:r>
              <a:r>
                <a:rPr lang="ko-KR" altLang="en-US" sz="1200" dirty="0">
                  <a:solidFill>
                    <a:schemeClr val="tx1"/>
                  </a:solidFill>
                  <a:latin typeface="+mn-ea"/>
                </a:rPr>
                <a:t>기상상태 </a:t>
              </a:r>
              <a:r>
                <a:rPr lang="en-US" altLang="ko-KR" sz="1200" dirty="0" smtClean="0">
                  <a:solidFill>
                    <a:schemeClr val="tx1"/>
                  </a:solidFill>
                  <a:latin typeface="+mn-ea"/>
                </a:rPr>
                <a:t>&gt; </a:t>
              </a:r>
              <a:r>
                <a:rPr lang="ko-KR" altLang="en-US" sz="1200" dirty="0" err="1" smtClean="0">
                  <a:solidFill>
                    <a:schemeClr val="tx1"/>
                  </a:solidFill>
                  <a:latin typeface="+mn-ea"/>
                </a:rPr>
                <a:t>가해운전자</a:t>
              </a:r>
              <a:r>
                <a:rPr lang="ko-KR" altLang="en-US" sz="1200" dirty="0" smtClean="0">
                  <a:solidFill>
                    <a:schemeClr val="tx1"/>
                  </a:solidFill>
                  <a:latin typeface="+mn-ea"/>
                </a:rPr>
                <a:t> </a:t>
              </a:r>
              <a:r>
                <a:rPr lang="ko-KR" altLang="en-US" sz="1200" dirty="0" err="1" smtClean="0">
                  <a:solidFill>
                    <a:schemeClr val="tx1"/>
                  </a:solidFill>
                  <a:latin typeface="+mn-ea"/>
                </a:rPr>
                <a:t>상해정도</a:t>
              </a:r>
              <a:endParaRPr lang="ko-KR" altLang="en-US" sz="1200" dirty="0">
                <a:solidFill>
                  <a:schemeClr val="tx1"/>
                </a:solidFill>
                <a:latin typeface="+mn-ea"/>
              </a:endParaRPr>
            </a:p>
          </p:txBody>
        </p:sp>
      </p:grpSp>
      <p:sp>
        <p:nvSpPr>
          <p:cNvPr id="43" name="직사각형 42"/>
          <p:cNvSpPr/>
          <p:nvPr/>
        </p:nvSpPr>
        <p:spPr>
          <a:xfrm>
            <a:off x="668196" y="1962825"/>
            <a:ext cx="9360183" cy="49428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endParaRPr lang="ko-KR" altLang="en-US" sz="1200" dirty="0">
              <a:solidFill>
                <a:srgbClr val="D16170"/>
              </a:solidFill>
              <a:latin typeface="맑은 고딕" panose="020B0503020000020004" pitchFamily="50" charset="-127"/>
            </a:endParaRPr>
          </a:p>
        </p:txBody>
      </p:sp>
      <p:grpSp>
        <p:nvGrpSpPr>
          <p:cNvPr id="44" name="그룹 43"/>
          <p:cNvGrpSpPr/>
          <p:nvPr/>
        </p:nvGrpSpPr>
        <p:grpSpPr>
          <a:xfrm>
            <a:off x="2391001" y="241726"/>
            <a:ext cx="8138886" cy="862519"/>
            <a:chOff x="2391001" y="241726"/>
            <a:chExt cx="8138886" cy="862519"/>
          </a:xfrm>
        </p:grpSpPr>
        <p:sp>
          <p:nvSpPr>
            <p:cNvPr id="45"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4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751151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34</a:t>
            </a:fld>
            <a:endParaRPr lang="en-US"/>
          </a:p>
        </p:txBody>
      </p:sp>
      <p:graphicFrame>
        <p:nvGraphicFramePr>
          <p:cNvPr id="5" name="표 4"/>
          <p:cNvGraphicFramePr>
            <a:graphicFrameLocks noGrp="1"/>
          </p:cNvGraphicFramePr>
          <p:nvPr>
            <p:extLst/>
          </p:nvPr>
        </p:nvGraphicFramePr>
        <p:xfrm>
          <a:off x="852487" y="2507069"/>
          <a:ext cx="8915401" cy="4246156"/>
        </p:xfrm>
        <a:graphic>
          <a:graphicData uri="http://schemas.openxmlformats.org/drawingml/2006/table">
            <a:tbl>
              <a:tblPr firstRow="1" bandRow="1">
                <a:tableStyleId>{5C22544A-7EE6-4342-B048-85BDC9FD1C3A}</a:tableStyleId>
              </a:tblPr>
              <a:tblGrid>
                <a:gridCol w="454420">
                  <a:extLst>
                    <a:ext uri="{9D8B030D-6E8A-4147-A177-3AD203B41FA5}">
                      <a16:colId xmlns:a16="http://schemas.microsoft.com/office/drawing/2014/main" val="1222496542"/>
                    </a:ext>
                  </a:extLst>
                </a:gridCol>
                <a:gridCol w="1526780">
                  <a:extLst>
                    <a:ext uri="{9D8B030D-6E8A-4147-A177-3AD203B41FA5}">
                      <a16:colId xmlns:a16="http://schemas.microsoft.com/office/drawing/2014/main" val="1785264123"/>
                    </a:ext>
                  </a:extLst>
                </a:gridCol>
                <a:gridCol w="1604209">
                  <a:extLst>
                    <a:ext uri="{9D8B030D-6E8A-4147-A177-3AD203B41FA5}">
                      <a16:colId xmlns:a16="http://schemas.microsoft.com/office/drawing/2014/main" val="2542983954"/>
                    </a:ext>
                  </a:extLst>
                </a:gridCol>
                <a:gridCol w="1781741">
                  <a:extLst>
                    <a:ext uri="{9D8B030D-6E8A-4147-A177-3AD203B41FA5}">
                      <a16:colId xmlns:a16="http://schemas.microsoft.com/office/drawing/2014/main" val="848761797"/>
                    </a:ext>
                  </a:extLst>
                </a:gridCol>
                <a:gridCol w="1565495">
                  <a:extLst>
                    <a:ext uri="{9D8B030D-6E8A-4147-A177-3AD203B41FA5}">
                      <a16:colId xmlns:a16="http://schemas.microsoft.com/office/drawing/2014/main" val="3316223559"/>
                    </a:ext>
                  </a:extLst>
                </a:gridCol>
                <a:gridCol w="1982756">
                  <a:extLst>
                    <a:ext uri="{9D8B030D-6E8A-4147-A177-3AD203B41FA5}">
                      <a16:colId xmlns:a16="http://schemas.microsoft.com/office/drawing/2014/main" val="780724181"/>
                    </a:ext>
                  </a:extLst>
                </a:gridCol>
              </a:tblGrid>
              <a:tr h="323640">
                <a:tc rowSpan="2">
                  <a:txBody>
                    <a:bodyPr/>
                    <a:lstStyle/>
                    <a:p>
                      <a:pPr algn="ctr" fontAlgn="b"/>
                      <a:r>
                        <a:rPr lang="en-US" altLang="ko-KR" sz="1000" b="1" i="0" u="none" strike="noStrike" dirty="0" smtClean="0">
                          <a:solidFill>
                            <a:schemeClr val="bg1"/>
                          </a:solidFill>
                          <a:effectLst/>
                          <a:latin typeface="+mn-ea"/>
                          <a:ea typeface="+mn-ea"/>
                        </a:rPr>
                        <a:t>NO</a:t>
                      </a:r>
                      <a:endParaRPr lang="ko-KR" alt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세부 항목</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심각도</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발생도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1000" b="1" i="0" u="none" strike="noStrike" dirty="0" smtClean="0">
                          <a:solidFill>
                            <a:schemeClr val="bg1"/>
                          </a:solidFill>
                          <a:effectLst/>
                          <a:latin typeface="+mn-ea"/>
                          <a:ea typeface="+mn-ea"/>
                        </a:rPr>
                        <a:t>평균 </a:t>
                      </a:r>
                      <a:r>
                        <a:rPr lang="en-US" sz="1000" b="1" i="0" u="none" strike="noStrike" dirty="0" smtClean="0">
                          <a:solidFill>
                            <a:schemeClr val="bg1"/>
                          </a:solidFill>
                          <a:effectLst/>
                          <a:latin typeface="+mn-ea"/>
                          <a:ea typeface="+mn-ea"/>
                        </a:rPr>
                        <a:t>ECLO</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총 사고발생 건수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사고발생 건수의 분산</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33605003"/>
                  </a:ext>
                </a:extLst>
              </a:tr>
              <a:tr h="323640">
                <a:tc>
                  <a:txBody>
                    <a:bodyPr/>
                    <a:lstStyle/>
                    <a:p>
                      <a:pPr algn="ctr" fontAlgn="b"/>
                      <a:r>
                        <a:rPr lang="en-US" altLang="ko-KR" sz="1000" b="1" i="0" u="none" strike="noStrike" dirty="0" smtClean="0">
                          <a:solidFill>
                            <a:schemeClr val="tx1"/>
                          </a:solidFill>
                          <a:effectLst/>
                          <a:latin typeface="+mn-ea"/>
                          <a:ea typeface="+mn-ea"/>
                        </a:rPr>
                        <a:t>1</a:t>
                      </a:r>
                      <a:endParaRPr lang="ko-KR" altLang="en-US" sz="1000" b="1"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ctr" fontAlgn="b"/>
                      <a:r>
                        <a:rPr lang="ko-KR" altLang="en-US" sz="1000" b="1" i="0" u="none" strike="noStrike" dirty="0">
                          <a:solidFill>
                            <a:srgbClr val="000000"/>
                          </a:solidFill>
                          <a:effectLst/>
                          <a:latin typeface="+mn-ea"/>
                          <a:ea typeface="+mn-ea"/>
                        </a:rPr>
                        <a:t>연</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ctr" fontAlgn="b"/>
                      <a:r>
                        <a:rPr lang="en-US" altLang="ko-KR" sz="1000" b="1" i="0" u="none" strike="noStrike" dirty="0">
                          <a:solidFill>
                            <a:srgbClr val="000000"/>
                          </a:solidFill>
                          <a:effectLst/>
                          <a:latin typeface="+mn-ea"/>
                          <a:ea typeface="+mn-ea"/>
                        </a:rPr>
                        <a:t>2018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alpha val="80000"/>
                      </a:srgbClr>
                    </a:solidFill>
                  </a:tcPr>
                </a:tc>
                <a:tc>
                  <a:txBody>
                    <a:bodyPr/>
                    <a:lstStyle/>
                    <a:p>
                      <a:pPr algn="r" fontAlgn="b"/>
                      <a:r>
                        <a:rPr lang="en-US" altLang="ko-KR" sz="1000" b="0" i="0" u="none" strike="noStrike" dirty="0">
                          <a:solidFill>
                            <a:srgbClr val="000000"/>
                          </a:solidFill>
                          <a:effectLst/>
                          <a:latin typeface="+mn-ea"/>
                          <a:ea typeface="+mn-ea"/>
                        </a:rPr>
                        <a:t>4.707165733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4,996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36,467.07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81807"/>
                  </a:ext>
                </a:extLst>
              </a:tr>
              <a:tr h="323640">
                <a:tc gridSpan="6">
                  <a:txBody>
                    <a:bodyPr/>
                    <a:lstStyle/>
                    <a:p>
                      <a:pPr algn="ctr" fontAlgn="b"/>
                      <a:r>
                        <a:rPr lang="en-US" altLang="ko-KR" sz="1000" b="0" i="0" u="none" strike="noStrike" dirty="0" smtClean="0">
                          <a:solidFill>
                            <a:schemeClr val="tx1"/>
                          </a:solidFill>
                          <a:effectLst/>
                          <a:latin typeface="+mn-ea"/>
                          <a:ea typeface="+mn-ea"/>
                        </a:rPr>
                        <a:t>…</a:t>
                      </a:r>
                      <a:endParaRPr lang="ko-KR" altLang="en-US" sz="1000" b="0"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algn="ctr" fontAlgn="t"/>
                      <a:endParaRPr 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ko-KR" alt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t"/>
                      <a:endParaRPr lang="ko-KR" altLang="en-US" sz="120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2402804"/>
                  </a:ext>
                </a:extLst>
              </a:tr>
              <a:tr h="323640">
                <a:tc>
                  <a:txBody>
                    <a:bodyPr/>
                    <a:lstStyle/>
                    <a:p>
                      <a:pPr algn="ctr" fontAlgn="t"/>
                      <a:r>
                        <a:rPr lang="en-US" altLang="ko-KR" sz="1000" b="1" i="0" u="none" strike="noStrike" dirty="0">
                          <a:solidFill>
                            <a:srgbClr val="000000"/>
                          </a:solidFill>
                          <a:effectLst/>
                          <a:latin typeface="+mn-ea"/>
                          <a:ea typeface="+mn-ea"/>
                        </a:rPr>
                        <a:t>141</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4">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경상사고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a:solidFill>
                            <a:srgbClr val="000000"/>
                          </a:solidFill>
                          <a:effectLst/>
                          <a:latin typeface="+mn-ea"/>
                          <a:ea typeface="+mn-ea"/>
                        </a:rPr>
                        <a:t>4.198241329</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20,470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4">
                  <a:txBody>
                    <a:bodyPr/>
                    <a:lstStyle/>
                    <a:p>
                      <a:pPr algn="r" fontAlgn="b"/>
                      <a:r>
                        <a:rPr lang="en-US" altLang="ko-KR" sz="1000" b="0" i="0" u="none" strike="noStrike" dirty="0" smtClean="0">
                          <a:solidFill>
                            <a:srgbClr val="000000"/>
                          </a:solidFill>
                          <a:effectLst/>
                          <a:latin typeface="+mn-ea"/>
                          <a:ea typeface="+mn-ea"/>
                        </a:rPr>
                        <a:t>85,664,138.00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718668"/>
                  </a:ext>
                </a:extLst>
              </a:tr>
              <a:tr h="323640">
                <a:tc>
                  <a:txBody>
                    <a:bodyPr/>
                    <a:lstStyle/>
                    <a:p>
                      <a:pPr algn="ctr" fontAlgn="t"/>
                      <a:r>
                        <a:rPr lang="en-US" altLang="ko-KR" sz="1000" b="1" i="0" u="none" strike="noStrike" dirty="0">
                          <a:solidFill>
                            <a:srgbClr val="000000"/>
                          </a:solidFill>
                          <a:effectLst/>
                          <a:latin typeface="+mn-ea"/>
                          <a:ea typeface="+mn-ea"/>
                        </a:rPr>
                        <a:t>142</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a:solidFill>
                            <a:srgbClr val="000000"/>
                          </a:solidFill>
                          <a:effectLst/>
                          <a:latin typeface="+mn-ea"/>
                          <a:ea typeface="+mn-ea"/>
                        </a:rPr>
                        <a:t>부상신고사고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a:solidFill>
                            <a:srgbClr val="000000"/>
                          </a:solidFill>
                          <a:effectLst/>
                          <a:latin typeface="+mn-ea"/>
                          <a:ea typeface="+mn-ea"/>
                        </a:rPr>
                        <a:t>1.137581894</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1,679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1060533808"/>
                  </a:ext>
                </a:extLst>
              </a:tr>
              <a:tr h="323640">
                <a:tc>
                  <a:txBody>
                    <a:bodyPr/>
                    <a:lstStyle/>
                    <a:p>
                      <a:pPr algn="ctr" fontAlgn="t"/>
                      <a:r>
                        <a:rPr lang="en-US" altLang="ko-KR" sz="1000" b="1" i="0" u="none" strike="noStrike">
                          <a:solidFill>
                            <a:srgbClr val="000000"/>
                          </a:solidFill>
                          <a:effectLst/>
                          <a:latin typeface="+mn-ea"/>
                          <a:ea typeface="+mn-ea"/>
                        </a:rPr>
                        <a:t>143</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a:solidFill>
                            <a:srgbClr val="000000"/>
                          </a:solidFill>
                          <a:effectLst/>
                          <a:latin typeface="+mn-ea"/>
                          <a:ea typeface="+mn-ea"/>
                        </a:rPr>
                        <a:t>사망사고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11.848314610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178</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1335065089"/>
                  </a:ext>
                </a:extLst>
              </a:tr>
              <a:tr h="323640">
                <a:tc>
                  <a:txBody>
                    <a:bodyPr/>
                    <a:lstStyle/>
                    <a:p>
                      <a:pPr algn="ctr" fontAlgn="t"/>
                      <a:r>
                        <a:rPr lang="en-US" altLang="ko-KR" sz="1000" b="1" i="0" u="none" strike="noStrike">
                          <a:solidFill>
                            <a:srgbClr val="000000"/>
                          </a:solidFill>
                          <a:effectLst/>
                          <a:latin typeface="+mn-ea"/>
                          <a:ea typeface="+mn-ea"/>
                        </a:rPr>
                        <a:t>144</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중상사고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6.614870373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6,133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4169090562"/>
                  </a:ext>
                </a:extLst>
              </a:tr>
              <a:tr h="323640">
                <a:tc>
                  <a:txBody>
                    <a:bodyPr/>
                    <a:lstStyle/>
                    <a:p>
                      <a:pPr algn="ctr" fontAlgn="t"/>
                      <a:r>
                        <a:rPr lang="en-US" altLang="ko-KR" sz="1000" b="1" i="0" u="none" strike="noStrike">
                          <a:solidFill>
                            <a:srgbClr val="000000"/>
                          </a:solidFill>
                          <a:effectLst/>
                          <a:latin typeface="+mn-ea"/>
                          <a:ea typeface="+mn-ea"/>
                        </a:rPr>
                        <a:t>145</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3">
                  <a:txBody>
                    <a:bodyPr/>
                    <a:lstStyle/>
                    <a:p>
                      <a:pPr algn="ctr" fontAlgn="b"/>
                      <a:r>
                        <a:rPr lang="ko-KR" altLang="en-US" sz="1000" b="1" i="0" u="none" strike="noStrike" dirty="0">
                          <a:solidFill>
                            <a:srgbClr val="000000"/>
                          </a:solidFill>
                          <a:effectLst/>
                          <a:latin typeface="+mn-ea"/>
                          <a:ea typeface="+mn-ea"/>
                        </a:rPr>
                        <a:t>사고유형</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차대사람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3.784612626</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5,576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3">
                  <a:txBody>
                    <a:bodyPr/>
                    <a:lstStyle/>
                    <a:p>
                      <a:pPr algn="r" fontAlgn="b"/>
                      <a:r>
                        <a:rPr lang="en-US" altLang="ko-KR" sz="1000" b="0" i="0" u="none" strike="noStrike" dirty="0" smtClean="0">
                          <a:solidFill>
                            <a:srgbClr val="000000"/>
                          </a:solidFill>
                          <a:effectLst/>
                          <a:latin typeface="+mn-ea"/>
                          <a:ea typeface="+mn-ea"/>
                        </a:rPr>
                        <a:t>123,575,729.30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617922"/>
                  </a:ext>
                </a:extLst>
              </a:tr>
              <a:tr h="323640">
                <a:tc>
                  <a:txBody>
                    <a:bodyPr/>
                    <a:lstStyle/>
                    <a:p>
                      <a:pPr algn="ctr" fontAlgn="t"/>
                      <a:r>
                        <a:rPr lang="en-US" altLang="ko-KR" sz="1000" b="1" i="0" u="none" strike="noStrike">
                          <a:solidFill>
                            <a:srgbClr val="000000"/>
                          </a:solidFill>
                          <a:effectLst/>
                          <a:latin typeface="+mn-ea"/>
                          <a:ea typeface="+mn-ea"/>
                        </a:rPr>
                        <a:t>146</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차대차</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4.818565592</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22,030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2772158600"/>
                  </a:ext>
                </a:extLst>
              </a:tr>
              <a:tr h="323640">
                <a:tc>
                  <a:txBody>
                    <a:bodyPr/>
                    <a:lstStyle/>
                    <a:p>
                      <a:pPr algn="ctr" fontAlgn="t"/>
                      <a:r>
                        <a:rPr lang="en-US" altLang="ko-KR" sz="1000" b="1" i="0" u="none" strike="noStrike" dirty="0">
                          <a:solidFill>
                            <a:srgbClr val="000000"/>
                          </a:solidFill>
                          <a:effectLst/>
                          <a:latin typeface="+mn-ea"/>
                          <a:ea typeface="+mn-ea"/>
                        </a:rPr>
                        <a:t>147</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tc>
                <a:tc>
                  <a:txBody>
                    <a:bodyPr/>
                    <a:lstStyle/>
                    <a:p>
                      <a:pPr algn="ctr" fontAlgn="b"/>
                      <a:r>
                        <a:rPr lang="ko-KR" altLang="en-US" sz="1000" b="1" i="0" u="none" strike="noStrike" dirty="0" err="1">
                          <a:solidFill>
                            <a:srgbClr val="000000"/>
                          </a:solidFill>
                          <a:effectLst/>
                          <a:latin typeface="+mn-ea"/>
                          <a:ea typeface="+mn-ea"/>
                        </a:rPr>
                        <a:t>차량단독</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3.829039813</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854</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tc>
                <a:extLst>
                  <a:ext uri="{0D108BD9-81ED-4DB2-BD59-A6C34878D82A}">
                    <a16:rowId xmlns:a16="http://schemas.microsoft.com/office/drawing/2014/main" val="3060980629"/>
                  </a:ext>
                </a:extLst>
              </a:tr>
              <a:tr h="323640">
                <a:tc gridSpan="6">
                  <a:txBody>
                    <a:bodyPr/>
                    <a:lstStyle/>
                    <a:p>
                      <a:pPr algn="ctr" fontAlgn="t"/>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ko-KR" altLang="en-US" sz="1200" b="0"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algn="r" fontAlgn="b"/>
                      <a:endParaRPr lang="en-US" altLang="ko-KR" sz="1200" b="0" i="0" u="none" strike="noStrike">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US" altLang="ko-KR" sz="12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9295371"/>
                  </a:ext>
                </a:extLst>
              </a:tr>
              <a:tr h="362476">
                <a:tc>
                  <a:txBody>
                    <a:bodyPr/>
                    <a:lstStyle/>
                    <a:p>
                      <a:pPr algn="ctr" fontAlgn="t"/>
                      <a:r>
                        <a:rPr lang="en-US" altLang="ko-KR" sz="1000" b="1" i="0" u="none" strike="noStrike" dirty="0" smtClean="0">
                          <a:solidFill>
                            <a:srgbClr val="000000"/>
                          </a:solidFill>
                          <a:effectLst/>
                          <a:latin typeface="+mn-ea"/>
                          <a:ea typeface="+mn-ea"/>
                        </a:rPr>
                        <a:t>269</a:t>
                      </a:r>
                      <a:endParaRPr lang="en-US" altLang="ko-KR" sz="1000" b="1"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피해자없음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a:solidFill>
                            <a:srgbClr val="000000"/>
                          </a:solidFill>
                          <a:effectLst/>
                          <a:latin typeface="+mn-ea"/>
                          <a:ea typeface="+mn-ea"/>
                        </a:rPr>
                        <a:t>3.841607565</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a:solidFill>
                            <a:srgbClr val="000000"/>
                          </a:solidFill>
                          <a:effectLst/>
                          <a:latin typeface="+mn-ea"/>
                          <a:ea typeface="+mn-ea"/>
                        </a:rPr>
                        <a:t>846</a:t>
                      </a: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40,063,058.57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196056"/>
                  </a:ext>
                </a:extLst>
              </a:tr>
            </a:tbl>
          </a:graphicData>
        </a:graphic>
      </p:graphicFrame>
      <p:sp>
        <p:nvSpPr>
          <p:cNvPr id="24" name="직사각형 23"/>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25" name="직사각형 24"/>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세부 항목 별 평균 </a:t>
            </a:r>
            <a:r>
              <a:rPr lang="en-US" altLang="ko-KR" sz="1200" b="1" dirty="0">
                <a:solidFill>
                  <a:schemeClr val="tx2"/>
                </a:solidFill>
                <a:latin typeface="맑은 고딕" panose="020B0503020000020004" pitchFamily="50" charset="-127"/>
              </a:rPr>
              <a:t>ECLO, </a:t>
            </a:r>
            <a:r>
              <a:rPr lang="ko-KR" altLang="en-US" sz="1200" b="1" dirty="0">
                <a:solidFill>
                  <a:schemeClr val="tx2"/>
                </a:solidFill>
                <a:latin typeface="맑은 고딕" panose="020B0503020000020004" pitchFamily="50" charset="-127"/>
              </a:rPr>
              <a:t>총 사고발생 건수 및 변수 별 총 사고발생 건수의 분산 추출 </a:t>
            </a:r>
            <a:endParaRPr lang="en-US" altLang="ko-KR" sz="1200" dirty="0">
              <a:solidFill>
                <a:schemeClr val="tx2"/>
              </a:solidFill>
              <a:latin typeface="맑은 고딕" panose="020B0503020000020004" pitchFamily="50" charset="-127"/>
            </a:endParaRPr>
          </a:p>
        </p:txBody>
      </p:sp>
      <p:grpSp>
        <p:nvGrpSpPr>
          <p:cNvPr id="41" name="그룹 40"/>
          <p:cNvGrpSpPr/>
          <p:nvPr/>
        </p:nvGrpSpPr>
        <p:grpSpPr>
          <a:xfrm>
            <a:off x="2391001" y="241726"/>
            <a:ext cx="8138886" cy="862519"/>
            <a:chOff x="2391001" y="241726"/>
            <a:chExt cx="8138886" cy="862519"/>
          </a:xfrm>
        </p:grpSpPr>
        <p:sp>
          <p:nvSpPr>
            <p:cNvPr id="4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4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60342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35</a:t>
            </a:fld>
            <a:endParaRPr lang="en-US"/>
          </a:p>
        </p:txBody>
      </p:sp>
      <p:graphicFrame>
        <p:nvGraphicFramePr>
          <p:cNvPr id="5" name="표 4"/>
          <p:cNvGraphicFramePr>
            <a:graphicFrameLocks noGrp="1"/>
          </p:cNvGraphicFramePr>
          <p:nvPr>
            <p:extLst/>
          </p:nvPr>
        </p:nvGraphicFramePr>
        <p:xfrm>
          <a:off x="852487" y="2507069"/>
          <a:ext cx="8917800" cy="424615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222496542"/>
                    </a:ext>
                  </a:extLst>
                </a:gridCol>
                <a:gridCol w="1524000">
                  <a:extLst>
                    <a:ext uri="{9D8B030D-6E8A-4147-A177-3AD203B41FA5}">
                      <a16:colId xmlns:a16="http://schemas.microsoft.com/office/drawing/2014/main" val="672840522"/>
                    </a:ext>
                  </a:extLst>
                </a:gridCol>
                <a:gridCol w="1600200">
                  <a:extLst>
                    <a:ext uri="{9D8B030D-6E8A-4147-A177-3AD203B41FA5}">
                      <a16:colId xmlns:a16="http://schemas.microsoft.com/office/drawing/2014/main" val="674073406"/>
                    </a:ext>
                  </a:extLst>
                </a:gridCol>
                <a:gridCol w="1193800">
                  <a:extLst>
                    <a:ext uri="{9D8B030D-6E8A-4147-A177-3AD203B41FA5}">
                      <a16:colId xmlns:a16="http://schemas.microsoft.com/office/drawing/2014/main" val="4224848771"/>
                    </a:ext>
                  </a:extLst>
                </a:gridCol>
                <a:gridCol w="1193800">
                  <a:extLst>
                    <a:ext uri="{9D8B030D-6E8A-4147-A177-3AD203B41FA5}">
                      <a16:colId xmlns:a16="http://schemas.microsoft.com/office/drawing/2014/main" val="1129015745"/>
                    </a:ext>
                  </a:extLst>
                </a:gridCol>
                <a:gridCol w="1193800">
                  <a:extLst>
                    <a:ext uri="{9D8B030D-6E8A-4147-A177-3AD203B41FA5}">
                      <a16:colId xmlns:a16="http://schemas.microsoft.com/office/drawing/2014/main" val="2223665210"/>
                    </a:ext>
                  </a:extLst>
                </a:gridCol>
                <a:gridCol w="1755000">
                  <a:extLst>
                    <a:ext uri="{9D8B030D-6E8A-4147-A177-3AD203B41FA5}">
                      <a16:colId xmlns:a16="http://schemas.microsoft.com/office/drawing/2014/main" val="550569106"/>
                    </a:ext>
                  </a:extLst>
                </a:gridCol>
              </a:tblGrid>
              <a:tr h="323640">
                <a:tc rowSpan="2">
                  <a:txBody>
                    <a:bodyPr/>
                    <a:lstStyle/>
                    <a:p>
                      <a:pPr algn="ctr" fontAlgn="b"/>
                      <a:r>
                        <a:rPr lang="en-US" altLang="ko-KR" sz="1000" b="1" i="0" u="none" strike="noStrike" dirty="0" smtClean="0">
                          <a:solidFill>
                            <a:schemeClr val="bg1"/>
                          </a:solidFill>
                          <a:effectLst/>
                          <a:latin typeface="+mn-ea"/>
                          <a:ea typeface="+mn-ea"/>
                        </a:rPr>
                        <a:t>NO</a:t>
                      </a:r>
                      <a:endParaRPr lang="ko-KR" alt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rowSpan="2">
                  <a:txBody>
                    <a:bodyPr/>
                    <a:lstStyle/>
                    <a:p>
                      <a:pPr algn="ctr" fontAlgn="t"/>
                      <a:r>
                        <a:rPr lang="ko-KR" altLang="en-US" sz="1000" b="1" i="0" u="none" strike="noStrike" dirty="0" smtClean="0">
                          <a:solidFill>
                            <a:schemeClr val="bg1"/>
                          </a:solidFill>
                          <a:effectLst/>
                          <a:latin typeface="+mn-ea"/>
                          <a:ea typeface="+mn-ea"/>
                        </a:rPr>
                        <a:t>세부 항목</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gridSpan="3">
                  <a:txBody>
                    <a:bodyPr/>
                    <a:lstStyle/>
                    <a:p>
                      <a:pPr algn="ctr" fontAlgn="t"/>
                      <a:r>
                        <a:rPr lang="ko-KR" altLang="en-US" sz="1000" b="1" i="0" u="none" strike="noStrike" dirty="0" smtClean="0">
                          <a:solidFill>
                            <a:schemeClr val="bg1"/>
                          </a:solidFill>
                          <a:effectLst/>
                          <a:latin typeface="+mn-ea"/>
                          <a:ea typeface="+mn-ea"/>
                        </a:rPr>
                        <a:t>스케일 조정</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algn="ctr" fontAlgn="t"/>
                      <a:endParaRPr lang="ko-KR" altLang="en-US" sz="105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algn="ctr" fontAlgn="t"/>
                      <a:endParaRPr lang="ko-KR" altLang="en-US" sz="105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위험 우선순위 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1000" b="1" i="0" u="none" strike="noStrike" dirty="0" smtClean="0">
                          <a:solidFill>
                            <a:schemeClr val="bg1"/>
                          </a:solidFill>
                          <a:effectLst/>
                          <a:latin typeface="+mn-ea"/>
                          <a:ea typeface="+mn-ea"/>
                        </a:rPr>
                        <a:t>심각도</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발생도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심각도 </a:t>
                      </a:r>
                      <a:r>
                        <a:rPr lang="en-US" altLang="ko-KR" sz="1000" b="1" i="0" u="none" strike="noStrike" dirty="0" smtClean="0">
                          <a:solidFill>
                            <a:schemeClr val="bg1"/>
                          </a:solidFill>
                          <a:effectLst/>
                          <a:latin typeface="+mn-ea"/>
                          <a:ea typeface="+mn-ea"/>
                        </a:rPr>
                        <a:t>x </a:t>
                      </a:r>
                      <a:r>
                        <a:rPr lang="ko-KR" altLang="en-US" sz="1000" b="1" i="0" u="none" strike="noStrike" dirty="0" smtClean="0">
                          <a:solidFill>
                            <a:schemeClr val="bg1"/>
                          </a:solidFill>
                          <a:effectLst/>
                          <a:latin typeface="+mn-ea"/>
                          <a:ea typeface="+mn-ea"/>
                        </a:rPr>
                        <a:t>발생도 </a:t>
                      </a:r>
                      <a:r>
                        <a:rPr lang="en-US" altLang="ko-KR" sz="1000" b="1" i="0" u="none" strike="noStrike" dirty="0" smtClean="0">
                          <a:solidFill>
                            <a:schemeClr val="bg1"/>
                          </a:solidFill>
                          <a:effectLst/>
                          <a:latin typeface="+mn-ea"/>
                          <a:ea typeface="+mn-ea"/>
                        </a:rPr>
                        <a:t>x </a:t>
                      </a:r>
                      <a:r>
                        <a:rPr lang="ko-KR" altLang="en-US" sz="1000" b="1" i="0" u="none" strike="noStrike" dirty="0" smtClean="0">
                          <a:solidFill>
                            <a:schemeClr val="bg1"/>
                          </a:solidFill>
                          <a:effectLst/>
                          <a:latin typeface="+mn-ea"/>
                          <a:ea typeface="+mn-ea"/>
                        </a:rPr>
                        <a:t>검출도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33605003"/>
                  </a:ext>
                </a:extLst>
              </a:tr>
              <a:tr h="323640">
                <a:tc>
                  <a:txBody>
                    <a:bodyPr/>
                    <a:lstStyle/>
                    <a:p>
                      <a:pPr algn="ctr" fontAlgn="b"/>
                      <a:r>
                        <a:rPr lang="en-US" altLang="ko-KR" sz="1000" b="1" i="0" u="none" strike="noStrike" dirty="0" smtClean="0">
                          <a:solidFill>
                            <a:schemeClr val="tx1"/>
                          </a:solidFill>
                          <a:effectLst/>
                          <a:latin typeface="+mn-ea"/>
                          <a:ea typeface="+mn-ea"/>
                        </a:rPr>
                        <a:t>1</a:t>
                      </a:r>
                      <a:endParaRPr lang="ko-KR" altLang="en-US" sz="1000" b="1"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연</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1" i="0" u="none" strike="noStrike" dirty="0">
                          <a:solidFill>
                            <a:srgbClr val="000000"/>
                          </a:solidFill>
                          <a:effectLst/>
                          <a:latin typeface="+mn-ea"/>
                          <a:ea typeface="+mn-ea"/>
                        </a:rPr>
                        <a:t>2018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63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422,415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81807"/>
                  </a:ext>
                </a:extLst>
              </a:tr>
              <a:tr h="323640">
                <a:tc gridSpan="7">
                  <a:txBody>
                    <a:bodyPr/>
                    <a:lstStyle/>
                    <a:p>
                      <a:pPr algn="ctr" fontAlgn="b"/>
                      <a:r>
                        <a:rPr lang="en-US" altLang="ko-KR" sz="1000" b="0" i="0" u="none" strike="noStrike" dirty="0" smtClean="0">
                          <a:solidFill>
                            <a:schemeClr val="tx1"/>
                          </a:solidFill>
                          <a:effectLst/>
                          <a:latin typeface="+mn-ea"/>
                          <a:ea typeface="+mn-ea"/>
                        </a:rPr>
                        <a:t>…</a:t>
                      </a:r>
                      <a:endParaRPr lang="ko-KR" altLang="en-US" sz="1000" b="0" i="0" u="none" strike="noStrike" dirty="0">
                        <a:solidFill>
                          <a:schemeClr val="tx1"/>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b"/>
                      <a:endParaRPr lang="ko-KR" altLang="en-US" sz="1050" b="0" i="0" u="none" strike="noStrike" dirty="0">
                        <a:solidFill>
                          <a:schemeClr val="tx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2402804"/>
                  </a:ext>
                </a:extLst>
              </a:tr>
              <a:tr h="323640">
                <a:tc>
                  <a:txBody>
                    <a:bodyPr/>
                    <a:lstStyle/>
                    <a:p>
                      <a:pPr algn="ctr" fontAlgn="t"/>
                      <a:r>
                        <a:rPr lang="en-US" altLang="ko-KR" sz="1000" b="1" i="0" u="none" strike="noStrike" dirty="0">
                          <a:solidFill>
                            <a:srgbClr val="000000"/>
                          </a:solidFill>
                          <a:effectLst/>
                          <a:latin typeface="+mn-ea"/>
                          <a:ea typeface="+mn-ea"/>
                        </a:rPr>
                        <a:t>141</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4">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경상사고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210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6</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4">
                  <a:txBody>
                    <a:bodyPr/>
                    <a:lstStyle/>
                    <a:p>
                      <a:pPr algn="r" fontAlgn="b"/>
                      <a:r>
                        <a:rPr lang="en-US" altLang="ko-KR" sz="1000" b="0" i="0" u="none" strike="noStrike" dirty="0" smtClean="0">
                          <a:solidFill>
                            <a:srgbClr val="000000"/>
                          </a:solidFill>
                          <a:effectLst/>
                          <a:latin typeface="+mn-ea"/>
                          <a:ea typeface="+mn-ea"/>
                        </a:rPr>
                        <a:t>22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27,090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718668"/>
                  </a:ext>
                </a:extLst>
              </a:tr>
              <a:tr h="323640">
                <a:tc>
                  <a:txBody>
                    <a:bodyPr/>
                    <a:lstStyle/>
                    <a:p>
                      <a:pPr algn="ctr" fontAlgn="t"/>
                      <a:r>
                        <a:rPr lang="en-US" altLang="ko-KR" sz="1000" b="1" i="0" u="none" strike="noStrike" dirty="0">
                          <a:solidFill>
                            <a:srgbClr val="000000"/>
                          </a:solidFill>
                          <a:effectLst/>
                          <a:latin typeface="+mn-ea"/>
                          <a:ea typeface="+mn-ea"/>
                        </a:rPr>
                        <a:t>142</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a:solidFill>
                            <a:srgbClr val="000000"/>
                          </a:solidFill>
                          <a:effectLst/>
                          <a:latin typeface="+mn-ea"/>
                          <a:ea typeface="+mn-ea"/>
                        </a:rPr>
                        <a:t>부상신고사고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269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468,464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0533808"/>
                  </a:ext>
                </a:extLst>
              </a:tr>
              <a:tr h="323640">
                <a:tc>
                  <a:txBody>
                    <a:bodyPr/>
                    <a:lstStyle/>
                    <a:p>
                      <a:pPr algn="ctr" fontAlgn="t"/>
                      <a:r>
                        <a:rPr lang="en-US" altLang="ko-KR" sz="1000" b="1" i="0" u="none" strike="noStrike" dirty="0">
                          <a:solidFill>
                            <a:srgbClr val="000000"/>
                          </a:solidFill>
                          <a:effectLst/>
                          <a:latin typeface="+mn-ea"/>
                          <a:ea typeface="+mn-ea"/>
                        </a:rPr>
                        <a:t>143</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a:solidFill>
                            <a:srgbClr val="000000"/>
                          </a:solidFill>
                          <a:effectLst/>
                          <a:latin typeface="+mn-ea"/>
                          <a:ea typeface="+mn-ea"/>
                        </a:rPr>
                        <a:t>사망사고</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211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9,073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5065089"/>
                  </a:ext>
                </a:extLst>
              </a:tr>
              <a:tr h="323640">
                <a:tc>
                  <a:txBody>
                    <a:bodyPr/>
                    <a:lstStyle/>
                    <a:p>
                      <a:pPr algn="ctr" fontAlgn="t"/>
                      <a:r>
                        <a:rPr lang="en-US" altLang="ko-KR" sz="1000" b="1" i="0" u="none" strike="noStrike">
                          <a:solidFill>
                            <a:srgbClr val="000000"/>
                          </a:solidFill>
                          <a:effectLst/>
                          <a:latin typeface="+mn-ea"/>
                          <a:ea typeface="+mn-ea"/>
                        </a:rPr>
                        <a:t>144</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중상사고</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7</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3,311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090562"/>
                  </a:ext>
                </a:extLst>
              </a:tr>
              <a:tr h="323640">
                <a:tc>
                  <a:txBody>
                    <a:bodyPr/>
                    <a:lstStyle/>
                    <a:p>
                      <a:pPr algn="ctr" fontAlgn="t"/>
                      <a:r>
                        <a:rPr lang="en-US" altLang="ko-KR" sz="1000" b="1" i="0" u="none" strike="noStrike">
                          <a:solidFill>
                            <a:srgbClr val="000000"/>
                          </a:solidFill>
                          <a:effectLst/>
                          <a:latin typeface="+mn-ea"/>
                          <a:ea typeface="+mn-ea"/>
                        </a:rPr>
                        <a:t>145</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rowSpan="3">
                  <a:txBody>
                    <a:bodyPr/>
                    <a:lstStyle/>
                    <a:p>
                      <a:pPr algn="ctr" fontAlgn="b"/>
                      <a:r>
                        <a:rPr lang="ko-KR" altLang="en-US" sz="1000" b="1" i="0" u="none" strike="noStrike" dirty="0">
                          <a:solidFill>
                            <a:srgbClr val="000000"/>
                          </a:solidFill>
                          <a:effectLst/>
                          <a:latin typeface="+mn-ea"/>
                          <a:ea typeface="+mn-ea"/>
                        </a:rPr>
                        <a:t>사고유형</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차대사람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238</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3">
                  <a:txBody>
                    <a:bodyPr/>
                    <a:lstStyle/>
                    <a:p>
                      <a:pPr algn="r" fontAlgn="b"/>
                      <a:r>
                        <a:rPr lang="en-US" altLang="ko-KR" sz="1000" b="0" i="0" u="none" strike="noStrike" dirty="0" smtClean="0">
                          <a:solidFill>
                            <a:srgbClr val="000000"/>
                          </a:solidFill>
                          <a:effectLst/>
                          <a:latin typeface="+mn-ea"/>
                          <a:ea typeface="+mn-ea"/>
                        </a:rPr>
                        <a:t>2</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11,163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617922"/>
                  </a:ext>
                </a:extLst>
              </a:tr>
              <a:tr h="323640">
                <a:tc>
                  <a:txBody>
                    <a:bodyPr/>
                    <a:lstStyle/>
                    <a:p>
                      <a:pPr algn="ctr" fontAlgn="t"/>
                      <a:r>
                        <a:rPr lang="en-US" altLang="ko-KR" sz="1000" b="1" i="0" u="none" strike="noStrike">
                          <a:solidFill>
                            <a:srgbClr val="000000"/>
                          </a:solidFill>
                          <a:effectLst/>
                          <a:latin typeface="+mn-ea"/>
                          <a:ea typeface="+mn-ea"/>
                        </a:rPr>
                        <a:t>146</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차대차</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48</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384</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2158600"/>
                  </a:ext>
                </a:extLst>
              </a:tr>
              <a:tr h="323640">
                <a:tc>
                  <a:txBody>
                    <a:bodyPr/>
                    <a:lstStyle/>
                    <a:p>
                      <a:pPr algn="ctr" fontAlgn="t"/>
                      <a:r>
                        <a:rPr lang="en-US" altLang="ko-KR" sz="1000" b="1" i="0" u="none" strike="noStrike" dirty="0">
                          <a:solidFill>
                            <a:srgbClr val="000000"/>
                          </a:solidFill>
                          <a:effectLst/>
                          <a:latin typeface="+mn-ea"/>
                          <a:ea typeface="+mn-ea"/>
                        </a:rPr>
                        <a:t>147</a:t>
                      </a: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ctr" fontAlgn="b"/>
                      <a:r>
                        <a:rPr lang="ko-KR" altLang="en-US" sz="1000" b="1" i="0" u="none" strike="noStrike" dirty="0" err="1">
                          <a:solidFill>
                            <a:srgbClr val="000000"/>
                          </a:solidFill>
                          <a:effectLst/>
                          <a:latin typeface="+mn-ea"/>
                          <a:ea typeface="+mn-ea"/>
                        </a:rPr>
                        <a:t>차량단독</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145</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tc>
                  <a:txBody>
                    <a:bodyPr/>
                    <a:lstStyle/>
                    <a:p>
                      <a:pPr algn="r" fontAlgn="b"/>
                      <a:r>
                        <a:rPr lang="en-US" altLang="ko-KR" sz="1000" b="0" i="0" u="none" strike="noStrike" dirty="0" smtClean="0">
                          <a:solidFill>
                            <a:srgbClr val="000000"/>
                          </a:solidFill>
                          <a:effectLst/>
                          <a:latin typeface="+mn-ea"/>
                          <a:ea typeface="+mn-ea"/>
                        </a:rPr>
                        <a:t>68,150</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0980629"/>
                  </a:ext>
                </a:extLst>
              </a:tr>
              <a:tr h="323640">
                <a:tc gridSpan="7">
                  <a:txBody>
                    <a:bodyPr/>
                    <a:lstStyle/>
                    <a:p>
                      <a:pPr algn="ctr" fontAlgn="t"/>
                      <a:r>
                        <a:rPr lang="en-US" altLang="ko-KR" sz="1000" b="0" i="0" u="none" strike="noStrike" dirty="0" smtClean="0">
                          <a:solidFill>
                            <a:srgbClr val="000000"/>
                          </a:solidFill>
                          <a:effectLst/>
                          <a:latin typeface="+mn-ea"/>
                          <a:ea typeface="+mn-ea"/>
                        </a:rPr>
                        <a:t>…</a:t>
                      </a:r>
                      <a:endParaRPr lang="en-US" altLang="ko-KR" sz="1000" b="0"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t"/>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9295371"/>
                  </a:ext>
                </a:extLst>
              </a:tr>
              <a:tr h="362476">
                <a:tc>
                  <a:txBody>
                    <a:bodyPr/>
                    <a:lstStyle/>
                    <a:p>
                      <a:pPr algn="ctr" fontAlgn="t"/>
                      <a:r>
                        <a:rPr lang="en-US" altLang="ko-KR" sz="1000" b="1" i="0" u="none" strike="noStrike" dirty="0" smtClean="0">
                          <a:solidFill>
                            <a:srgbClr val="000000"/>
                          </a:solidFill>
                          <a:effectLst/>
                          <a:latin typeface="+mn-ea"/>
                          <a:ea typeface="+mn-ea"/>
                        </a:rPr>
                        <a:t>269</a:t>
                      </a:r>
                      <a:endParaRPr lang="en-US" altLang="ko-KR" sz="1000" b="1" i="0" u="none" strike="noStrike" dirty="0">
                        <a:solidFill>
                          <a:srgbClr val="000000"/>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ko-KR" altLang="en-US" sz="1000" b="1" i="0" u="none" strike="noStrike" dirty="0" err="1">
                          <a:solidFill>
                            <a:srgbClr val="000000"/>
                          </a:solidFill>
                          <a:effectLst/>
                          <a:latin typeface="+mn-ea"/>
                          <a:ea typeface="+mn-ea"/>
                        </a:rPr>
                        <a:t>피해자없음</a:t>
                      </a:r>
                      <a:endParaRPr lang="ko-KR" altLang="en-US" sz="1000" b="1" i="0" u="none" strike="noStrike" dirty="0">
                        <a:solidFill>
                          <a:srgbClr val="000000"/>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r" fontAlgn="b"/>
                      <a:r>
                        <a:rPr lang="en-US" altLang="ko-KR" sz="1000" b="0" i="0" u="none" strike="noStrike" dirty="0" smtClean="0">
                          <a:solidFill>
                            <a:srgbClr val="000000"/>
                          </a:solidFill>
                          <a:effectLst/>
                          <a:latin typeface="+mn-ea"/>
                          <a:ea typeface="+mn-ea"/>
                        </a:rPr>
                        <a:t>233</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149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39</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1,329,261</a:t>
                      </a:r>
                      <a:endParaRPr lang="en-US" altLang="ko-KR" sz="1000" b="0" i="0" u="none" strike="noStrike" dirty="0">
                        <a:solidFill>
                          <a:srgbClr val="000000"/>
                        </a:solidFill>
                        <a:effectLst/>
                        <a:latin typeface="+mn-ea"/>
                        <a:ea typeface="+mn-ea"/>
                      </a:endParaRPr>
                    </a:p>
                  </a:txBody>
                  <a:tcPr marL="0" marR="10800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196056"/>
                  </a:ext>
                </a:extLst>
              </a:tr>
            </a:tbl>
          </a:graphicData>
        </a:graphic>
      </p:graphicFrame>
      <p:sp>
        <p:nvSpPr>
          <p:cNvPr id="18" name="직사각형 17"/>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19" name="직사각형 18"/>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세부 항목 별 계산 결과 스케일 조정 및 위험 우선순위 수 계산 </a:t>
            </a:r>
            <a:endParaRPr lang="en-US" altLang="ko-KR" sz="1200" dirty="0">
              <a:solidFill>
                <a:schemeClr val="tx2"/>
              </a:solidFill>
              <a:latin typeface="맑은 고딕" panose="020B0503020000020004" pitchFamily="50" charset="-127"/>
            </a:endParaRPr>
          </a:p>
        </p:txBody>
      </p:sp>
      <p:grpSp>
        <p:nvGrpSpPr>
          <p:cNvPr id="25" name="그룹 24"/>
          <p:cNvGrpSpPr/>
          <p:nvPr/>
        </p:nvGrpSpPr>
        <p:grpSpPr>
          <a:xfrm>
            <a:off x="2391001" y="241726"/>
            <a:ext cx="8138886" cy="862519"/>
            <a:chOff x="2391001" y="241726"/>
            <a:chExt cx="8138886" cy="862519"/>
          </a:xfrm>
        </p:grpSpPr>
        <p:sp>
          <p:nvSpPr>
            <p:cNvPr id="26"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7"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773859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36</a:t>
            </a:fld>
            <a:endParaRPr lang="en-US"/>
          </a:p>
        </p:txBody>
      </p:sp>
      <p:graphicFrame>
        <p:nvGraphicFramePr>
          <p:cNvPr id="37" name="표 36"/>
          <p:cNvGraphicFramePr>
            <a:graphicFrameLocks noGrp="1"/>
          </p:cNvGraphicFramePr>
          <p:nvPr>
            <p:extLst/>
          </p:nvPr>
        </p:nvGraphicFramePr>
        <p:xfrm>
          <a:off x="852487" y="2545905"/>
          <a:ext cx="8873400" cy="4207320"/>
        </p:xfrm>
        <a:graphic>
          <a:graphicData uri="http://schemas.openxmlformats.org/drawingml/2006/table">
            <a:tbl>
              <a:tblPr firstRow="1" bandRow="1">
                <a:tableStyleId>{5C22544A-7EE6-4342-B048-85BDC9FD1C3A}</a:tableStyleId>
              </a:tblPr>
              <a:tblGrid>
                <a:gridCol w="1774680">
                  <a:extLst>
                    <a:ext uri="{9D8B030D-6E8A-4147-A177-3AD203B41FA5}">
                      <a16:colId xmlns:a16="http://schemas.microsoft.com/office/drawing/2014/main" val="672840522"/>
                    </a:ext>
                  </a:extLst>
                </a:gridCol>
                <a:gridCol w="1774680">
                  <a:extLst>
                    <a:ext uri="{9D8B030D-6E8A-4147-A177-3AD203B41FA5}">
                      <a16:colId xmlns:a16="http://schemas.microsoft.com/office/drawing/2014/main" val="3401910981"/>
                    </a:ext>
                  </a:extLst>
                </a:gridCol>
                <a:gridCol w="1774680">
                  <a:extLst>
                    <a:ext uri="{9D8B030D-6E8A-4147-A177-3AD203B41FA5}">
                      <a16:colId xmlns:a16="http://schemas.microsoft.com/office/drawing/2014/main" val="477041443"/>
                    </a:ext>
                  </a:extLst>
                </a:gridCol>
                <a:gridCol w="1774680">
                  <a:extLst>
                    <a:ext uri="{9D8B030D-6E8A-4147-A177-3AD203B41FA5}">
                      <a16:colId xmlns:a16="http://schemas.microsoft.com/office/drawing/2014/main" val="1129015745"/>
                    </a:ext>
                  </a:extLst>
                </a:gridCol>
                <a:gridCol w="1774680">
                  <a:extLst>
                    <a:ext uri="{9D8B030D-6E8A-4147-A177-3AD203B41FA5}">
                      <a16:colId xmlns:a16="http://schemas.microsoft.com/office/drawing/2014/main" val="550569106"/>
                    </a:ext>
                  </a:extLst>
                </a:gridCol>
              </a:tblGrid>
              <a:tr h="323640">
                <a:tc>
                  <a:txBody>
                    <a:bodyPr/>
                    <a:lstStyle/>
                    <a:p>
                      <a:pPr algn="ctr" fontAlgn="t"/>
                      <a:r>
                        <a:rPr lang="ko-KR" altLang="en-US" sz="1000" b="1" i="0" u="none" strike="noStrike" dirty="0" smtClean="0">
                          <a:solidFill>
                            <a:schemeClr val="bg1"/>
                          </a:solidFill>
                          <a:effectLst/>
                          <a:latin typeface="+mn-ea"/>
                          <a:ea typeface="+mn-ea"/>
                        </a:rPr>
                        <a:t>변수</a:t>
                      </a:r>
                      <a:endParaRPr lang="en-US" sz="1000" b="1" i="0" u="none" strike="noStrike" dirty="0">
                        <a:solidFill>
                          <a:schemeClr val="bg1"/>
                        </a:solidFill>
                        <a:effectLst/>
                        <a:latin typeface="+mn-ea"/>
                        <a:ea typeface="+mn-ea"/>
                      </a:endParaRPr>
                    </a:p>
                  </a:txBody>
                  <a:tcPr marL="0" marR="0" marT="0"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세부 항목 개수</a:t>
                      </a:r>
                      <a:endParaRPr 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변수 별 </a:t>
                      </a:r>
                      <a:r>
                        <a:rPr lang="en-US" altLang="ko-KR" sz="1000" b="1" i="0" u="none" strike="noStrike" dirty="0" smtClean="0">
                          <a:solidFill>
                            <a:schemeClr val="bg1"/>
                          </a:solidFill>
                          <a:effectLst/>
                          <a:latin typeface="+mn-ea"/>
                          <a:ea typeface="+mn-ea"/>
                        </a:rPr>
                        <a:t>RPN</a:t>
                      </a:r>
                      <a:r>
                        <a:rPr lang="ko-KR" altLang="en-US" sz="1000" b="1" i="0" u="none" strike="noStrike" dirty="0" smtClean="0">
                          <a:solidFill>
                            <a:schemeClr val="bg1"/>
                          </a:solidFill>
                          <a:effectLst/>
                          <a:latin typeface="+mn-ea"/>
                          <a:ea typeface="+mn-ea"/>
                        </a:rPr>
                        <a:t> 합계</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합계 </a:t>
                      </a:r>
                      <a:r>
                        <a:rPr lang="en-US" altLang="ko-KR" sz="1000" b="1" i="0" u="none" strike="noStrike" dirty="0" smtClean="0">
                          <a:solidFill>
                            <a:schemeClr val="bg1"/>
                          </a:solidFill>
                          <a:effectLst/>
                          <a:latin typeface="+mn-ea"/>
                          <a:ea typeface="+mn-ea"/>
                        </a:rPr>
                        <a:t>/ </a:t>
                      </a:r>
                      <a:r>
                        <a:rPr lang="ko-KR" altLang="en-US" sz="1000" b="1" i="0" u="none" strike="noStrike" dirty="0" smtClean="0">
                          <a:solidFill>
                            <a:schemeClr val="bg1"/>
                          </a:solidFill>
                          <a:effectLst/>
                          <a:latin typeface="+mn-ea"/>
                          <a:ea typeface="+mn-ea"/>
                        </a:rPr>
                        <a:t>개수</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fontAlgn="t"/>
                      <a:r>
                        <a:rPr lang="ko-KR" altLang="en-US" sz="1000" b="1" i="0" u="none" strike="noStrike" dirty="0" smtClean="0">
                          <a:solidFill>
                            <a:schemeClr val="bg1"/>
                          </a:solidFill>
                          <a:effectLst/>
                          <a:latin typeface="+mn-ea"/>
                          <a:ea typeface="+mn-ea"/>
                        </a:rPr>
                        <a:t>정렬</a:t>
                      </a:r>
                      <a:r>
                        <a:rPr lang="en-US" altLang="ko-KR" sz="1000" b="1" i="0" u="none" strike="noStrike" dirty="0" smtClean="0">
                          <a:solidFill>
                            <a:schemeClr val="bg1"/>
                          </a:solidFill>
                          <a:effectLst/>
                          <a:latin typeface="+mn-ea"/>
                          <a:ea typeface="+mn-ea"/>
                        </a:rPr>
                        <a:t>(</a:t>
                      </a:r>
                      <a:r>
                        <a:rPr lang="ko-KR" altLang="en-US" sz="1000" b="1" i="0" u="none" strike="noStrike" dirty="0" smtClean="0">
                          <a:solidFill>
                            <a:schemeClr val="bg1"/>
                          </a:solidFill>
                          <a:effectLst/>
                          <a:latin typeface="+mn-ea"/>
                          <a:ea typeface="+mn-ea"/>
                        </a:rPr>
                        <a:t>순위</a:t>
                      </a:r>
                      <a:r>
                        <a:rPr lang="en-US" altLang="ko-KR" sz="1000" b="1" i="0" u="none" strike="noStrike" dirty="0" smtClean="0">
                          <a:solidFill>
                            <a:schemeClr val="bg1"/>
                          </a:solidFill>
                          <a:effectLst/>
                          <a:latin typeface="+mn-ea"/>
                          <a:ea typeface="+mn-ea"/>
                        </a:rPr>
                        <a:t>)</a:t>
                      </a:r>
                      <a:endParaRPr lang="ko-KR" altLang="en-US" sz="1000" b="1" i="0" u="none" strike="noStrike" dirty="0">
                        <a:solidFill>
                          <a:schemeClr val="bg1"/>
                        </a:solidFill>
                        <a:effectLst/>
                        <a:latin typeface="+mn-ea"/>
                        <a:ea typeface="+mn-ea"/>
                      </a:endParaRPr>
                    </a:p>
                  </a:txBody>
                  <a:tcPr marL="0" marR="0" marT="0"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362503063"/>
                  </a:ext>
                </a:extLst>
              </a:tr>
              <a:tr h="323640">
                <a:tc>
                  <a:txBody>
                    <a:bodyPr/>
                    <a:lstStyle/>
                    <a:p>
                      <a:pPr algn="ctr" fontAlgn="b"/>
                      <a:r>
                        <a:rPr lang="ko-KR" altLang="en-US" sz="1000" b="1" i="0" u="none" strike="noStrike" dirty="0">
                          <a:solidFill>
                            <a:srgbClr val="000000"/>
                          </a:solidFill>
                          <a:effectLst/>
                          <a:latin typeface="+mn-ea"/>
                          <a:ea typeface="+mn-ea"/>
                        </a:rPr>
                        <a:t>사고유형</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79,697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26,565.50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1</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55081807"/>
                  </a:ext>
                </a:extLst>
              </a:tr>
              <a:tr h="323640">
                <a:tc>
                  <a:txBody>
                    <a:bodyPr/>
                    <a:lstStyle/>
                    <a:p>
                      <a:pPr algn="ctr" fontAlgn="b"/>
                      <a:r>
                        <a:rPr lang="ko-KR" altLang="en-US" sz="1000" b="1" i="0" u="none" strike="noStrike" dirty="0" err="1">
                          <a:solidFill>
                            <a:srgbClr val="000000"/>
                          </a:solidFill>
                          <a:effectLst/>
                          <a:latin typeface="+mn-ea"/>
                          <a:ea typeface="+mn-ea"/>
                        </a:rPr>
                        <a:t>가해운전자</a:t>
                      </a:r>
                      <a:r>
                        <a:rPr lang="ko-KR" altLang="en-US" sz="1000" b="1" i="0" u="none" strike="noStrike" dirty="0">
                          <a:solidFill>
                            <a:srgbClr val="000000"/>
                          </a:solidFill>
                          <a:effectLst/>
                          <a:latin typeface="+mn-ea"/>
                          <a:ea typeface="+mn-ea"/>
                        </a:rPr>
                        <a:t> 성별</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252,425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84,141.67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2</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71866254"/>
                  </a:ext>
                </a:extLst>
              </a:tr>
              <a:tr h="323640">
                <a:tc>
                  <a:txBody>
                    <a:bodyPr/>
                    <a:lstStyle/>
                    <a:p>
                      <a:pPr algn="ctr" fontAlgn="b"/>
                      <a:r>
                        <a:rPr lang="ko-KR" altLang="en-US" sz="1000" b="1" i="0" u="none" strike="noStrike" dirty="0" err="1">
                          <a:solidFill>
                            <a:srgbClr val="000000"/>
                          </a:solidFill>
                          <a:effectLst/>
                          <a:latin typeface="+mn-ea"/>
                          <a:ea typeface="+mn-ea"/>
                        </a:rPr>
                        <a:t>사고내용</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507,938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126,984.38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3</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39985681"/>
                  </a:ext>
                </a:extLst>
              </a:tr>
              <a:tr h="323640">
                <a:tc>
                  <a:txBody>
                    <a:bodyPr/>
                    <a:lstStyle/>
                    <a:p>
                      <a:pPr algn="ctr" fontAlgn="b"/>
                      <a:r>
                        <a:rPr lang="ko-KR" altLang="en-US" sz="1000" b="1" i="0" u="none" strike="noStrike" dirty="0">
                          <a:solidFill>
                            <a:srgbClr val="000000"/>
                          </a:solidFill>
                          <a:effectLst/>
                          <a:latin typeface="+mn-ea"/>
                          <a:ea typeface="+mn-ea"/>
                        </a:rPr>
                        <a:t>기상상태</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1,084,112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180,685.25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64510344"/>
                  </a:ext>
                </a:extLst>
              </a:tr>
              <a:tr h="323640">
                <a:tc>
                  <a:txBody>
                    <a:bodyPr/>
                    <a:lstStyle/>
                    <a:p>
                      <a:pPr algn="ctr" fontAlgn="b"/>
                      <a:r>
                        <a:rPr lang="ko-KR" altLang="en-US" sz="1000" b="1" i="0" u="none" strike="noStrike" dirty="0" err="1">
                          <a:solidFill>
                            <a:srgbClr val="000000"/>
                          </a:solidFill>
                          <a:effectLst/>
                          <a:latin typeface="+mn-ea"/>
                          <a:ea typeface="+mn-ea"/>
                        </a:rPr>
                        <a:t>가해운전자</a:t>
                      </a:r>
                      <a:r>
                        <a:rPr lang="ko-KR" altLang="en-US" sz="1000" b="1" i="0" u="none" strike="noStrike" dirty="0">
                          <a:solidFill>
                            <a:srgbClr val="000000"/>
                          </a:solidFill>
                          <a:effectLst/>
                          <a:latin typeface="+mn-ea"/>
                          <a:ea typeface="+mn-ea"/>
                        </a:rPr>
                        <a:t>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1,323,569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220,594.83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5</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84681386"/>
                  </a:ext>
                </a:extLst>
              </a:tr>
              <a:tr h="323640">
                <a:tc>
                  <a:txBody>
                    <a:bodyPr/>
                    <a:lstStyle/>
                    <a:p>
                      <a:pPr algn="ctr" fontAlgn="b"/>
                      <a:r>
                        <a:rPr lang="ko-KR" altLang="en-US" sz="1000" b="1" i="0" u="none" strike="noStrike" dirty="0">
                          <a:solidFill>
                            <a:srgbClr val="000000"/>
                          </a:solidFill>
                          <a:effectLst/>
                          <a:latin typeface="+mn-ea"/>
                          <a:ea typeface="+mn-ea"/>
                        </a:rPr>
                        <a:t>구</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1,246,094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311,523.50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22251313"/>
                  </a:ext>
                </a:extLst>
              </a:tr>
              <a:tr h="323640">
                <a:tc>
                  <a:txBody>
                    <a:bodyPr/>
                    <a:lstStyle/>
                    <a:p>
                      <a:pPr algn="ctr" fontAlgn="b"/>
                      <a:r>
                        <a:rPr lang="ko-KR" altLang="en-US" sz="1000" b="1" i="0" u="none" strike="noStrike" dirty="0">
                          <a:solidFill>
                            <a:srgbClr val="000000"/>
                          </a:solidFill>
                          <a:effectLst/>
                          <a:latin typeface="+mn-ea"/>
                          <a:ea typeface="+mn-ea"/>
                        </a:rPr>
                        <a:t>노면상태</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2,531,556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361,650.86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7</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90735751"/>
                  </a:ext>
                </a:extLst>
              </a:tr>
              <a:tr h="323640">
                <a:tc>
                  <a:txBody>
                    <a:bodyPr/>
                    <a:lstStyle/>
                    <a:p>
                      <a:pPr algn="ctr" fontAlgn="b"/>
                      <a:r>
                        <a:rPr lang="ko-KR" altLang="en-US" sz="1000" b="1" i="0" u="none" strike="noStrike" dirty="0">
                          <a:solidFill>
                            <a:srgbClr val="000000"/>
                          </a:solidFill>
                          <a:effectLst/>
                          <a:latin typeface="+mn-ea"/>
                          <a:ea typeface="+mn-ea"/>
                        </a:rPr>
                        <a:t>법규위반</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9,768,060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888,005.45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8</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41981052"/>
                  </a:ext>
                </a:extLst>
              </a:tr>
              <a:tr h="323640">
                <a:tc>
                  <a:txBody>
                    <a:bodyPr/>
                    <a:lstStyle/>
                    <a:p>
                      <a:pPr algn="ctr" fontAlgn="b"/>
                      <a:r>
                        <a:rPr lang="ko-KR" altLang="en-US" sz="1000" b="1" i="0" u="none" strike="noStrike" dirty="0">
                          <a:solidFill>
                            <a:srgbClr val="000000"/>
                          </a:solidFill>
                          <a:effectLst/>
                          <a:latin typeface="+mn-ea"/>
                          <a:ea typeface="+mn-ea"/>
                        </a:rPr>
                        <a:t>피해운전자 </a:t>
                      </a:r>
                      <a:r>
                        <a:rPr lang="ko-KR" altLang="en-US" sz="1000" b="1" i="0" u="none" strike="noStrike" dirty="0" err="1">
                          <a:solidFill>
                            <a:srgbClr val="000000"/>
                          </a:solidFill>
                          <a:effectLst/>
                          <a:latin typeface="+mn-ea"/>
                          <a:ea typeface="+mn-ea"/>
                        </a:rPr>
                        <a:t>상해정도</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a:solidFill>
                            <a:srgbClr val="000000"/>
                          </a:solidFill>
                          <a:effectLst/>
                          <a:latin typeface="+mn-ea"/>
                          <a:ea typeface="+mn-ea"/>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a:solidFill>
                            <a:srgbClr val="000000"/>
                          </a:solidFill>
                          <a:effectLst/>
                          <a:latin typeface="+mn-ea"/>
                          <a:ea typeface="+mn-ea"/>
                        </a:rPr>
                        <a:t>            </a:t>
                      </a:r>
                      <a:r>
                        <a:rPr lang="en-US" altLang="ko-KR" sz="1000" b="0" i="0" u="none" strike="noStrike">
                          <a:solidFill>
                            <a:srgbClr val="000000"/>
                          </a:solidFill>
                          <a:effectLst/>
                          <a:latin typeface="+mn-ea"/>
                          <a:ea typeface="+mn-ea"/>
                        </a:rPr>
                        <a:t>7,505,046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938,130.70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9</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1395362"/>
                  </a:ext>
                </a:extLst>
              </a:tr>
              <a:tr h="323640">
                <a:tc>
                  <a:txBody>
                    <a:bodyPr/>
                    <a:lstStyle/>
                    <a:p>
                      <a:pPr algn="ctr" fontAlgn="ctr"/>
                      <a:r>
                        <a:rPr lang="ko-KR" altLang="en-US" sz="1000" b="1" i="0" u="none" strike="noStrike" dirty="0">
                          <a:solidFill>
                            <a:srgbClr val="000000"/>
                          </a:solidFill>
                          <a:effectLst/>
                          <a:latin typeface="+mn-ea"/>
                          <a:ea typeface="+mn-ea"/>
                        </a:rPr>
                        <a:t>연</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5,674,442 </a:t>
                      </a: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945,740.25 </a:t>
                      </a:r>
                      <a:endParaRPr lang="en-US" altLang="ko-KR" sz="1000" b="0" i="0" u="none" strike="noStrike" dirty="0">
                        <a:solidFill>
                          <a:srgbClr val="000000"/>
                        </a:solidFill>
                        <a:effectLst/>
                        <a:latin typeface="+mn-ea"/>
                        <a:ea typeface="+mn-ea"/>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10</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117388"/>
                  </a:ext>
                </a:extLst>
              </a:tr>
              <a:tr h="323640">
                <a:tc gridSpan="5">
                  <a:txBody>
                    <a:bodyPr/>
                    <a:lstStyle/>
                    <a:p>
                      <a:pPr algn="ctr" fontAlgn="ctr"/>
                      <a:r>
                        <a:rPr lang="en-US" altLang="ko-KR" sz="1000" b="1" i="0" u="none" strike="noStrike" dirty="0" smtClean="0">
                          <a:solidFill>
                            <a:srgbClr val="000000"/>
                          </a:solidFill>
                          <a:effectLst/>
                          <a:latin typeface="+mn-ea"/>
                          <a:ea typeface="+mn-ea"/>
                        </a:rPr>
                        <a:t>…</a:t>
                      </a:r>
                      <a:endParaRPr lang="ko-KR" altLang="en-US" sz="1000" b="1" i="0" u="none" strike="noStrike" dirty="0">
                        <a:solidFill>
                          <a:srgbClr val="000000"/>
                        </a:solidFill>
                        <a:effectLst/>
                        <a:latin typeface="+mn-ea"/>
                        <a:ea typeface="+mn-ea"/>
                      </a:endParaRPr>
                    </a:p>
                  </a:txBody>
                  <a:tcPr marL="9525" marR="9525" marT="9525"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r" fontAlgn="b"/>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352325"/>
                  </a:ext>
                </a:extLst>
              </a:tr>
              <a:tr h="323640">
                <a:tc>
                  <a:txBody>
                    <a:bodyPr/>
                    <a:lstStyle/>
                    <a:p>
                      <a:pPr algn="ctr" fontAlgn="b"/>
                      <a:r>
                        <a:rPr lang="ko-KR" altLang="en-US" sz="1000" b="1" i="0" u="none" strike="noStrike" dirty="0">
                          <a:solidFill>
                            <a:srgbClr val="000000"/>
                          </a:solidFill>
                          <a:effectLst/>
                          <a:latin typeface="+mn-ea"/>
                          <a:ea typeface="+mn-ea"/>
                        </a:rPr>
                        <a:t>동</a:t>
                      </a:r>
                    </a:p>
                  </a:txBody>
                  <a:tcPr marL="9525" marR="9525" marT="9525" marB="0" anchor="ctr">
                    <a:lnL w="190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altLang="ko-KR" sz="1000" b="0" i="0" u="none" strike="noStrike" dirty="0">
                          <a:solidFill>
                            <a:srgbClr val="000000"/>
                          </a:solidFill>
                          <a:effectLst/>
                          <a:latin typeface="+mn-ea"/>
                          <a:ea typeface="+mn-ea"/>
                        </a:rPr>
                        <a:t>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252,975,208 </a:t>
                      </a:r>
                    </a:p>
                  </a:txBody>
                  <a:tcPr marL="9525"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ko-KR" sz="1000" b="0" i="0" u="none" strike="noStrike" dirty="0" smtClean="0">
                          <a:solidFill>
                            <a:srgbClr val="000000"/>
                          </a:solidFill>
                          <a:effectLst/>
                          <a:latin typeface="+mn-ea"/>
                          <a:ea typeface="+mn-ea"/>
                        </a:rPr>
                        <a:t>4,517,414.42 </a:t>
                      </a:r>
                      <a:endParaRPr lang="en-US" altLang="ko-KR" sz="1000" b="0" i="0" u="none" strike="noStrike" dirty="0">
                        <a:solidFill>
                          <a:srgbClr val="000000"/>
                        </a:solidFill>
                        <a:effectLst/>
                        <a:latin typeface="+mn-ea"/>
                        <a:ea typeface="+mn-ea"/>
                      </a:endParaRPr>
                    </a:p>
                  </a:txBody>
                  <a:tcPr marL="9525" marR="108000"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ko-KR" sz="1000" b="1" i="0" u="none" strike="noStrike" dirty="0">
                          <a:solidFill>
                            <a:srgbClr val="000000"/>
                          </a:solidFill>
                          <a:effectLst/>
                          <a:latin typeface="+mn-ea"/>
                          <a:ea typeface="+mn-ea"/>
                        </a:rPr>
                        <a:t>22</a:t>
                      </a:r>
                    </a:p>
                  </a:txBody>
                  <a:tcPr marL="9525" marR="9525" marT="9525" marB="0" anchor="ctr">
                    <a:lnL w="31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87003802"/>
                  </a:ext>
                </a:extLst>
              </a:tr>
            </a:tbl>
          </a:graphicData>
        </a:graphic>
      </p:graphicFrame>
      <p:sp>
        <p:nvSpPr>
          <p:cNvPr id="18" name="직사각형 17"/>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smtClean="0">
                <a:solidFill>
                  <a:schemeClr val="tx2"/>
                </a:solidFill>
                <a:latin typeface="맑은 고딕" panose="020B0503020000020004" pitchFamily="50" charset="-127"/>
              </a:rPr>
              <a:t>위험 우선순위 수 계산</a:t>
            </a:r>
            <a:endParaRPr lang="en-US" altLang="ko-KR" b="1" dirty="0" smtClean="0">
              <a:solidFill>
                <a:schemeClr val="tx2"/>
              </a:solidFill>
              <a:latin typeface="맑은 고딕" panose="020B0503020000020004" pitchFamily="50" charset="-127"/>
            </a:endParaRPr>
          </a:p>
          <a:p>
            <a:endParaRPr lang="en-US" altLang="ko-KR" sz="1600" dirty="0">
              <a:solidFill>
                <a:schemeClr val="tx2"/>
              </a:solidFill>
              <a:latin typeface="맑은 고딕" panose="020B0503020000020004" pitchFamily="50" charset="-127"/>
            </a:endParaRPr>
          </a:p>
        </p:txBody>
      </p:sp>
      <p:sp>
        <p:nvSpPr>
          <p:cNvPr id="19" name="직사각형 18"/>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변수 별 위험 우선순위 수 계산 및 정렬 </a:t>
            </a:r>
            <a:endParaRPr lang="en-US" altLang="ko-KR" sz="1200" dirty="0">
              <a:solidFill>
                <a:schemeClr val="tx2"/>
              </a:solidFill>
              <a:latin typeface="맑은 고딕" panose="020B0503020000020004" pitchFamily="50" charset="-127"/>
            </a:endParaRPr>
          </a:p>
        </p:txBody>
      </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462668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1393E5F-521B-4CAD-9D3A-AE923D912DCE}" type="slidenum">
              <a:rPr lang="en-US" smtClean="0"/>
              <a:pPr/>
              <a:t>37</a:t>
            </a:fld>
            <a:endParaRPr lang="en-US"/>
          </a:p>
        </p:txBody>
      </p:sp>
      <p:sp>
        <p:nvSpPr>
          <p:cNvPr id="30" name="직사각형 29"/>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tx2"/>
                </a:solidFill>
                <a:latin typeface="맑은 고딕" panose="020B0503020000020004" pitchFamily="50" charset="-127"/>
              </a:rPr>
              <a:t>교통사고 발생 및 위험도에 대한 영향 분석</a:t>
            </a:r>
          </a:p>
        </p:txBody>
      </p:sp>
      <p:sp>
        <p:nvSpPr>
          <p:cNvPr id="33" name="직사각형 32"/>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위험 우선순위가 높은 ＇</a:t>
            </a:r>
            <a:r>
              <a:rPr lang="ko-KR" altLang="en-US" sz="1200" b="1" dirty="0" err="1">
                <a:solidFill>
                  <a:schemeClr val="tx2"/>
                </a:solidFill>
                <a:latin typeface="맑은 고딕" panose="020B0503020000020004" pitchFamily="50" charset="-127"/>
              </a:rPr>
              <a:t>사고유형＇을</a:t>
            </a:r>
            <a:r>
              <a:rPr lang="ko-KR" altLang="en-US" sz="1200" b="1" dirty="0">
                <a:solidFill>
                  <a:schemeClr val="tx2"/>
                </a:solidFill>
                <a:latin typeface="맑은 고딕" panose="020B0503020000020004" pitchFamily="50" charset="-127"/>
              </a:rPr>
              <a:t> 중심으로 </a:t>
            </a:r>
            <a:r>
              <a:rPr lang="ko-KR" altLang="en-US" sz="1200" b="1" dirty="0" err="1">
                <a:solidFill>
                  <a:schemeClr val="tx2"/>
                </a:solidFill>
                <a:latin typeface="맑은 고딕" panose="020B0503020000020004" pitchFamily="50" charset="-127"/>
              </a:rPr>
              <a:t>머신러닝</a:t>
            </a:r>
            <a:r>
              <a:rPr lang="ko-KR" altLang="en-US" sz="1200" b="1" dirty="0">
                <a:solidFill>
                  <a:schemeClr val="tx2"/>
                </a:solidFill>
                <a:latin typeface="맑은 고딕" panose="020B0503020000020004" pitchFamily="50" charset="-127"/>
              </a:rPr>
              <a:t> 개선</a:t>
            </a:r>
          </a:p>
        </p:txBody>
      </p:sp>
      <p:grpSp>
        <p:nvGrpSpPr>
          <p:cNvPr id="15" name="그룹 14"/>
          <p:cNvGrpSpPr/>
          <p:nvPr/>
        </p:nvGrpSpPr>
        <p:grpSpPr>
          <a:xfrm>
            <a:off x="756367" y="2409825"/>
            <a:ext cx="9183840" cy="4495800"/>
            <a:chOff x="789561" y="2486025"/>
            <a:chExt cx="9183840" cy="4495800"/>
          </a:xfrm>
        </p:grpSpPr>
        <p:grpSp>
          <p:nvGrpSpPr>
            <p:cNvPr id="54" name="그룹 53"/>
            <p:cNvGrpSpPr/>
            <p:nvPr/>
          </p:nvGrpSpPr>
          <p:grpSpPr>
            <a:xfrm>
              <a:off x="789561" y="3103847"/>
              <a:ext cx="9183840" cy="1463780"/>
              <a:chOff x="870866" y="2541610"/>
              <a:chExt cx="9263984" cy="1463780"/>
            </a:xfrm>
          </p:grpSpPr>
          <p:sp>
            <p:nvSpPr>
              <p:cNvPr id="58" name="모서리가 둥근 직사각형 57"/>
              <p:cNvSpPr/>
              <p:nvPr/>
            </p:nvSpPr>
            <p:spPr>
              <a:xfrm>
                <a:off x="1964164" y="2541610"/>
                <a:ext cx="8170686" cy="1463780"/>
              </a:xfrm>
              <a:prstGeom prst="roundRect">
                <a:avLst>
                  <a:gd name="adj" fmla="val 472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변수 추가 </a:t>
                </a:r>
                <a:r>
                  <a:rPr lang="en-US" altLang="ko-KR" sz="1100" dirty="0" smtClean="0">
                    <a:solidFill>
                      <a:schemeClr val="tx1"/>
                    </a:solidFill>
                  </a:rPr>
                  <a:t>: ECLO, </a:t>
                </a:r>
                <a:r>
                  <a:rPr lang="ko-KR" altLang="en-US" sz="1100" dirty="0" smtClean="0">
                    <a:solidFill>
                      <a:schemeClr val="tx1"/>
                    </a:solidFill>
                  </a:rPr>
                  <a:t>공휴일</a:t>
                </a:r>
                <a:r>
                  <a:rPr lang="en-US" altLang="ko-KR" sz="1100" dirty="0" smtClean="0">
                    <a:solidFill>
                      <a:schemeClr val="tx1"/>
                    </a:solidFill>
                  </a:rPr>
                  <a:t>(Holiday), </a:t>
                </a:r>
                <a:r>
                  <a:rPr lang="ko-KR" altLang="en-US" sz="1100" dirty="0" err="1" smtClean="0">
                    <a:solidFill>
                      <a:schemeClr val="tx1"/>
                    </a:solidFill>
                  </a:rPr>
                  <a:t>동별</a:t>
                </a:r>
                <a:r>
                  <a:rPr lang="ko-KR" altLang="en-US" sz="1100" dirty="0" smtClean="0">
                    <a:solidFill>
                      <a:schemeClr val="tx1"/>
                    </a:solidFill>
                  </a:rPr>
                  <a:t> 가해</a:t>
                </a:r>
                <a:r>
                  <a:rPr lang="en-US" altLang="ko-KR" sz="1100" dirty="0" smtClean="0">
                    <a:solidFill>
                      <a:schemeClr val="tx1"/>
                    </a:solidFill>
                  </a:rPr>
                  <a:t>&amp;</a:t>
                </a:r>
                <a:r>
                  <a:rPr lang="ko-KR" altLang="en-US" sz="1100" dirty="0" smtClean="0">
                    <a:solidFill>
                      <a:schemeClr val="tx1"/>
                    </a:solidFill>
                  </a:rPr>
                  <a:t>피해 운전자 평균 연령</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운전자 평균 </a:t>
                </a:r>
                <a:r>
                  <a:rPr lang="ko-KR" altLang="en-US" sz="1100" dirty="0" smtClean="0">
                    <a:solidFill>
                      <a:schemeClr val="tx1"/>
                    </a:solidFill>
                  </a:rPr>
                  <a:t>성별</a:t>
                </a:r>
                <a:r>
                  <a:rPr lang="en-US" altLang="ko-KR" sz="1100" dirty="0" smtClean="0">
                    <a:solidFill>
                      <a:schemeClr val="tx1"/>
                    </a:solidFill>
                  </a:rPr>
                  <a:t>, </a:t>
                </a:r>
              </a:p>
              <a:p>
                <a:pPr>
                  <a:lnSpc>
                    <a:spcPct val="130000"/>
                  </a:lnSpc>
                </a:pPr>
                <a:r>
                  <a:rPr lang="en-US" altLang="ko-KR" sz="1100" dirty="0">
                    <a:solidFill>
                      <a:schemeClr val="tx1"/>
                    </a:solidFill>
                  </a:rPr>
                  <a:t> </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a:t>
                </a:r>
                <a:r>
                  <a:rPr lang="ko-KR" altLang="en-US" sz="1100" dirty="0" err="1" smtClean="0">
                    <a:solidFill>
                      <a:schemeClr val="tx1"/>
                    </a:solidFill>
                  </a:rPr>
                  <a:t>고령운전자</a:t>
                </a:r>
                <a:r>
                  <a:rPr lang="ko-KR" altLang="en-US" sz="1100" dirty="0" smtClean="0">
                    <a:solidFill>
                      <a:schemeClr val="tx1"/>
                    </a:solidFill>
                  </a:rPr>
                  <a:t> 위험도</a:t>
                </a:r>
                <a:r>
                  <a:rPr lang="en-US" altLang="ko-KR" sz="1100" dirty="0" smtClean="0">
                    <a:solidFill>
                      <a:schemeClr val="tx1"/>
                    </a:solidFill>
                  </a:rPr>
                  <a:t>, </a:t>
                </a:r>
                <a:r>
                  <a:rPr lang="ko-KR" altLang="en-US" sz="1100" dirty="0" err="1" smtClean="0">
                    <a:solidFill>
                      <a:schemeClr val="tx1"/>
                    </a:solidFill>
                  </a:rPr>
                  <a:t>동별</a:t>
                </a:r>
                <a:r>
                  <a:rPr lang="ko-KR" altLang="en-US" sz="1100" dirty="0" smtClean="0">
                    <a:solidFill>
                      <a:schemeClr val="tx1"/>
                    </a:solidFill>
                  </a:rPr>
                  <a:t> </a:t>
                </a:r>
                <a:r>
                  <a:rPr lang="ko-KR" altLang="en-US" sz="1100" dirty="0">
                    <a:solidFill>
                      <a:schemeClr val="tx1"/>
                    </a:solidFill>
                  </a:rPr>
                  <a:t>가해</a:t>
                </a:r>
                <a:r>
                  <a:rPr lang="en-US" altLang="ko-KR" sz="1100" dirty="0">
                    <a:solidFill>
                      <a:schemeClr val="tx1"/>
                    </a:solidFill>
                  </a:rPr>
                  <a:t>&amp;</a:t>
                </a:r>
                <a:r>
                  <a:rPr lang="ko-KR" altLang="en-US" sz="1100" dirty="0">
                    <a:solidFill>
                      <a:schemeClr val="tx1"/>
                    </a:solidFill>
                  </a:rPr>
                  <a:t>피해 운전자 </a:t>
                </a:r>
                <a:r>
                  <a:rPr lang="ko-KR" altLang="en-US" sz="1100" dirty="0" smtClean="0">
                    <a:solidFill>
                      <a:schemeClr val="tx1"/>
                    </a:solidFill>
                  </a:rPr>
                  <a:t>차종 위험도</a:t>
                </a:r>
                <a:endParaRPr lang="en-US" altLang="ko-KR" sz="1100" dirty="0" smtClean="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tx1"/>
                    </a:solidFill>
                  </a:rPr>
                  <a:t>문자열 변수</a:t>
                </a:r>
                <a:endParaRPr lang="en-US" altLang="ko-KR" sz="1100" b="1" dirty="0">
                  <a:solidFill>
                    <a:schemeClr val="tx1"/>
                  </a:solidFill>
                </a:endParaRPr>
              </a:p>
              <a:p>
                <a:pPr>
                  <a:lnSpc>
                    <a:spcPct val="130000"/>
                  </a:lnSpc>
                </a:pPr>
                <a:r>
                  <a:rPr lang="en-US" altLang="ko-KR" sz="1100" dirty="0">
                    <a:solidFill>
                      <a:schemeClr val="tx1"/>
                    </a:solidFill>
                  </a:rPr>
                  <a:t> </a:t>
                </a:r>
                <a:r>
                  <a:rPr lang="en-US" altLang="ko-KR" sz="1100" dirty="0" smtClean="0">
                    <a:solidFill>
                      <a:schemeClr val="tx1"/>
                    </a:solidFill>
                  </a:rPr>
                  <a:t>   &gt; </a:t>
                </a:r>
                <a:r>
                  <a:rPr lang="ko-KR" altLang="en-US" sz="1100" b="1" dirty="0" err="1" smtClean="0">
                    <a:solidFill>
                      <a:schemeClr val="tx1"/>
                    </a:solidFill>
                  </a:rPr>
                  <a:t>원핫인코딩</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노면상태</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a:t>
                </a:r>
                <a:r>
                  <a:rPr lang="ko-KR" altLang="en-US" sz="1100" dirty="0" err="1" smtClean="0">
                    <a:solidFill>
                      <a:schemeClr val="tx1"/>
                    </a:solidFill>
                  </a:rPr>
                  <a:t>대분류</a:t>
                </a:r>
                <a:r>
                  <a:rPr lang="en-US" altLang="ko-KR" sz="1100" dirty="0" smtClean="0">
                    <a:solidFill>
                      <a:schemeClr val="tx1"/>
                    </a:solidFill>
                  </a:rPr>
                  <a:t>)</a:t>
                </a:r>
              </a:p>
              <a:p>
                <a:pPr>
                  <a:lnSpc>
                    <a:spcPct val="130000"/>
                  </a:lnSpc>
                </a:pPr>
                <a:r>
                  <a:rPr lang="en-US" altLang="ko-KR" sz="1100" dirty="0" smtClean="0">
                    <a:solidFill>
                      <a:schemeClr val="tx1"/>
                    </a:solidFill>
                  </a:rPr>
                  <a:t>    &gt; </a:t>
                </a:r>
                <a:r>
                  <a:rPr lang="ko-KR" altLang="en-US" sz="1100" b="1" dirty="0" err="1" smtClean="0">
                    <a:solidFill>
                      <a:schemeClr val="tx1"/>
                    </a:solidFill>
                  </a:rPr>
                  <a:t>라벨인코딩</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요일</a:t>
                </a:r>
                <a:r>
                  <a:rPr lang="en-US" altLang="ko-KR" sz="1100" dirty="0" smtClean="0">
                    <a:solidFill>
                      <a:schemeClr val="tx1"/>
                    </a:solidFill>
                  </a:rPr>
                  <a:t>, </a:t>
                </a:r>
                <a:r>
                  <a:rPr lang="ko-KR" altLang="en-US" sz="1100" dirty="0" smtClean="0">
                    <a:solidFill>
                      <a:schemeClr val="tx1"/>
                    </a:solidFill>
                  </a:rPr>
                  <a:t>구</a:t>
                </a:r>
                <a:r>
                  <a:rPr lang="en-US" altLang="ko-KR" sz="1100" dirty="0" smtClean="0">
                    <a:solidFill>
                      <a:schemeClr val="tx1"/>
                    </a:solidFill>
                  </a:rPr>
                  <a:t>, </a:t>
                </a:r>
                <a:r>
                  <a:rPr lang="ko-KR" altLang="en-US" sz="1100" dirty="0" smtClean="0">
                    <a:solidFill>
                      <a:schemeClr val="tx1"/>
                    </a:solidFill>
                  </a:rPr>
                  <a:t>동</a:t>
                </a:r>
                <a:r>
                  <a:rPr lang="en-US" altLang="ko-KR" sz="1100" dirty="0" smtClean="0">
                    <a:solidFill>
                      <a:schemeClr val="tx1"/>
                    </a:solidFill>
                  </a:rPr>
                  <a:t>, </a:t>
                </a:r>
                <a:r>
                  <a:rPr lang="ko-KR" altLang="en-US" sz="1100" dirty="0" err="1" smtClean="0">
                    <a:solidFill>
                      <a:schemeClr val="tx1"/>
                    </a:solidFill>
                  </a:rPr>
                  <a:t>도로형태</a:t>
                </a:r>
                <a:endParaRPr lang="en-US" altLang="ko-KR" sz="1100" dirty="0" smtClean="0">
                  <a:solidFill>
                    <a:schemeClr val="tx1"/>
                  </a:solidFill>
                </a:endParaRPr>
              </a:p>
              <a:p>
                <a:pPr marL="171450" indent="-171450">
                  <a:lnSpc>
                    <a:spcPct val="130000"/>
                  </a:lnSpc>
                  <a:buFont typeface="Arial" panose="020B0604020202020204" pitchFamily="34" charset="0"/>
                  <a:buChar char="•"/>
                </a:pPr>
                <a:r>
                  <a:rPr lang="en-US" altLang="ko-KR" sz="1100" b="1" dirty="0" smtClean="0">
                    <a:solidFill>
                      <a:schemeClr val="tx1"/>
                    </a:solidFill>
                  </a:rPr>
                  <a:t>ECLO </a:t>
                </a:r>
                <a:r>
                  <a:rPr lang="ko-KR" altLang="en-US" sz="1100" b="1" dirty="0" smtClean="0">
                    <a:solidFill>
                      <a:schemeClr val="tx1"/>
                    </a:solidFill>
                  </a:rPr>
                  <a:t>이상치</a:t>
                </a:r>
                <a:r>
                  <a:rPr lang="en-US" altLang="ko-KR" sz="1100" b="1" dirty="0" smtClean="0">
                    <a:solidFill>
                      <a:schemeClr val="tx1"/>
                    </a:solidFill>
                  </a:rPr>
                  <a:t>(1%) </a:t>
                </a:r>
                <a:r>
                  <a:rPr lang="ko-KR" altLang="en-US" sz="1100" b="1" dirty="0" smtClean="0">
                    <a:solidFill>
                      <a:schemeClr val="tx1"/>
                    </a:solidFill>
                  </a:rPr>
                  <a:t>제거</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변수</a:t>
                </a:r>
                <a:r>
                  <a:rPr lang="en-US" altLang="ko-KR" sz="1100" dirty="0" smtClean="0">
                    <a:solidFill>
                      <a:schemeClr val="tx1"/>
                    </a:solidFill>
                  </a:rPr>
                  <a:t>(</a:t>
                </a:r>
                <a:r>
                  <a:rPr lang="ko-KR" altLang="en-US" sz="1100" dirty="0" smtClean="0">
                    <a:solidFill>
                      <a:schemeClr val="tx1"/>
                    </a:solidFill>
                  </a:rPr>
                  <a:t>노면상태</a:t>
                </a:r>
                <a:r>
                  <a:rPr lang="en-US" altLang="ko-KR" sz="1100" dirty="0" smtClean="0">
                    <a:solidFill>
                      <a:schemeClr val="tx1"/>
                    </a:solidFill>
                  </a:rPr>
                  <a:t>, </a:t>
                </a:r>
                <a:r>
                  <a:rPr lang="ko-KR" altLang="en-US" sz="1100" dirty="0" smtClean="0">
                    <a:solidFill>
                      <a:schemeClr val="tx1"/>
                    </a:solidFill>
                  </a:rPr>
                  <a:t>사고유형</a:t>
                </a:r>
                <a:r>
                  <a:rPr lang="en-US" altLang="ko-KR" sz="1100" dirty="0" smtClean="0">
                    <a:solidFill>
                      <a:schemeClr val="tx1"/>
                    </a:solidFill>
                  </a:rPr>
                  <a:t>(</a:t>
                </a:r>
                <a:r>
                  <a:rPr lang="ko-KR" altLang="en-US" sz="1100" dirty="0" err="1" smtClean="0">
                    <a:solidFill>
                      <a:schemeClr val="tx1"/>
                    </a:solidFill>
                  </a:rPr>
                  <a:t>세부분류</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 </a:t>
                </a:r>
                <a:r>
                  <a:rPr lang="ko-KR" altLang="en-US" sz="1100" dirty="0" smtClean="0">
                    <a:solidFill>
                      <a:schemeClr val="tx1"/>
                    </a:solidFill>
                  </a:rPr>
                  <a:t>기준</a:t>
                </a:r>
                <a:endParaRPr lang="en-US" altLang="ko-KR" sz="1100" dirty="0">
                  <a:solidFill>
                    <a:schemeClr val="tx1"/>
                  </a:solidFill>
                </a:endParaRPr>
              </a:p>
            </p:txBody>
          </p:sp>
          <p:sp>
            <p:nvSpPr>
              <p:cNvPr id="56" name="모서리가 둥근 직사각형 55"/>
              <p:cNvSpPr/>
              <p:nvPr/>
            </p:nvSpPr>
            <p:spPr>
              <a:xfrm>
                <a:off x="870866" y="2541610"/>
                <a:ext cx="1053111" cy="1463780"/>
              </a:xfrm>
              <a:prstGeom prst="roundRect">
                <a:avLst>
                  <a:gd name="adj" fmla="val 4188"/>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전처리</a:t>
                </a:r>
                <a:endParaRPr lang="ko-KR" altLang="en-US" sz="1200" b="1" dirty="0">
                  <a:solidFill>
                    <a:schemeClr val="tx1"/>
                  </a:solidFill>
                </a:endParaRPr>
              </a:p>
            </p:txBody>
          </p:sp>
        </p:grpSp>
        <p:grpSp>
          <p:nvGrpSpPr>
            <p:cNvPr id="59" name="그룹 58"/>
            <p:cNvGrpSpPr/>
            <p:nvPr/>
          </p:nvGrpSpPr>
          <p:grpSpPr>
            <a:xfrm>
              <a:off x="789561" y="4631249"/>
              <a:ext cx="9183840" cy="540000"/>
              <a:chOff x="870866" y="1646162"/>
              <a:chExt cx="9263984" cy="540000"/>
            </a:xfrm>
          </p:grpSpPr>
          <p:sp>
            <p:nvSpPr>
              <p:cNvPr id="63" name="모서리가 둥근 직사각형 62"/>
              <p:cNvSpPr/>
              <p:nvPr/>
            </p:nvSpPr>
            <p:spPr>
              <a:xfrm>
                <a:off x="1964164" y="1646162"/>
                <a:ext cx="8170686" cy="540000"/>
              </a:xfrm>
              <a:prstGeom prst="roundRect">
                <a:avLst>
                  <a:gd name="adj" fmla="val 11963"/>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훈련 데이터 </a:t>
                </a:r>
                <a:r>
                  <a:rPr lang="en-US" altLang="ko-KR" sz="1100" dirty="0">
                    <a:solidFill>
                      <a:schemeClr val="tx1"/>
                    </a:solidFill>
                  </a:rPr>
                  <a:t>: </a:t>
                </a:r>
                <a:r>
                  <a:rPr lang="en-US" altLang="ko-KR" sz="1100" dirty="0" smtClean="0">
                    <a:solidFill>
                      <a:schemeClr val="tx1"/>
                    </a:solidFill>
                  </a:rPr>
                  <a:t>2018~2022</a:t>
                </a:r>
                <a:r>
                  <a:rPr lang="ko-KR" altLang="en-US" sz="1100" dirty="0" smtClean="0">
                    <a:solidFill>
                      <a:schemeClr val="tx1"/>
                    </a:solidFill>
                  </a:rPr>
                  <a:t>년 수원 교통사고</a:t>
                </a:r>
                <a:endParaRPr lang="en-US" altLang="ko-KR" sz="1100" dirty="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accent2"/>
                    </a:solidFill>
                  </a:rPr>
                  <a:t>검증 데이터 </a:t>
                </a:r>
                <a:r>
                  <a:rPr lang="en-US" altLang="ko-KR" sz="1100" dirty="0">
                    <a:solidFill>
                      <a:schemeClr val="accent2"/>
                    </a:solidFill>
                  </a:rPr>
                  <a:t>: </a:t>
                </a:r>
                <a:r>
                  <a:rPr lang="en-US" altLang="ko-KR" sz="1100" dirty="0" smtClean="0">
                    <a:solidFill>
                      <a:schemeClr val="accent2"/>
                    </a:solidFill>
                  </a:rPr>
                  <a:t>2023</a:t>
                </a:r>
                <a:r>
                  <a:rPr lang="ko-KR" altLang="en-US" sz="1100" dirty="0" smtClean="0">
                    <a:solidFill>
                      <a:schemeClr val="accent2"/>
                    </a:solidFill>
                  </a:rPr>
                  <a:t>년 수원 교통사고</a:t>
                </a:r>
                <a:endParaRPr lang="ko-KR" altLang="en-US" sz="1100" dirty="0">
                  <a:solidFill>
                    <a:schemeClr val="accent2"/>
                  </a:solidFill>
                </a:endParaRPr>
              </a:p>
            </p:txBody>
          </p:sp>
          <p:sp>
            <p:nvSpPr>
              <p:cNvPr id="61" name="모서리가 둥근 직사각형 60"/>
              <p:cNvSpPr/>
              <p:nvPr/>
            </p:nvSpPr>
            <p:spPr>
              <a:xfrm>
                <a:off x="870866" y="1646162"/>
                <a:ext cx="1053111" cy="540000"/>
              </a:xfrm>
              <a:prstGeom prst="roundRect">
                <a:avLst>
                  <a:gd name="adj" fmla="val 11963"/>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훈련</a:t>
                </a:r>
                <a:r>
                  <a:rPr lang="en-US" altLang="ko-KR" sz="1200" b="1" dirty="0" smtClean="0">
                    <a:solidFill>
                      <a:schemeClr val="tx1"/>
                    </a:solidFill>
                  </a:rPr>
                  <a:t>/</a:t>
                </a:r>
                <a:r>
                  <a:rPr lang="ko-KR" altLang="en-US" sz="1200" b="1" dirty="0" smtClean="0">
                    <a:solidFill>
                      <a:schemeClr val="tx1"/>
                    </a:solidFill>
                  </a:rPr>
                  <a:t>검증</a:t>
                </a:r>
                <a:endParaRPr lang="ko-KR" altLang="en-US" sz="1200" b="1" dirty="0">
                  <a:solidFill>
                    <a:schemeClr val="tx1"/>
                  </a:solidFill>
                </a:endParaRPr>
              </a:p>
            </p:txBody>
          </p:sp>
        </p:grpSp>
        <p:grpSp>
          <p:nvGrpSpPr>
            <p:cNvPr id="6" name="그룹 5"/>
            <p:cNvGrpSpPr/>
            <p:nvPr/>
          </p:nvGrpSpPr>
          <p:grpSpPr>
            <a:xfrm>
              <a:off x="789562" y="2486025"/>
              <a:ext cx="9183839" cy="554200"/>
              <a:chOff x="749824" y="2792538"/>
              <a:chExt cx="9263695" cy="554200"/>
            </a:xfrm>
          </p:grpSpPr>
          <p:sp>
            <p:nvSpPr>
              <p:cNvPr id="36" name="모서리가 둥근 직사각형 35"/>
              <p:cNvSpPr/>
              <p:nvPr/>
            </p:nvSpPr>
            <p:spPr>
              <a:xfrm>
                <a:off x="749824" y="2792538"/>
                <a:ext cx="1053078" cy="5542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데이터</a:t>
                </a:r>
                <a:endParaRPr lang="ko-KR" altLang="en-US" sz="1200" b="1" dirty="0">
                  <a:solidFill>
                    <a:schemeClr val="tx1"/>
                  </a:solidFill>
                </a:endParaRPr>
              </a:p>
            </p:txBody>
          </p:sp>
          <p:sp>
            <p:nvSpPr>
              <p:cNvPr id="64" name="모서리가 둥근 직사각형 63"/>
              <p:cNvSpPr/>
              <p:nvPr/>
            </p:nvSpPr>
            <p:spPr>
              <a:xfrm>
                <a:off x="1843087" y="2792538"/>
                <a:ext cx="8170432" cy="554200"/>
              </a:xfrm>
              <a:prstGeom prst="roundRect">
                <a:avLst>
                  <a:gd name="adj" fmla="val 961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en-US" altLang="ko-KR" sz="1100" b="1" dirty="0">
                    <a:solidFill>
                      <a:schemeClr val="tx1"/>
                    </a:solidFill>
                  </a:rPr>
                  <a:t>TAAS_2018~2023</a:t>
                </a:r>
                <a:r>
                  <a:rPr lang="ko-KR" altLang="en-US" sz="1100" b="1" dirty="0">
                    <a:solidFill>
                      <a:schemeClr val="tx1"/>
                    </a:solidFill>
                  </a:rPr>
                  <a:t>년 수원 교통사고 </a:t>
                </a:r>
                <a:r>
                  <a:rPr lang="ko-KR" altLang="en-US" sz="1100" b="1" dirty="0" smtClean="0">
                    <a:solidFill>
                      <a:schemeClr val="tx1"/>
                    </a:solidFill>
                  </a:rPr>
                  <a:t>데이터</a:t>
                </a:r>
                <a:endParaRPr lang="en-US" altLang="ko-KR" sz="1100" b="1" dirty="0" smtClean="0">
                  <a:solidFill>
                    <a:schemeClr val="tx1"/>
                  </a:solidFill>
                </a:endParaRPr>
              </a:p>
              <a:p>
                <a:pPr marL="171450" indent="-171450">
                  <a:lnSpc>
                    <a:spcPct val="130000"/>
                  </a:lnSpc>
                  <a:buFont typeface="Arial" panose="020B0604020202020204" pitchFamily="34" charset="0"/>
                  <a:buChar char="•"/>
                </a:pPr>
                <a:r>
                  <a:rPr lang="ko-KR" altLang="en-US" sz="1100" b="1" dirty="0" smtClean="0">
                    <a:solidFill>
                      <a:schemeClr val="accent2"/>
                    </a:solidFill>
                  </a:rPr>
                  <a:t>변수 </a:t>
                </a:r>
                <a:r>
                  <a:rPr lang="en-US" altLang="ko-KR" sz="1100" b="1" dirty="0" smtClean="0">
                    <a:solidFill>
                      <a:schemeClr val="accent2"/>
                    </a:solidFill>
                  </a:rPr>
                  <a:t>“</a:t>
                </a:r>
                <a:r>
                  <a:rPr lang="ko-KR" altLang="en-US" sz="1100" b="1" dirty="0" smtClean="0">
                    <a:solidFill>
                      <a:schemeClr val="accent2"/>
                    </a:solidFill>
                  </a:rPr>
                  <a:t>사고유형</a:t>
                </a:r>
                <a:r>
                  <a:rPr lang="en-US" altLang="ko-KR" sz="1100" b="1" dirty="0" smtClean="0">
                    <a:solidFill>
                      <a:schemeClr val="accent2"/>
                    </a:solidFill>
                  </a:rPr>
                  <a:t>(</a:t>
                </a:r>
                <a:r>
                  <a:rPr lang="ko-KR" altLang="en-US" sz="1100" b="1" dirty="0" err="1" smtClean="0">
                    <a:solidFill>
                      <a:schemeClr val="accent2"/>
                    </a:solidFill>
                  </a:rPr>
                  <a:t>차량단독</a:t>
                </a:r>
                <a:r>
                  <a:rPr lang="en-US" altLang="ko-KR" sz="1100" b="1" dirty="0" smtClean="0">
                    <a:solidFill>
                      <a:schemeClr val="accent2"/>
                    </a:solidFill>
                  </a:rPr>
                  <a:t>, </a:t>
                </a:r>
                <a:r>
                  <a:rPr lang="ko-KR" altLang="en-US" sz="1100" b="1" dirty="0" err="1" smtClean="0">
                    <a:solidFill>
                      <a:schemeClr val="accent2"/>
                    </a:solidFill>
                  </a:rPr>
                  <a:t>차대차</a:t>
                </a:r>
                <a:r>
                  <a:rPr lang="en-US" altLang="ko-KR" sz="1100" b="1" dirty="0" smtClean="0">
                    <a:solidFill>
                      <a:schemeClr val="accent2"/>
                    </a:solidFill>
                  </a:rPr>
                  <a:t>, </a:t>
                </a:r>
                <a:r>
                  <a:rPr lang="ko-KR" altLang="en-US" sz="1100" b="1" dirty="0" err="1" smtClean="0">
                    <a:solidFill>
                      <a:schemeClr val="accent2"/>
                    </a:solidFill>
                  </a:rPr>
                  <a:t>차대사람</a:t>
                </a:r>
                <a:r>
                  <a:rPr lang="en-US" altLang="ko-KR" sz="1100" b="1" dirty="0" smtClean="0">
                    <a:solidFill>
                      <a:schemeClr val="accent2"/>
                    </a:solidFill>
                  </a:rPr>
                  <a:t>)”</a:t>
                </a:r>
                <a:r>
                  <a:rPr lang="ko-KR" altLang="en-US" sz="1100" b="1" dirty="0">
                    <a:solidFill>
                      <a:schemeClr val="accent2"/>
                    </a:solidFill>
                  </a:rPr>
                  <a:t> </a:t>
                </a:r>
                <a:r>
                  <a:rPr lang="ko-KR" altLang="en-US" sz="1100" b="1" dirty="0" smtClean="0">
                    <a:solidFill>
                      <a:schemeClr val="accent2"/>
                    </a:solidFill>
                  </a:rPr>
                  <a:t>기준 데이터 분리</a:t>
                </a:r>
                <a:r>
                  <a:rPr lang="en-US" altLang="ko-KR" sz="1100" b="1" dirty="0" smtClean="0">
                    <a:solidFill>
                      <a:schemeClr val="accent2"/>
                    </a:solidFill>
                  </a:rPr>
                  <a:t>, </a:t>
                </a:r>
                <a:r>
                  <a:rPr lang="ko-KR" altLang="en-US" sz="1100" b="1" dirty="0" smtClean="0">
                    <a:solidFill>
                      <a:schemeClr val="accent2"/>
                    </a:solidFill>
                  </a:rPr>
                  <a:t>전처리</a:t>
                </a:r>
                <a:r>
                  <a:rPr lang="en-US" altLang="ko-KR" sz="1100" b="1" dirty="0" smtClean="0">
                    <a:solidFill>
                      <a:schemeClr val="accent2"/>
                    </a:solidFill>
                  </a:rPr>
                  <a:t>, </a:t>
                </a:r>
                <a:r>
                  <a:rPr lang="ko-KR" altLang="en-US" sz="1100" b="1" dirty="0" smtClean="0">
                    <a:solidFill>
                      <a:schemeClr val="accent2"/>
                    </a:solidFill>
                  </a:rPr>
                  <a:t>훈련 및 검증</a:t>
                </a:r>
                <a:endParaRPr lang="ko-KR" altLang="en-US" sz="1100" b="1" dirty="0">
                  <a:solidFill>
                    <a:schemeClr val="accent2"/>
                  </a:solidFill>
                </a:endParaRPr>
              </a:p>
            </p:txBody>
          </p:sp>
        </p:grpSp>
        <p:grpSp>
          <p:nvGrpSpPr>
            <p:cNvPr id="14" name="그룹 13"/>
            <p:cNvGrpSpPr/>
            <p:nvPr/>
          </p:nvGrpSpPr>
          <p:grpSpPr>
            <a:xfrm>
              <a:off x="789561" y="5234870"/>
              <a:ext cx="9183840" cy="1746955"/>
              <a:chOff x="789561" y="5234870"/>
              <a:chExt cx="9183840" cy="1746955"/>
            </a:xfrm>
          </p:grpSpPr>
          <p:grpSp>
            <p:nvGrpSpPr>
              <p:cNvPr id="12" name="그룹 11"/>
              <p:cNvGrpSpPr/>
              <p:nvPr/>
            </p:nvGrpSpPr>
            <p:grpSpPr>
              <a:xfrm>
                <a:off x="789561" y="5730491"/>
                <a:ext cx="9183840" cy="1251334"/>
                <a:chOff x="789561" y="3335625"/>
                <a:chExt cx="9183840" cy="1251334"/>
              </a:xfrm>
            </p:grpSpPr>
            <p:sp>
              <p:nvSpPr>
                <p:cNvPr id="35" name="모서리가 둥근 직사각형 34"/>
                <p:cNvSpPr/>
                <p:nvPr/>
              </p:nvSpPr>
              <p:spPr>
                <a:xfrm>
                  <a:off x="789561" y="3335625"/>
                  <a:ext cx="1044000" cy="1251334"/>
                </a:xfrm>
                <a:prstGeom prst="roundRect">
                  <a:avLst>
                    <a:gd name="adj" fmla="val 5498"/>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독립변수</a:t>
                  </a:r>
                  <a:r>
                    <a:rPr lang="en-US" altLang="ko-KR" sz="1200" b="1" dirty="0" smtClean="0">
                      <a:solidFill>
                        <a:schemeClr val="tx1"/>
                      </a:solidFill>
                    </a:rPr>
                    <a:t>(X)</a:t>
                  </a:r>
                  <a:endParaRPr lang="ko-KR" altLang="en-US" sz="1200" b="1" dirty="0">
                    <a:solidFill>
                      <a:schemeClr val="tx1"/>
                    </a:solidFill>
                  </a:endParaRPr>
                </a:p>
              </p:txBody>
            </p:sp>
            <p:sp>
              <p:nvSpPr>
                <p:cNvPr id="37" name="모서리가 둥근 직사각형 36"/>
                <p:cNvSpPr/>
                <p:nvPr/>
              </p:nvSpPr>
              <p:spPr>
                <a:xfrm>
                  <a:off x="1873401" y="3335625"/>
                  <a:ext cx="8100000" cy="1251334"/>
                </a:xfrm>
                <a:prstGeom prst="roundRect">
                  <a:avLst>
                    <a:gd name="adj" fmla="val 6452"/>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err="1" smtClean="0">
                      <a:solidFill>
                        <a:schemeClr val="tx1"/>
                      </a:solidFill>
                    </a:rPr>
                    <a:t>공통변수</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요일</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 </a:t>
                  </a:r>
                  <a:r>
                    <a:rPr lang="ko-KR" altLang="en-US" sz="1100" dirty="0" smtClean="0">
                      <a:solidFill>
                        <a:schemeClr val="tx1"/>
                      </a:solidFill>
                    </a:rPr>
                    <a:t>노면상태</a:t>
                  </a:r>
                  <a:r>
                    <a:rPr lang="en-US" altLang="ko-KR" sz="1100" dirty="0" smtClean="0">
                      <a:solidFill>
                        <a:schemeClr val="tx1"/>
                      </a:solidFill>
                    </a:rPr>
                    <a:t>, </a:t>
                  </a:r>
                  <a:r>
                    <a:rPr lang="ko-KR" altLang="en-US" sz="1100" dirty="0" smtClean="0">
                      <a:solidFill>
                        <a:schemeClr val="tx1"/>
                      </a:solidFill>
                    </a:rPr>
                    <a:t>연</a:t>
                  </a:r>
                  <a:r>
                    <a:rPr lang="en-US" altLang="ko-KR" sz="1100" dirty="0" smtClean="0">
                      <a:solidFill>
                        <a:schemeClr val="tx1"/>
                      </a:solidFill>
                    </a:rPr>
                    <a:t>, </a:t>
                  </a:r>
                  <a:r>
                    <a:rPr lang="ko-KR" altLang="en-US" sz="1100" dirty="0" smtClean="0">
                      <a:solidFill>
                        <a:schemeClr val="tx1"/>
                      </a:solidFill>
                    </a:rPr>
                    <a:t>월</a:t>
                  </a:r>
                  <a:r>
                    <a:rPr lang="en-US" altLang="ko-KR" sz="1100" dirty="0" smtClean="0">
                      <a:solidFill>
                        <a:schemeClr val="tx1"/>
                      </a:solidFill>
                    </a:rPr>
                    <a:t>, </a:t>
                  </a:r>
                  <a:r>
                    <a:rPr lang="ko-KR" altLang="en-US" sz="1100" dirty="0" smtClean="0">
                      <a:solidFill>
                        <a:schemeClr val="tx1"/>
                      </a:solidFill>
                    </a:rPr>
                    <a:t>시간</a:t>
                  </a:r>
                  <a:r>
                    <a:rPr lang="en-US" altLang="ko-KR" sz="1100" dirty="0" smtClean="0">
                      <a:solidFill>
                        <a:schemeClr val="tx1"/>
                      </a:solidFill>
                    </a:rPr>
                    <a:t>, </a:t>
                  </a:r>
                  <a:r>
                    <a:rPr lang="ko-KR" altLang="en-US" sz="1100" dirty="0" smtClean="0">
                      <a:solidFill>
                        <a:schemeClr val="tx1"/>
                      </a:solidFill>
                    </a:rPr>
                    <a:t>공휴일</a:t>
                  </a:r>
                  <a:r>
                    <a:rPr lang="en-US" altLang="ko-KR" sz="1100" dirty="0" smtClean="0">
                      <a:solidFill>
                        <a:schemeClr val="tx1"/>
                      </a:solidFill>
                    </a:rPr>
                    <a:t>, </a:t>
                  </a:r>
                  <a:r>
                    <a:rPr lang="ko-KR" altLang="en-US" sz="1100" dirty="0" smtClean="0">
                      <a:solidFill>
                        <a:schemeClr val="tx1"/>
                      </a:solidFill>
                    </a:rPr>
                    <a:t>구</a:t>
                  </a:r>
                  <a:r>
                    <a:rPr lang="en-US" altLang="ko-KR" sz="1100" dirty="0" smtClean="0">
                      <a:solidFill>
                        <a:schemeClr val="tx1"/>
                      </a:solidFill>
                    </a:rPr>
                    <a:t>, </a:t>
                  </a:r>
                  <a:r>
                    <a:rPr lang="ko-KR" altLang="en-US" sz="1100" dirty="0" smtClean="0">
                      <a:solidFill>
                        <a:schemeClr val="tx1"/>
                      </a:solidFill>
                    </a:rPr>
                    <a:t>동</a:t>
                  </a:r>
                  <a:r>
                    <a:rPr lang="en-US" altLang="ko-KR" sz="1100" dirty="0" smtClean="0">
                      <a:solidFill>
                        <a:schemeClr val="tx1"/>
                      </a:solidFill>
                    </a:rPr>
                    <a:t>, </a:t>
                  </a:r>
                  <a:r>
                    <a:rPr lang="ko-KR" altLang="en-US" sz="1100" dirty="0" err="1" smtClean="0">
                      <a:solidFill>
                        <a:schemeClr val="tx1"/>
                      </a:solidFill>
                    </a:rPr>
                    <a:t>도로형태</a:t>
                  </a:r>
                  <a:r>
                    <a:rPr lang="en-US" altLang="ko-KR" sz="1100" dirty="0" smtClean="0">
                      <a:solidFill>
                        <a:schemeClr val="tx1"/>
                      </a:solidFill>
                    </a:rPr>
                    <a:t>(</a:t>
                  </a:r>
                  <a:r>
                    <a:rPr lang="ko-KR" altLang="en-US" sz="1100" dirty="0" err="1" smtClean="0">
                      <a:solidFill>
                        <a:schemeClr val="tx1"/>
                      </a:solidFill>
                    </a:rPr>
                    <a:t>대분류</a:t>
                  </a:r>
                  <a:r>
                    <a:rPr lang="en-US" altLang="ko-KR" sz="1100" dirty="0" smtClean="0">
                      <a:solidFill>
                        <a:schemeClr val="tx1"/>
                      </a:solidFill>
                    </a:rPr>
                    <a:t>), </a:t>
                  </a:r>
                </a:p>
                <a:p>
                  <a:pPr>
                    <a:lnSpc>
                      <a:spcPct val="130000"/>
                    </a:lnSpc>
                  </a:pPr>
                  <a:r>
                    <a:rPr lang="en-US" altLang="ko-KR" sz="1100" dirty="0">
                      <a:solidFill>
                        <a:schemeClr val="tx1"/>
                      </a:solidFill>
                    </a:rPr>
                    <a:t> </a:t>
                  </a:r>
                  <a:r>
                    <a:rPr lang="en-US" altLang="ko-KR" sz="1100" dirty="0" smtClean="0">
                      <a:solidFill>
                        <a:schemeClr val="tx1"/>
                      </a:solidFill>
                    </a:rPr>
                    <a:t>                </a:t>
                  </a:r>
                  <a:r>
                    <a:rPr lang="ko-KR" altLang="en-US" sz="1100" dirty="0" err="1" smtClean="0">
                      <a:solidFill>
                        <a:schemeClr val="tx1"/>
                      </a:solidFill>
                    </a:rPr>
                    <a:t>가해운전자</a:t>
                  </a:r>
                  <a:r>
                    <a:rPr lang="ko-KR" altLang="en-US" sz="1100" dirty="0" smtClean="0">
                      <a:solidFill>
                        <a:schemeClr val="tx1"/>
                      </a:solidFill>
                    </a:rPr>
                    <a:t> </a:t>
                  </a:r>
                  <a:r>
                    <a:rPr lang="ko-KR" altLang="en-US" sz="1100" dirty="0">
                      <a:solidFill>
                        <a:schemeClr val="tx1"/>
                      </a:solidFill>
                    </a:rPr>
                    <a:t>평균연령</a:t>
                  </a:r>
                  <a:r>
                    <a:rPr lang="en-US" altLang="ko-KR" sz="1100" dirty="0">
                      <a:solidFill>
                        <a:schemeClr val="tx1"/>
                      </a:solidFill>
                    </a:rPr>
                    <a:t>, </a:t>
                  </a:r>
                  <a:r>
                    <a:rPr lang="ko-KR" altLang="en-US" sz="1100" dirty="0" err="1">
                      <a:solidFill>
                        <a:schemeClr val="tx1"/>
                      </a:solidFill>
                    </a:rPr>
                    <a:t>가해운전자</a:t>
                  </a:r>
                  <a:r>
                    <a:rPr lang="ko-KR" altLang="en-US" sz="1100" dirty="0">
                      <a:solidFill>
                        <a:schemeClr val="tx1"/>
                      </a:solidFill>
                    </a:rPr>
                    <a:t> </a:t>
                  </a:r>
                  <a:r>
                    <a:rPr lang="ko-KR" altLang="en-US" sz="1100" dirty="0" err="1">
                      <a:solidFill>
                        <a:schemeClr val="tx1"/>
                      </a:solidFill>
                    </a:rPr>
                    <a:t>평균성별</a:t>
                  </a:r>
                  <a:r>
                    <a:rPr lang="en-US" altLang="ko-KR" sz="1100" dirty="0">
                      <a:solidFill>
                        <a:schemeClr val="tx1"/>
                      </a:solidFill>
                    </a:rPr>
                    <a:t>, </a:t>
                  </a:r>
                  <a:r>
                    <a:rPr lang="ko-KR" altLang="en-US" sz="1100" dirty="0" smtClean="0">
                      <a:solidFill>
                        <a:schemeClr val="tx1"/>
                      </a:solidFill>
                    </a:rPr>
                    <a:t>가해 </a:t>
                  </a:r>
                  <a:r>
                    <a:rPr lang="ko-KR" altLang="en-US" sz="1100" dirty="0" err="1" smtClean="0">
                      <a:solidFill>
                        <a:schemeClr val="tx1"/>
                      </a:solidFill>
                    </a:rPr>
                    <a:t>고령운전자</a:t>
                  </a:r>
                  <a:r>
                    <a:rPr lang="ko-KR" altLang="en-US" sz="1100" dirty="0" smtClean="0">
                      <a:solidFill>
                        <a:schemeClr val="tx1"/>
                      </a:solidFill>
                    </a:rPr>
                    <a:t> </a:t>
                  </a:r>
                  <a:r>
                    <a:rPr lang="ko-KR" altLang="en-US" sz="1100" dirty="0">
                      <a:solidFill>
                        <a:schemeClr val="tx1"/>
                      </a:solidFill>
                    </a:rPr>
                    <a:t>위험도</a:t>
                  </a:r>
                  <a:r>
                    <a:rPr lang="en-US" altLang="ko-KR" sz="1100" dirty="0">
                      <a:solidFill>
                        <a:schemeClr val="tx1"/>
                      </a:solidFill>
                    </a:rPr>
                    <a:t>, </a:t>
                  </a:r>
                  <a:r>
                    <a:rPr lang="ko-KR" altLang="en-US" sz="1100" dirty="0" err="1" smtClean="0">
                      <a:solidFill>
                        <a:schemeClr val="tx1"/>
                      </a:solidFill>
                    </a:rPr>
                    <a:t>가해운전자</a:t>
                  </a:r>
                  <a:r>
                    <a:rPr lang="ko-KR" altLang="en-US" sz="1100" dirty="0" smtClean="0">
                      <a:solidFill>
                        <a:schemeClr val="tx1"/>
                      </a:solidFill>
                    </a:rPr>
                    <a:t> 차종</a:t>
                  </a:r>
                  <a:r>
                    <a:rPr lang="en-US" altLang="ko-KR" sz="1100" dirty="0" smtClean="0">
                      <a:solidFill>
                        <a:schemeClr val="tx1"/>
                      </a:solidFill>
                    </a:rPr>
                    <a:t> </a:t>
                  </a:r>
                  <a:r>
                    <a:rPr lang="ko-KR" altLang="en-US" sz="1100" dirty="0" smtClean="0">
                      <a:solidFill>
                        <a:schemeClr val="tx1"/>
                      </a:solidFill>
                    </a:rPr>
                    <a:t>위험도</a:t>
                  </a:r>
                  <a:endParaRPr lang="en-US" altLang="ko-KR" sz="1100" dirty="0">
                    <a:solidFill>
                      <a:schemeClr val="tx1"/>
                    </a:solidFill>
                  </a:endParaRPr>
                </a:p>
                <a:p>
                  <a:pPr marL="171450" indent="-171450">
                    <a:lnSpc>
                      <a:spcPct val="130000"/>
                    </a:lnSpc>
                    <a:buFont typeface="Wingdings" panose="05000000000000000000" pitchFamily="2" charset="2"/>
                    <a:buChar char="Ø"/>
                  </a:pPr>
                  <a:r>
                    <a:rPr lang="ko-KR" altLang="en-US" sz="1100" b="1" dirty="0" err="1" smtClean="0">
                      <a:solidFill>
                        <a:schemeClr val="tx1"/>
                      </a:solidFill>
                    </a:rPr>
                    <a:t>차랑단독</a:t>
                  </a:r>
                  <a:r>
                    <a:rPr lang="ko-KR" altLang="en-US" sz="1100" dirty="0" smtClean="0">
                      <a:solidFill>
                        <a:schemeClr val="tx1"/>
                      </a:solidFill>
                    </a:rPr>
                    <a:t> </a:t>
                  </a:r>
                  <a:r>
                    <a:rPr lang="en-US" altLang="ko-KR" sz="1100" dirty="0" smtClean="0">
                      <a:solidFill>
                        <a:schemeClr val="tx1"/>
                      </a:solidFill>
                    </a:rPr>
                    <a:t>: -</a:t>
                  </a:r>
                </a:p>
                <a:p>
                  <a:pPr marL="171450" indent="-171450">
                    <a:lnSpc>
                      <a:spcPct val="130000"/>
                    </a:lnSpc>
                    <a:buFont typeface="Wingdings" panose="05000000000000000000" pitchFamily="2" charset="2"/>
                    <a:buChar char="Ø"/>
                  </a:pPr>
                  <a:r>
                    <a:rPr lang="ko-KR" altLang="en-US" sz="1100" b="1" dirty="0" err="1" smtClean="0">
                      <a:solidFill>
                        <a:schemeClr val="tx1"/>
                      </a:solidFill>
                    </a:rPr>
                    <a:t>차대차</a:t>
                  </a:r>
                  <a:r>
                    <a:rPr lang="ko-KR" altLang="en-US" sz="1100" b="1" dirty="0" smtClean="0">
                      <a:solidFill>
                        <a:schemeClr val="tx1"/>
                      </a:solidFill>
                    </a:rPr>
                    <a:t>    </a:t>
                  </a:r>
                  <a:r>
                    <a:rPr lang="en-US" altLang="ko-KR" sz="1100" dirty="0" smtClean="0">
                      <a:solidFill>
                        <a:schemeClr val="tx1"/>
                      </a:solidFill>
                    </a:rPr>
                    <a:t>: </a:t>
                  </a:r>
                  <a:r>
                    <a:rPr lang="ko-KR" altLang="en-US" sz="1100" dirty="0" smtClean="0">
                      <a:solidFill>
                        <a:schemeClr val="tx1"/>
                      </a:solidFill>
                    </a:rPr>
                    <a:t>피해운전자 평균연령</a:t>
                  </a:r>
                  <a:r>
                    <a:rPr lang="en-US" altLang="ko-KR" sz="1100" dirty="0" smtClean="0">
                      <a:solidFill>
                        <a:schemeClr val="tx1"/>
                      </a:solidFill>
                    </a:rPr>
                    <a:t>, </a:t>
                  </a:r>
                  <a:r>
                    <a:rPr lang="ko-KR" altLang="en-US" sz="1100" dirty="0" smtClean="0">
                      <a:solidFill>
                        <a:schemeClr val="tx1"/>
                      </a:solidFill>
                    </a:rPr>
                    <a:t>피해운전자 </a:t>
                  </a:r>
                  <a:r>
                    <a:rPr lang="ko-KR" altLang="en-US" sz="1100" dirty="0" err="1" smtClean="0">
                      <a:solidFill>
                        <a:schemeClr val="tx1"/>
                      </a:solidFill>
                    </a:rPr>
                    <a:t>평균성별</a:t>
                  </a:r>
                  <a:r>
                    <a:rPr lang="en-US" altLang="ko-KR" sz="1100" dirty="0" smtClean="0">
                      <a:solidFill>
                        <a:schemeClr val="tx1"/>
                      </a:solidFill>
                    </a:rPr>
                    <a:t>, </a:t>
                  </a:r>
                  <a:r>
                    <a:rPr lang="ko-KR" altLang="en-US" sz="1100" dirty="0" smtClean="0">
                      <a:solidFill>
                        <a:schemeClr val="tx1"/>
                      </a:solidFill>
                    </a:rPr>
                    <a:t>피해 </a:t>
                  </a:r>
                  <a:r>
                    <a:rPr lang="ko-KR" altLang="en-US" sz="1100" dirty="0" err="1" smtClean="0">
                      <a:solidFill>
                        <a:schemeClr val="tx1"/>
                      </a:solidFill>
                    </a:rPr>
                    <a:t>고령운전자</a:t>
                  </a:r>
                  <a:r>
                    <a:rPr lang="ko-KR" altLang="en-US" sz="1100" dirty="0" smtClean="0">
                      <a:solidFill>
                        <a:schemeClr val="tx1"/>
                      </a:solidFill>
                    </a:rPr>
                    <a:t> </a:t>
                  </a:r>
                  <a:r>
                    <a:rPr lang="en-US" altLang="ko-KR" sz="1100" dirty="0" smtClean="0">
                      <a:solidFill>
                        <a:schemeClr val="tx1"/>
                      </a:solidFill>
                    </a:rPr>
                    <a:t> </a:t>
                  </a:r>
                  <a:r>
                    <a:rPr lang="ko-KR" altLang="en-US" sz="1100" dirty="0" smtClean="0">
                      <a:solidFill>
                        <a:schemeClr val="tx1"/>
                      </a:solidFill>
                    </a:rPr>
                    <a:t>위험도</a:t>
                  </a:r>
                  <a:r>
                    <a:rPr lang="en-US" altLang="ko-KR" sz="1100" dirty="0" smtClean="0">
                      <a:solidFill>
                        <a:schemeClr val="tx1"/>
                      </a:solidFill>
                    </a:rPr>
                    <a:t>, </a:t>
                  </a:r>
                  <a:r>
                    <a:rPr lang="ko-KR" altLang="en-US" sz="1100" dirty="0" smtClean="0">
                      <a:solidFill>
                        <a:schemeClr val="tx1"/>
                      </a:solidFill>
                    </a:rPr>
                    <a:t>피해운전자 차종</a:t>
                  </a:r>
                  <a:r>
                    <a:rPr lang="en-US" altLang="ko-KR" sz="1100" dirty="0" smtClean="0">
                      <a:solidFill>
                        <a:schemeClr val="tx1"/>
                      </a:solidFill>
                    </a:rPr>
                    <a:t> </a:t>
                  </a:r>
                  <a:r>
                    <a:rPr lang="ko-KR" altLang="en-US" sz="1100" dirty="0" smtClean="0">
                      <a:solidFill>
                        <a:schemeClr val="tx1"/>
                      </a:solidFill>
                    </a:rPr>
                    <a:t>위험도</a:t>
                  </a:r>
                  <a:endParaRPr lang="en-US" altLang="ko-KR" sz="1100" dirty="0">
                    <a:solidFill>
                      <a:schemeClr val="tx1"/>
                    </a:solidFill>
                  </a:endParaRPr>
                </a:p>
                <a:p>
                  <a:pPr marL="171450" indent="-171450">
                    <a:lnSpc>
                      <a:spcPct val="130000"/>
                    </a:lnSpc>
                    <a:buFont typeface="Wingdings" panose="05000000000000000000" pitchFamily="2" charset="2"/>
                    <a:buChar char="Ø"/>
                  </a:pPr>
                  <a:r>
                    <a:rPr lang="ko-KR" altLang="en-US" sz="1100" b="1" dirty="0" err="1" smtClean="0">
                      <a:solidFill>
                        <a:schemeClr val="tx1"/>
                      </a:solidFill>
                    </a:rPr>
                    <a:t>차대사람</a:t>
                  </a:r>
                  <a:r>
                    <a:rPr lang="ko-KR" altLang="en-US" sz="1100" b="1" dirty="0" smtClean="0">
                      <a:solidFill>
                        <a:schemeClr val="tx1"/>
                      </a:solidFill>
                    </a:rPr>
                    <a:t> </a:t>
                  </a:r>
                  <a:r>
                    <a:rPr lang="en-US" altLang="ko-KR" sz="1100" dirty="0">
                      <a:solidFill>
                        <a:schemeClr val="tx1"/>
                      </a:solidFill>
                    </a:rPr>
                    <a:t>: </a:t>
                  </a:r>
                  <a:r>
                    <a:rPr lang="ko-KR" altLang="en-US" sz="1100" dirty="0">
                      <a:solidFill>
                        <a:schemeClr val="tx1"/>
                      </a:solidFill>
                    </a:rPr>
                    <a:t>피해운전자 평균연령</a:t>
                  </a:r>
                  <a:r>
                    <a:rPr lang="en-US" altLang="ko-KR" sz="1100" dirty="0">
                      <a:solidFill>
                        <a:schemeClr val="tx1"/>
                      </a:solidFill>
                    </a:rPr>
                    <a:t>, </a:t>
                  </a:r>
                  <a:r>
                    <a:rPr lang="ko-KR" altLang="en-US" sz="1100" dirty="0" smtClean="0">
                      <a:solidFill>
                        <a:schemeClr val="tx1"/>
                      </a:solidFill>
                    </a:rPr>
                    <a:t>피해운전자 </a:t>
                  </a:r>
                  <a:r>
                    <a:rPr lang="ko-KR" altLang="en-US" sz="1100" dirty="0" err="1" smtClean="0">
                      <a:solidFill>
                        <a:schemeClr val="tx1"/>
                      </a:solidFill>
                    </a:rPr>
                    <a:t>평균성별</a:t>
                  </a:r>
                  <a:endParaRPr lang="ko-KR" altLang="en-US" sz="1100" dirty="0">
                    <a:solidFill>
                      <a:schemeClr val="accent2"/>
                    </a:solidFill>
                  </a:endParaRPr>
                </a:p>
              </p:txBody>
            </p:sp>
          </p:grpSp>
          <p:grpSp>
            <p:nvGrpSpPr>
              <p:cNvPr id="7" name="그룹 6"/>
              <p:cNvGrpSpPr/>
              <p:nvPr/>
            </p:nvGrpSpPr>
            <p:grpSpPr>
              <a:xfrm>
                <a:off x="789561" y="5234870"/>
                <a:ext cx="9183840" cy="432000"/>
                <a:chOff x="789561" y="2840004"/>
                <a:chExt cx="9183840" cy="432000"/>
              </a:xfrm>
            </p:grpSpPr>
            <p:sp>
              <p:nvSpPr>
                <p:cNvPr id="38" name="모서리가 둥근 직사각형 37"/>
                <p:cNvSpPr/>
                <p:nvPr/>
              </p:nvSpPr>
              <p:spPr>
                <a:xfrm>
                  <a:off x="1873401" y="2840004"/>
                  <a:ext cx="8100000" cy="432000"/>
                </a:xfrm>
                <a:prstGeom prst="roundRect">
                  <a:avLst>
                    <a:gd name="adj" fmla="val 961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en-US" altLang="ko-KR" sz="1100" b="1" dirty="0" smtClean="0">
                      <a:solidFill>
                        <a:schemeClr val="tx1"/>
                      </a:solidFill>
                    </a:rPr>
                    <a:t>ECLO </a:t>
                  </a:r>
                  <a:r>
                    <a:rPr lang="en-US" altLang="ko-KR" sz="1100" dirty="0" smtClean="0">
                      <a:solidFill>
                        <a:schemeClr val="tx1"/>
                      </a:solidFill>
                    </a:rPr>
                    <a:t>= </a:t>
                  </a:r>
                  <a:r>
                    <a:rPr lang="ko-KR" altLang="en-US" sz="1100" dirty="0" smtClean="0">
                      <a:solidFill>
                        <a:schemeClr val="tx1"/>
                      </a:solidFill>
                    </a:rPr>
                    <a:t>사망자수 </a:t>
                  </a:r>
                  <a:r>
                    <a:rPr lang="en-US" altLang="ko-KR" sz="1100" dirty="0">
                      <a:solidFill>
                        <a:schemeClr val="tx1"/>
                      </a:solidFill>
                    </a:rPr>
                    <a:t>x 10 + </a:t>
                  </a:r>
                  <a:r>
                    <a:rPr lang="ko-KR" altLang="en-US" sz="1100" dirty="0" err="1">
                      <a:solidFill>
                        <a:schemeClr val="tx1"/>
                      </a:solidFill>
                    </a:rPr>
                    <a:t>중상자수</a:t>
                  </a:r>
                  <a:r>
                    <a:rPr lang="ko-KR" altLang="en-US" sz="1100" dirty="0">
                      <a:solidFill>
                        <a:schemeClr val="tx1"/>
                      </a:solidFill>
                    </a:rPr>
                    <a:t> </a:t>
                  </a:r>
                  <a:r>
                    <a:rPr lang="en-US" altLang="ko-KR" sz="1100" dirty="0">
                      <a:solidFill>
                        <a:schemeClr val="tx1"/>
                      </a:solidFill>
                    </a:rPr>
                    <a:t>x 5 + </a:t>
                  </a:r>
                  <a:r>
                    <a:rPr lang="ko-KR" altLang="en-US" sz="1100" dirty="0" err="1">
                      <a:solidFill>
                        <a:schemeClr val="tx1"/>
                      </a:solidFill>
                    </a:rPr>
                    <a:t>경상자수</a:t>
                  </a:r>
                  <a:r>
                    <a:rPr lang="ko-KR" altLang="en-US" sz="1100" dirty="0">
                      <a:solidFill>
                        <a:schemeClr val="tx1"/>
                      </a:solidFill>
                    </a:rPr>
                    <a:t> </a:t>
                  </a:r>
                  <a:r>
                    <a:rPr lang="en-US" altLang="ko-KR" sz="1100" dirty="0">
                      <a:solidFill>
                        <a:schemeClr val="tx1"/>
                      </a:solidFill>
                    </a:rPr>
                    <a:t>x  3 + </a:t>
                  </a:r>
                  <a:r>
                    <a:rPr lang="ko-KR" altLang="en-US" sz="1100" dirty="0" smtClean="0">
                      <a:solidFill>
                        <a:schemeClr val="tx1"/>
                      </a:solidFill>
                    </a:rPr>
                    <a:t>부상신고자수</a:t>
                  </a:r>
                  <a:r>
                    <a:rPr lang="en-US" altLang="ko-KR" sz="1100" dirty="0" smtClean="0">
                      <a:solidFill>
                        <a:schemeClr val="tx1"/>
                      </a:solidFill>
                    </a:rPr>
                    <a:t>  </a:t>
                  </a:r>
                  <a:endParaRPr lang="ko-KR" altLang="en-US" sz="1100" dirty="0">
                    <a:solidFill>
                      <a:schemeClr val="tx1"/>
                    </a:solidFill>
                  </a:endParaRPr>
                </a:p>
              </p:txBody>
            </p:sp>
            <p:sp>
              <p:nvSpPr>
                <p:cNvPr id="39" name="모서리가 둥근 직사각형 38"/>
                <p:cNvSpPr/>
                <p:nvPr/>
              </p:nvSpPr>
              <p:spPr>
                <a:xfrm>
                  <a:off x="789561" y="2840004"/>
                  <a:ext cx="1044000" cy="4320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smtClean="0">
                      <a:solidFill>
                        <a:schemeClr val="tx1"/>
                      </a:solidFill>
                    </a:rPr>
                    <a:t>종속변수</a:t>
                  </a:r>
                  <a:r>
                    <a:rPr lang="en-US" altLang="ko-KR" sz="1200" b="1" dirty="0" smtClean="0">
                      <a:solidFill>
                        <a:schemeClr val="tx1"/>
                      </a:solidFill>
                    </a:rPr>
                    <a:t>(y)</a:t>
                  </a:r>
                  <a:endParaRPr lang="ko-KR" altLang="en-US" sz="1200" b="1" dirty="0">
                    <a:solidFill>
                      <a:schemeClr val="tx1"/>
                    </a:solidFill>
                  </a:endParaRPr>
                </a:p>
              </p:txBody>
            </p:sp>
          </p:grpSp>
        </p:grpSp>
      </p:grpSp>
      <p:grpSp>
        <p:nvGrpSpPr>
          <p:cNvPr id="31" name="그룹 30"/>
          <p:cNvGrpSpPr/>
          <p:nvPr/>
        </p:nvGrpSpPr>
        <p:grpSpPr>
          <a:xfrm>
            <a:off x="2391001" y="241726"/>
            <a:ext cx="8138886" cy="862519"/>
            <a:chOff x="2391001" y="241726"/>
            <a:chExt cx="8138886" cy="862519"/>
          </a:xfrm>
        </p:grpSpPr>
        <p:sp>
          <p:nvSpPr>
            <p:cNvPr id="3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4197680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이등변 삼각형 56"/>
          <p:cNvSpPr/>
          <p:nvPr/>
        </p:nvSpPr>
        <p:spPr>
          <a:xfrm rot="5400000">
            <a:off x="4963386" y="5200684"/>
            <a:ext cx="3148740" cy="211860"/>
          </a:xfrm>
          <a:prstGeom prst="triangle">
            <a:avLst/>
          </a:prstGeom>
          <a:gradFill>
            <a:gsLst>
              <a:gs pos="100000">
                <a:schemeClr val="bg1"/>
              </a:gs>
              <a:gs pos="1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38</a:t>
            </a:fld>
            <a:endParaRPr lang="en-US"/>
          </a:p>
        </p:txBody>
      </p:sp>
      <p:sp>
        <p:nvSpPr>
          <p:cNvPr id="30" name="직사각형 29"/>
          <p:cNvSpPr/>
          <p:nvPr/>
        </p:nvSpPr>
        <p:spPr>
          <a:xfrm>
            <a:off x="686287" y="1571624"/>
            <a:ext cx="9342000" cy="783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tx2"/>
                </a:solidFill>
                <a:latin typeface="맑은 고딕" panose="020B0503020000020004" pitchFamily="50" charset="-127"/>
              </a:rPr>
              <a:t>교통사고 발생 및 위험도에 대한 영향 분석</a:t>
            </a:r>
          </a:p>
        </p:txBody>
      </p:sp>
      <p:sp>
        <p:nvSpPr>
          <p:cNvPr id="33" name="직사각형 32"/>
          <p:cNvSpPr/>
          <p:nvPr/>
        </p:nvSpPr>
        <p:spPr>
          <a:xfrm>
            <a:off x="668196" y="1962825"/>
            <a:ext cx="9360183" cy="391854"/>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tx2"/>
                </a:solidFill>
                <a:latin typeface="맑은 고딕" panose="020B0503020000020004" pitchFamily="50" charset="-127"/>
              </a:rPr>
              <a:t>위험 우선순위가 높은 ＇</a:t>
            </a:r>
            <a:r>
              <a:rPr lang="ko-KR" altLang="en-US" sz="1200" b="1" dirty="0" err="1">
                <a:solidFill>
                  <a:schemeClr val="tx2"/>
                </a:solidFill>
                <a:latin typeface="맑은 고딕" panose="020B0503020000020004" pitchFamily="50" charset="-127"/>
              </a:rPr>
              <a:t>사고유형＇을</a:t>
            </a:r>
            <a:r>
              <a:rPr lang="ko-KR" altLang="en-US" sz="1200" b="1" dirty="0">
                <a:solidFill>
                  <a:schemeClr val="tx2"/>
                </a:solidFill>
                <a:latin typeface="맑은 고딕" panose="020B0503020000020004" pitchFamily="50" charset="-127"/>
              </a:rPr>
              <a:t> 중심으로 </a:t>
            </a:r>
            <a:r>
              <a:rPr lang="ko-KR" altLang="en-US" sz="1200" b="1" dirty="0" err="1">
                <a:solidFill>
                  <a:schemeClr val="tx2"/>
                </a:solidFill>
                <a:latin typeface="맑은 고딕" panose="020B0503020000020004" pitchFamily="50" charset="-127"/>
              </a:rPr>
              <a:t>머신러닝</a:t>
            </a:r>
            <a:r>
              <a:rPr lang="ko-KR" altLang="en-US" sz="1200" b="1" dirty="0">
                <a:solidFill>
                  <a:schemeClr val="tx2"/>
                </a:solidFill>
                <a:latin typeface="맑은 고딕" panose="020B0503020000020004" pitchFamily="50" charset="-127"/>
              </a:rPr>
              <a:t> 개선</a:t>
            </a:r>
          </a:p>
        </p:txBody>
      </p:sp>
      <p:sp>
        <p:nvSpPr>
          <p:cNvPr id="29" name="모서리가 둥근 직사각형 28"/>
          <p:cNvSpPr/>
          <p:nvPr/>
        </p:nvSpPr>
        <p:spPr>
          <a:xfrm>
            <a:off x="756368" y="2409825"/>
            <a:ext cx="1044000" cy="4495800"/>
          </a:xfrm>
          <a:prstGeom prst="roundRect">
            <a:avLst>
              <a:gd name="adj" fmla="val 9611"/>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200" b="1" dirty="0">
                <a:solidFill>
                  <a:schemeClr val="tx1"/>
                </a:solidFill>
              </a:rPr>
              <a:t>학습 모델</a:t>
            </a:r>
          </a:p>
        </p:txBody>
      </p:sp>
      <p:sp>
        <p:nvSpPr>
          <p:cNvPr id="31" name="모서리가 둥근 직사각형 30"/>
          <p:cNvSpPr/>
          <p:nvPr/>
        </p:nvSpPr>
        <p:spPr>
          <a:xfrm>
            <a:off x="1840207" y="2409826"/>
            <a:ext cx="8100000" cy="1044000"/>
          </a:xfrm>
          <a:prstGeom prst="roundRect">
            <a:avLst>
              <a:gd name="adj" fmla="val 170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Arial" panose="020B0604020202020204" pitchFamily="34" charset="0"/>
              <a:buChar char="•"/>
            </a:pPr>
            <a:r>
              <a:rPr lang="ko-KR" altLang="en-US" sz="1100" b="1" dirty="0" smtClean="0">
                <a:solidFill>
                  <a:schemeClr val="tx1"/>
                </a:solidFill>
              </a:rPr>
              <a:t>변수 </a:t>
            </a:r>
            <a:r>
              <a:rPr lang="ko-KR" altLang="en-US" sz="1100" b="1" dirty="0">
                <a:solidFill>
                  <a:schemeClr val="tx1"/>
                </a:solidFill>
              </a:rPr>
              <a:t>“사고유형</a:t>
            </a:r>
            <a:r>
              <a:rPr lang="en-US" altLang="ko-KR" sz="1100" b="1" dirty="0">
                <a:solidFill>
                  <a:schemeClr val="tx1"/>
                </a:solidFill>
              </a:rPr>
              <a:t>(</a:t>
            </a:r>
            <a:r>
              <a:rPr lang="ko-KR" altLang="en-US" sz="1100" b="1" dirty="0" err="1">
                <a:solidFill>
                  <a:schemeClr val="tx1"/>
                </a:solidFill>
              </a:rPr>
              <a:t>차량단독</a:t>
            </a:r>
            <a:r>
              <a:rPr lang="en-US" altLang="ko-KR" sz="1100" b="1" dirty="0">
                <a:solidFill>
                  <a:schemeClr val="tx1"/>
                </a:solidFill>
              </a:rPr>
              <a:t>, </a:t>
            </a:r>
            <a:r>
              <a:rPr lang="ko-KR" altLang="en-US" sz="1100" b="1" dirty="0" err="1">
                <a:solidFill>
                  <a:schemeClr val="tx1"/>
                </a:solidFill>
              </a:rPr>
              <a:t>차대차</a:t>
            </a:r>
            <a:r>
              <a:rPr lang="en-US" altLang="ko-KR" sz="1100" b="1" dirty="0">
                <a:solidFill>
                  <a:schemeClr val="tx1"/>
                </a:solidFill>
              </a:rPr>
              <a:t>, </a:t>
            </a:r>
            <a:r>
              <a:rPr lang="ko-KR" altLang="en-US" sz="1100" b="1" dirty="0" err="1">
                <a:solidFill>
                  <a:schemeClr val="tx1"/>
                </a:solidFill>
              </a:rPr>
              <a:t>차대사람</a:t>
            </a:r>
            <a:r>
              <a:rPr lang="en-US" altLang="ko-KR" sz="1100" b="1" dirty="0">
                <a:solidFill>
                  <a:schemeClr val="tx1"/>
                </a:solidFill>
              </a:rPr>
              <a:t>)” </a:t>
            </a:r>
            <a:r>
              <a:rPr lang="ko-KR" altLang="en-US" sz="1100" b="1" dirty="0">
                <a:solidFill>
                  <a:schemeClr val="tx1"/>
                </a:solidFill>
              </a:rPr>
              <a:t>별 모델 </a:t>
            </a:r>
            <a:r>
              <a:rPr lang="ko-KR" altLang="en-US" sz="1100" b="1" dirty="0" smtClean="0">
                <a:solidFill>
                  <a:schemeClr val="tx1"/>
                </a:solidFill>
              </a:rPr>
              <a:t>학습 </a:t>
            </a:r>
            <a:endParaRPr lang="en-US" altLang="ko-KR" sz="1100" b="1" dirty="0" smtClean="0">
              <a:solidFill>
                <a:schemeClr val="tx1"/>
              </a:solidFill>
            </a:endParaRPr>
          </a:p>
          <a:p>
            <a:pPr marL="171450" indent="-171450">
              <a:lnSpc>
                <a:spcPct val="130000"/>
              </a:lnSpc>
              <a:buFontTx/>
              <a:buChar char="-"/>
            </a:pPr>
            <a:r>
              <a:rPr lang="ko-KR" altLang="en-US" sz="1100" dirty="0" smtClean="0">
                <a:solidFill>
                  <a:schemeClr val="tx1"/>
                </a:solidFill>
              </a:rPr>
              <a:t>하이퍼 </a:t>
            </a:r>
            <a:r>
              <a:rPr lang="ko-KR" altLang="en-US" sz="1100" dirty="0" err="1">
                <a:solidFill>
                  <a:schemeClr val="tx1"/>
                </a:solidFill>
              </a:rPr>
              <a:t>파라미터</a:t>
            </a:r>
            <a:r>
              <a:rPr lang="ko-KR" altLang="en-US" sz="1100" dirty="0">
                <a:solidFill>
                  <a:schemeClr val="tx1"/>
                </a:solidFill>
              </a:rPr>
              <a:t> 튜닝 </a:t>
            </a:r>
            <a:r>
              <a:rPr lang="en-US" altLang="ko-KR" sz="1100" dirty="0">
                <a:solidFill>
                  <a:schemeClr val="tx1"/>
                </a:solidFill>
              </a:rPr>
              <a:t>: </a:t>
            </a:r>
            <a:r>
              <a:rPr lang="ko-KR" altLang="en-US" sz="1100" dirty="0">
                <a:solidFill>
                  <a:schemeClr val="tx1"/>
                </a:solidFill>
              </a:rPr>
              <a:t>종속변수</a:t>
            </a:r>
            <a:r>
              <a:rPr lang="en-US" altLang="ko-KR" sz="1100" dirty="0">
                <a:solidFill>
                  <a:schemeClr val="tx1"/>
                </a:solidFill>
              </a:rPr>
              <a:t>(y) </a:t>
            </a:r>
            <a:r>
              <a:rPr lang="ko-KR" altLang="en-US" sz="1100" dirty="0">
                <a:solidFill>
                  <a:schemeClr val="tx1"/>
                </a:solidFill>
              </a:rPr>
              <a:t>로그 </a:t>
            </a:r>
            <a:r>
              <a:rPr lang="ko-KR" altLang="en-US" sz="1100" dirty="0" smtClean="0">
                <a:solidFill>
                  <a:schemeClr val="tx1"/>
                </a:solidFill>
              </a:rPr>
              <a:t>전환</a:t>
            </a:r>
            <a:endParaRPr lang="en-US" altLang="ko-KR" sz="1100" dirty="0" smtClean="0">
              <a:solidFill>
                <a:schemeClr val="tx1"/>
              </a:solidFill>
            </a:endParaRPr>
          </a:p>
          <a:p>
            <a:pPr marL="171450" indent="-171450">
              <a:lnSpc>
                <a:spcPct val="130000"/>
              </a:lnSpc>
              <a:buFontTx/>
              <a:buChar char="-"/>
            </a:pPr>
            <a:r>
              <a:rPr lang="en-US" altLang="ko-KR" sz="1100" dirty="0">
                <a:solidFill>
                  <a:schemeClr val="tx1"/>
                </a:solidFill>
              </a:rPr>
              <a:t>LGBM(Light Gradient Boosting Machine</a:t>
            </a:r>
            <a:r>
              <a:rPr lang="en-US" altLang="ko-KR" sz="1100" dirty="0" smtClean="0">
                <a:solidFill>
                  <a:schemeClr val="tx1"/>
                </a:solidFill>
              </a:rPr>
              <a:t>)</a:t>
            </a:r>
            <a:r>
              <a:rPr lang="ko-KR" altLang="en-US" sz="1100" dirty="0" smtClean="0">
                <a:solidFill>
                  <a:schemeClr val="tx1"/>
                </a:solidFill>
              </a:rPr>
              <a:t>와 </a:t>
            </a:r>
            <a:r>
              <a:rPr lang="en-US" altLang="ko-KR" sz="1100" dirty="0" err="1" smtClean="0">
                <a:solidFill>
                  <a:schemeClr val="tx1"/>
                </a:solidFill>
              </a:rPr>
              <a:t>Catboost</a:t>
            </a:r>
            <a:r>
              <a:rPr lang="en-US" altLang="ko-KR" sz="1100" dirty="0" smtClean="0">
                <a:solidFill>
                  <a:schemeClr val="tx1"/>
                </a:solidFill>
              </a:rPr>
              <a:t> </a:t>
            </a:r>
            <a:r>
              <a:rPr lang="ko-KR" altLang="en-US" sz="1100" dirty="0" smtClean="0">
                <a:solidFill>
                  <a:schemeClr val="tx1"/>
                </a:solidFill>
              </a:rPr>
              <a:t>모델 학습</a:t>
            </a:r>
            <a:endParaRPr lang="en-US" altLang="ko-KR" sz="1100" dirty="0" smtClean="0">
              <a:solidFill>
                <a:schemeClr val="tx1"/>
              </a:solidFill>
            </a:endParaRPr>
          </a:p>
          <a:p>
            <a:pPr marL="171450" indent="-171450">
              <a:lnSpc>
                <a:spcPct val="130000"/>
              </a:lnSpc>
              <a:buFontTx/>
              <a:buChar char="-"/>
            </a:pPr>
            <a:r>
              <a:rPr lang="ko-KR" altLang="en-US" sz="1100" dirty="0" err="1" smtClean="0">
                <a:solidFill>
                  <a:schemeClr val="tx1"/>
                </a:solidFill>
              </a:rPr>
              <a:t>모델별</a:t>
            </a:r>
            <a:r>
              <a:rPr lang="ko-KR" altLang="en-US" sz="1100" dirty="0" smtClean="0">
                <a:solidFill>
                  <a:schemeClr val="tx1"/>
                </a:solidFill>
              </a:rPr>
              <a:t> 가중치 부여 </a:t>
            </a:r>
            <a:r>
              <a:rPr lang="en-US" altLang="ko-KR" sz="1100" dirty="0" smtClean="0">
                <a:solidFill>
                  <a:schemeClr val="tx1"/>
                </a:solidFill>
              </a:rPr>
              <a:t>: LGBM 0.2, </a:t>
            </a:r>
            <a:r>
              <a:rPr lang="en-US" altLang="ko-KR" sz="1100" dirty="0" err="1" smtClean="0">
                <a:solidFill>
                  <a:schemeClr val="tx1"/>
                </a:solidFill>
              </a:rPr>
              <a:t>Catboost</a:t>
            </a:r>
            <a:r>
              <a:rPr lang="en-US" altLang="ko-KR" sz="1100" dirty="0" smtClean="0">
                <a:solidFill>
                  <a:schemeClr val="tx1"/>
                </a:solidFill>
              </a:rPr>
              <a:t> 0.8</a:t>
            </a:r>
          </a:p>
        </p:txBody>
      </p:sp>
      <p:grpSp>
        <p:nvGrpSpPr>
          <p:cNvPr id="16" name="그룹 15"/>
          <p:cNvGrpSpPr>
            <a:grpSpLocks noChangeAspect="1"/>
          </p:cNvGrpSpPr>
          <p:nvPr/>
        </p:nvGrpSpPr>
        <p:grpSpPr>
          <a:xfrm>
            <a:off x="2071687" y="3516982"/>
            <a:ext cx="4256206" cy="2017043"/>
            <a:chOff x="2141266" y="3589561"/>
            <a:chExt cx="6806873" cy="3225821"/>
          </a:xfrm>
        </p:grpSpPr>
        <p:grpSp>
          <p:nvGrpSpPr>
            <p:cNvPr id="5" name="그룹 4"/>
            <p:cNvGrpSpPr/>
            <p:nvPr/>
          </p:nvGrpSpPr>
          <p:grpSpPr>
            <a:xfrm>
              <a:off x="3071085" y="3589561"/>
              <a:ext cx="5877054" cy="3225821"/>
              <a:chOff x="3071085" y="3589561"/>
              <a:chExt cx="5877054" cy="3225821"/>
            </a:xfrm>
          </p:grpSpPr>
          <p:grpSp>
            <p:nvGrpSpPr>
              <p:cNvPr id="4" name="그룹 3"/>
              <p:cNvGrpSpPr>
                <a:grpSpLocks noChangeAspect="1"/>
              </p:cNvGrpSpPr>
              <p:nvPr/>
            </p:nvGrpSpPr>
            <p:grpSpPr>
              <a:xfrm>
                <a:off x="3071085" y="3933824"/>
                <a:ext cx="5877054" cy="2881558"/>
                <a:chOff x="4600030" y="4854237"/>
                <a:chExt cx="6615657" cy="3243701"/>
              </a:xfrm>
            </p:grpSpPr>
            <p:pic>
              <p:nvPicPr>
                <p:cNvPr id="32" name="그림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030" y="6650138"/>
                  <a:ext cx="2108559" cy="1447800"/>
                </a:xfrm>
                <a:prstGeom prst="rect">
                  <a:avLst/>
                </a:prstGeom>
              </p:spPr>
            </p:pic>
            <p:pic>
              <p:nvPicPr>
                <p:cNvPr id="34" name="그림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126" y="6650138"/>
                  <a:ext cx="2108561" cy="1447800"/>
                </a:xfrm>
                <a:prstGeom prst="rect">
                  <a:avLst/>
                </a:prstGeom>
              </p:spPr>
            </p:pic>
            <p:pic>
              <p:nvPicPr>
                <p:cNvPr id="40" name="그림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3577" y="6650138"/>
                  <a:ext cx="2108559" cy="1447800"/>
                </a:xfrm>
                <a:prstGeom prst="rect">
                  <a:avLst/>
                </a:prstGeom>
              </p:spPr>
            </p:pic>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7126" y="4854237"/>
                  <a:ext cx="2108561" cy="1445786"/>
                </a:xfrm>
                <a:prstGeom prst="rect">
                  <a:avLst/>
                </a:prstGeom>
              </p:spPr>
            </p:pic>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3578" y="4854237"/>
                  <a:ext cx="2108559" cy="1445786"/>
                </a:xfrm>
                <a:prstGeom prst="rect">
                  <a:avLst/>
                </a:prstGeom>
              </p:spPr>
            </p:pic>
            <p:pic>
              <p:nvPicPr>
                <p:cNvPr id="43" name="그림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0030" y="4854237"/>
                  <a:ext cx="2108559" cy="1445786"/>
                </a:xfrm>
                <a:prstGeom prst="rect">
                  <a:avLst/>
                </a:prstGeom>
              </p:spPr>
            </p:pic>
          </p:grpSp>
          <p:sp>
            <p:nvSpPr>
              <p:cNvPr id="47" name="TextBox 46"/>
              <p:cNvSpPr txBox="1"/>
              <p:nvPr/>
            </p:nvSpPr>
            <p:spPr>
              <a:xfrm>
                <a:off x="3870207" y="3589561"/>
                <a:ext cx="697627" cy="246221"/>
              </a:xfrm>
              <a:prstGeom prst="rect">
                <a:avLst/>
              </a:prstGeom>
              <a:noFill/>
            </p:spPr>
            <p:txBody>
              <a:bodyPr wrap="none" rtlCol="0">
                <a:spAutoFit/>
              </a:bodyPr>
              <a:lstStyle/>
              <a:p>
                <a:pPr algn="ctr"/>
                <a:r>
                  <a:rPr lang="ko-KR" altLang="en-US" sz="1000" b="1" dirty="0" err="1" smtClean="0">
                    <a:solidFill>
                      <a:srgbClr val="3274A1"/>
                    </a:solidFill>
                  </a:rPr>
                  <a:t>차량단독</a:t>
                </a:r>
                <a:endParaRPr lang="ko-KR" altLang="en-US" sz="1000" b="1" dirty="0">
                  <a:solidFill>
                    <a:srgbClr val="3274A1"/>
                  </a:solidFill>
                </a:endParaRPr>
              </a:p>
            </p:txBody>
          </p:sp>
          <p:sp>
            <p:nvSpPr>
              <p:cNvPr id="48" name="TextBox 47"/>
              <p:cNvSpPr txBox="1"/>
              <p:nvPr/>
            </p:nvSpPr>
            <p:spPr>
              <a:xfrm>
                <a:off x="5936277" y="3589561"/>
                <a:ext cx="569388" cy="246221"/>
              </a:xfrm>
              <a:prstGeom prst="rect">
                <a:avLst/>
              </a:prstGeom>
              <a:noFill/>
            </p:spPr>
            <p:txBody>
              <a:bodyPr wrap="none" rtlCol="0">
                <a:spAutoFit/>
              </a:bodyPr>
              <a:lstStyle/>
              <a:p>
                <a:pPr algn="ctr"/>
                <a:r>
                  <a:rPr lang="ko-KR" altLang="en-US" sz="1000" b="1" dirty="0" err="1" smtClean="0">
                    <a:solidFill>
                      <a:srgbClr val="3274A1"/>
                    </a:solidFill>
                  </a:rPr>
                  <a:t>차대차</a:t>
                </a:r>
                <a:endParaRPr lang="ko-KR" altLang="en-US" sz="1000" b="1" dirty="0">
                  <a:solidFill>
                    <a:srgbClr val="3274A1"/>
                  </a:solidFill>
                </a:endParaRPr>
              </a:p>
            </p:txBody>
          </p:sp>
          <p:sp>
            <p:nvSpPr>
              <p:cNvPr id="49" name="TextBox 48"/>
              <p:cNvSpPr txBox="1"/>
              <p:nvPr/>
            </p:nvSpPr>
            <p:spPr>
              <a:xfrm>
                <a:off x="7874110" y="3589561"/>
                <a:ext cx="697627" cy="246221"/>
              </a:xfrm>
              <a:prstGeom prst="rect">
                <a:avLst/>
              </a:prstGeom>
              <a:noFill/>
            </p:spPr>
            <p:txBody>
              <a:bodyPr wrap="none" rtlCol="0">
                <a:spAutoFit/>
              </a:bodyPr>
              <a:lstStyle/>
              <a:p>
                <a:pPr algn="ctr"/>
                <a:r>
                  <a:rPr lang="ko-KR" altLang="en-US" sz="1000" b="1" dirty="0" err="1" smtClean="0">
                    <a:solidFill>
                      <a:srgbClr val="3274A1"/>
                    </a:solidFill>
                  </a:rPr>
                  <a:t>차대사람</a:t>
                </a:r>
                <a:endParaRPr lang="ko-KR" altLang="en-US" sz="1000" b="1" dirty="0">
                  <a:solidFill>
                    <a:srgbClr val="3274A1"/>
                  </a:solidFill>
                </a:endParaRPr>
              </a:p>
            </p:txBody>
          </p:sp>
        </p:grpSp>
        <p:sp>
          <p:nvSpPr>
            <p:cNvPr id="50" name="TextBox 49"/>
            <p:cNvSpPr txBox="1"/>
            <p:nvPr/>
          </p:nvSpPr>
          <p:spPr>
            <a:xfrm>
              <a:off x="2234240" y="4452902"/>
              <a:ext cx="548547" cy="246221"/>
            </a:xfrm>
            <a:prstGeom prst="rect">
              <a:avLst/>
            </a:prstGeom>
            <a:noFill/>
          </p:spPr>
          <p:txBody>
            <a:bodyPr wrap="none" rtlCol="0">
              <a:spAutoFit/>
            </a:bodyPr>
            <a:lstStyle/>
            <a:p>
              <a:pPr algn="ctr"/>
              <a:r>
                <a:rPr lang="en-US" altLang="ko-KR" sz="1000" b="1" dirty="0" smtClean="0">
                  <a:solidFill>
                    <a:srgbClr val="3274A1"/>
                  </a:solidFill>
                </a:rPr>
                <a:t>LGBM</a:t>
              </a:r>
              <a:endParaRPr lang="ko-KR" altLang="en-US" sz="1000" b="1" dirty="0">
                <a:solidFill>
                  <a:srgbClr val="3274A1"/>
                </a:solidFill>
              </a:endParaRPr>
            </a:p>
          </p:txBody>
        </p:sp>
        <p:sp>
          <p:nvSpPr>
            <p:cNvPr id="51" name="TextBox 50"/>
            <p:cNvSpPr txBox="1"/>
            <p:nvPr/>
          </p:nvSpPr>
          <p:spPr>
            <a:xfrm>
              <a:off x="2141266" y="6049191"/>
              <a:ext cx="734496" cy="246221"/>
            </a:xfrm>
            <a:prstGeom prst="rect">
              <a:avLst/>
            </a:prstGeom>
            <a:noFill/>
          </p:spPr>
          <p:txBody>
            <a:bodyPr wrap="none" rtlCol="0">
              <a:spAutoFit/>
            </a:bodyPr>
            <a:lstStyle/>
            <a:p>
              <a:pPr algn="ctr"/>
              <a:r>
                <a:rPr lang="en-US" altLang="ko-KR" sz="1000" b="1" dirty="0" err="1">
                  <a:solidFill>
                    <a:srgbClr val="3274A1"/>
                  </a:solidFill>
                </a:rPr>
                <a:t>Catboost</a:t>
              </a:r>
              <a:endParaRPr lang="ko-KR" altLang="en-US" sz="1000" b="1" dirty="0">
                <a:solidFill>
                  <a:srgbClr val="3274A1"/>
                </a:solidFill>
              </a:endParaRPr>
            </a:p>
          </p:txBody>
        </p:sp>
      </p:grpSp>
      <p:graphicFrame>
        <p:nvGraphicFramePr>
          <p:cNvPr id="18" name="표 17"/>
          <p:cNvGraphicFramePr>
            <a:graphicFrameLocks noGrp="1"/>
          </p:cNvGraphicFramePr>
          <p:nvPr>
            <p:extLst/>
          </p:nvPr>
        </p:nvGraphicFramePr>
        <p:xfrm>
          <a:off x="1933147" y="5686425"/>
          <a:ext cx="4574880" cy="1080240"/>
        </p:xfrm>
        <a:graphic>
          <a:graphicData uri="http://schemas.openxmlformats.org/drawingml/2006/table">
            <a:tbl>
              <a:tblPr firstRow="1" bandRow="1">
                <a:tableStyleId>{5C22544A-7EE6-4342-B048-85BDC9FD1C3A}</a:tableStyleId>
              </a:tblPr>
              <a:tblGrid>
                <a:gridCol w="1143720">
                  <a:extLst>
                    <a:ext uri="{9D8B030D-6E8A-4147-A177-3AD203B41FA5}">
                      <a16:colId xmlns:a16="http://schemas.microsoft.com/office/drawing/2014/main" val="1413834585"/>
                    </a:ext>
                  </a:extLst>
                </a:gridCol>
                <a:gridCol w="1143720">
                  <a:extLst>
                    <a:ext uri="{9D8B030D-6E8A-4147-A177-3AD203B41FA5}">
                      <a16:colId xmlns:a16="http://schemas.microsoft.com/office/drawing/2014/main" val="1373622484"/>
                    </a:ext>
                  </a:extLst>
                </a:gridCol>
                <a:gridCol w="1143720">
                  <a:extLst>
                    <a:ext uri="{9D8B030D-6E8A-4147-A177-3AD203B41FA5}">
                      <a16:colId xmlns:a16="http://schemas.microsoft.com/office/drawing/2014/main" val="836344954"/>
                    </a:ext>
                  </a:extLst>
                </a:gridCol>
                <a:gridCol w="1143720">
                  <a:extLst>
                    <a:ext uri="{9D8B030D-6E8A-4147-A177-3AD203B41FA5}">
                      <a16:colId xmlns:a16="http://schemas.microsoft.com/office/drawing/2014/main" val="3306158913"/>
                    </a:ext>
                  </a:extLst>
                </a:gridCol>
              </a:tblGrid>
              <a:tr h="288000">
                <a:tc>
                  <a:txBody>
                    <a:bodyPr/>
                    <a:lstStyle/>
                    <a:p>
                      <a:pPr algn="ctr" latinLnBrk="1"/>
                      <a:r>
                        <a:rPr lang="ko-KR" altLang="en-US" sz="1000" dirty="0" err="1" smtClean="0">
                          <a:solidFill>
                            <a:schemeClr val="bg1"/>
                          </a:solidFill>
                          <a:latin typeface="+mn-ea"/>
                          <a:ea typeface="+mn-ea"/>
                        </a:rPr>
                        <a:t>피처중요도</a:t>
                      </a:r>
                      <a:endParaRPr lang="ko-KR" altLang="en-US" sz="1000" dirty="0">
                        <a:solidFill>
                          <a:schemeClr val="bg1"/>
                        </a:solidFill>
                        <a:latin typeface="+mn-ea"/>
                        <a:ea typeface="+mn-ea"/>
                      </a:endParaRPr>
                    </a:p>
                  </a:txBody>
                  <a:tcPr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rgbClr val="3274A1"/>
                    </a:solidFill>
                  </a:tcPr>
                </a:tc>
                <a:tc>
                  <a:txBody>
                    <a:bodyPr/>
                    <a:lstStyle/>
                    <a:p>
                      <a:pPr algn="ctr" latinLnBrk="1"/>
                      <a:r>
                        <a:rPr lang="ko-KR" altLang="en-US" sz="1000" dirty="0" err="1" smtClean="0">
                          <a:solidFill>
                            <a:schemeClr val="tx1"/>
                          </a:solidFill>
                          <a:latin typeface="+mn-ea"/>
                          <a:ea typeface="+mn-ea"/>
                        </a:rPr>
                        <a:t>차량단독</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latinLnBrk="1"/>
                      <a:r>
                        <a:rPr lang="ko-KR" altLang="en-US" sz="1000" dirty="0" err="1" smtClean="0">
                          <a:solidFill>
                            <a:schemeClr val="tx1"/>
                          </a:solidFill>
                          <a:latin typeface="+mn-ea"/>
                          <a:ea typeface="+mn-ea"/>
                        </a:rPr>
                        <a:t>차대차</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latinLnBrk="1"/>
                      <a:r>
                        <a:rPr lang="ko-KR" altLang="en-US" sz="1000" dirty="0" err="1" smtClean="0">
                          <a:solidFill>
                            <a:schemeClr val="tx1"/>
                          </a:solidFill>
                          <a:latin typeface="+mn-ea"/>
                          <a:ea typeface="+mn-ea"/>
                        </a:rPr>
                        <a:t>차대사람</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76438850"/>
                  </a:ext>
                </a:extLst>
              </a:tr>
              <a:tr h="396000">
                <a:tc>
                  <a:txBody>
                    <a:bodyPr/>
                    <a:lstStyle/>
                    <a:p>
                      <a:pPr algn="ctr" latinLnBrk="1"/>
                      <a:r>
                        <a:rPr lang="en-US" altLang="ko-KR" sz="1000" b="1" dirty="0" smtClean="0">
                          <a:solidFill>
                            <a:schemeClr val="tx1"/>
                          </a:solidFill>
                          <a:latin typeface="+mn-ea"/>
                          <a:ea typeface="+mn-ea"/>
                        </a:rPr>
                        <a:t>LGBM</a:t>
                      </a:r>
                      <a:endParaRPr lang="ko-KR" altLang="en-US" sz="1000" b="1" dirty="0">
                        <a:solidFill>
                          <a:schemeClr val="tx1"/>
                        </a:solidFill>
                        <a:latin typeface="+mn-ea"/>
                        <a:ea typeface="+mn-ea"/>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ko-KR" altLang="en-US" sz="1000" dirty="0" err="1" smtClean="0">
                          <a:solidFill>
                            <a:schemeClr val="tx1"/>
                          </a:solidFill>
                          <a:latin typeface="+mn-ea"/>
                          <a:ea typeface="+mn-ea"/>
                        </a:rPr>
                        <a:t>가해운전자</a:t>
                      </a:r>
                      <a:r>
                        <a:rPr lang="ko-KR" altLang="en-US" sz="1000" dirty="0" smtClean="0">
                          <a:solidFill>
                            <a:schemeClr val="tx1"/>
                          </a:solidFill>
                          <a:latin typeface="+mn-ea"/>
                          <a:ea typeface="+mn-ea"/>
                        </a:rPr>
                        <a:t> </a:t>
                      </a:r>
                      <a:endParaRPr lang="en-US" altLang="ko-KR" sz="1000" dirty="0" smtClean="0">
                        <a:solidFill>
                          <a:schemeClr val="tx1"/>
                        </a:solidFill>
                        <a:latin typeface="+mn-ea"/>
                        <a:ea typeface="+mn-ea"/>
                      </a:endParaRPr>
                    </a:p>
                    <a:p>
                      <a:pPr algn="ctr" latinLnBrk="1"/>
                      <a:r>
                        <a:rPr lang="ko-KR" altLang="en-US" sz="1000" dirty="0" smtClean="0">
                          <a:solidFill>
                            <a:schemeClr val="tx1"/>
                          </a:solidFill>
                          <a:latin typeface="+mn-ea"/>
                          <a:ea typeface="+mn-ea"/>
                        </a:rPr>
                        <a:t>차종 위험도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1000" dirty="0" err="1" smtClean="0">
                          <a:solidFill>
                            <a:schemeClr val="tx1"/>
                          </a:solidFill>
                          <a:latin typeface="+mn-ea"/>
                          <a:ea typeface="+mn-ea"/>
                        </a:rPr>
                        <a:t>가해운전자</a:t>
                      </a:r>
                      <a:r>
                        <a:rPr lang="ko-KR" altLang="en-US" sz="1000" dirty="0" smtClean="0">
                          <a:solidFill>
                            <a:schemeClr val="tx1"/>
                          </a:solidFill>
                          <a:latin typeface="+mn-ea"/>
                          <a:ea typeface="+mn-ea"/>
                        </a:rPr>
                        <a:t> </a:t>
                      </a:r>
                      <a:endParaRPr lang="en-US" altLang="ko-KR" sz="1000" dirty="0" smtClean="0">
                        <a:solidFill>
                          <a:schemeClr val="tx1"/>
                        </a:solidFill>
                        <a:latin typeface="+mn-ea"/>
                        <a:ea typeface="+mn-ea"/>
                      </a:endParaRPr>
                    </a:p>
                    <a:p>
                      <a:pPr algn="ctr" latinLnBrk="1"/>
                      <a:r>
                        <a:rPr lang="ko-KR" altLang="en-US" sz="1000" dirty="0" smtClean="0">
                          <a:solidFill>
                            <a:schemeClr val="tx1"/>
                          </a:solidFill>
                          <a:latin typeface="+mn-ea"/>
                          <a:ea typeface="+mn-ea"/>
                        </a:rPr>
                        <a:t>평균 성별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395822"/>
                  </a:ext>
                </a:extLst>
              </a:tr>
              <a:tr h="396000">
                <a:tc>
                  <a:txBody>
                    <a:bodyPr/>
                    <a:lstStyle/>
                    <a:p>
                      <a:pPr algn="ctr" latinLnBrk="1"/>
                      <a:r>
                        <a:rPr lang="en-US" altLang="ko-KR" sz="1000" b="1" dirty="0" err="1" smtClean="0">
                          <a:solidFill>
                            <a:schemeClr val="tx1"/>
                          </a:solidFill>
                          <a:latin typeface="+mn-ea"/>
                          <a:ea typeface="+mn-ea"/>
                        </a:rPr>
                        <a:t>Catboost</a:t>
                      </a:r>
                      <a:endParaRPr lang="ko-KR" altLang="en-US" sz="1000" b="1" dirty="0">
                        <a:solidFill>
                          <a:schemeClr val="tx1"/>
                        </a:solidFill>
                        <a:latin typeface="+mn-ea"/>
                        <a:ea typeface="+mn-ea"/>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latinLnBrk="1"/>
                      <a:r>
                        <a:rPr lang="ko-KR" altLang="en-US" sz="1000" dirty="0" smtClean="0">
                          <a:solidFill>
                            <a:schemeClr val="tx1"/>
                          </a:solidFill>
                          <a:latin typeface="+mn-ea"/>
                          <a:ea typeface="+mn-ea"/>
                        </a:rPr>
                        <a:t>요일</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solidFill>
                  </a:tcPr>
                </a:tc>
                <a:tc>
                  <a:txBody>
                    <a:bodyPr/>
                    <a:lstStyle/>
                    <a:p>
                      <a:pPr algn="ctr" latinLnBrk="1"/>
                      <a:r>
                        <a:rPr lang="ko-KR" altLang="en-US" sz="1000" dirty="0" smtClean="0">
                          <a:solidFill>
                            <a:schemeClr val="tx1"/>
                          </a:solidFill>
                          <a:latin typeface="+mn-ea"/>
                          <a:ea typeface="+mn-ea"/>
                        </a:rPr>
                        <a:t>시간</a:t>
                      </a:r>
                      <a:endParaRPr lang="ko-KR" altLang="en-US" sz="1000" dirty="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93099205"/>
                  </a:ext>
                </a:extLst>
              </a:tr>
            </a:tbl>
          </a:graphicData>
        </a:graphic>
      </p:graphicFrame>
      <p:pic>
        <p:nvPicPr>
          <p:cNvPr id="55" name="그림 54"/>
          <p:cNvPicPr>
            <a:picLocks noChangeAspect="1"/>
          </p:cNvPicPr>
          <p:nvPr/>
        </p:nvPicPr>
        <p:blipFill>
          <a:blip r:embed="rId8"/>
          <a:stretch>
            <a:fillRect/>
          </a:stretch>
        </p:blipFill>
        <p:spPr>
          <a:xfrm>
            <a:off x="6684772" y="5071686"/>
            <a:ext cx="3255435" cy="1694979"/>
          </a:xfrm>
          <a:prstGeom prst="rect">
            <a:avLst/>
          </a:prstGeom>
        </p:spPr>
      </p:pic>
      <p:sp>
        <p:nvSpPr>
          <p:cNvPr id="60" name="직사각형 59"/>
          <p:cNvSpPr/>
          <p:nvPr/>
        </p:nvSpPr>
        <p:spPr>
          <a:xfrm>
            <a:off x="6760358" y="3686646"/>
            <a:ext cx="3192587" cy="1309017"/>
          </a:xfrm>
          <a:prstGeom prst="rect">
            <a:avLst/>
          </a:pr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ko-KR" altLang="en-US" sz="1400" b="1" dirty="0" smtClean="0">
                <a:solidFill>
                  <a:schemeClr val="tx1"/>
                </a:solidFill>
                <a:latin typeface="+mn-ea"/>
              </a:rPr>
              <a:t>앙상블 </a:t>
            </a:r>
            <a:endParaRPr lang="en-US" altLang="ko-KR" sz="1400" b="1" dirty="0" smtClean="0">
              <a:solidFill>
                <a:schemeClr val="tx1"/>
              </a:solidFill>
              <a:latin typeface="+mn-ea"/>
            </a:endParaRPr>
          </a:p>
          <a:p>
            <a:pPr algn="ctr">
              <a:lnSpc>
                <a:spcPct val="130000"/>
              </a:lnSpc>
            </a:pPr>
            <a:r>
              <a:rPr lang="en-US" altLang="ko-KR" sz="800" dirty="0" smtClean="0">
                <a:solidFill>
                  <a:schemeClr val="tx1"/>
                </a:solidFill>
                <a:latin typeface="+mn-ea"/>
              </a:rPr>
              <a:t>(</a:t>
            </a:r>
            <a:r>
              <a:rPr lang="ko-KR" altLang="en-US" sz="800" dirty="0" smtClean="0">
                <a:solidFill>
                  <a:schemeClr val="tx1"/>
                </a:solidFill>
                <a:latin typeface="+mn-ea"/>
              </a:rPr>
              <a:t>여러 단순 </a:t>
            </a:r>
            <a:r>
              <a:rPr lang="ko-KR" altLang="en-US" sz="800" dirty="0">
                <a:solidFill>
                  <a:schemeClr val="tx1"/>
                </a:solidFill>
                <a:latin typeface="+mn-ea"/>
              </a:rPr>
              <a:t>모델을 결합하여 </a:t>
            </a:r>
            <a:r>
              <a:rPr lang="ko-KR" altLang="en-US" sz="800" dirty="0" smtClean="0">
                <a:solidFill>
                  <a:schemeClr val="tx1"/>
                </a:solidFill>
                <a:latin typeface="+mn-ea"/>
              </a:rPr>
              <a:t>정확한 </a:t>
            </a:r>
            <a:r>
              <a:rPr lang="ko-KR" altLang="en-US" sz="800" dirty="0">
                <a:solidFill>
                  <a:schemeClr val="tx1"/>
                </a:solidFill>
                <a:latin typeface="+mn-ea"/>
              </a:rPr>
              <a:t>모델을 </a:t>
            </a:r>
            <a:r>
              <a:rPr lang="ko-KR" altLang="en-US" sz="800" dirty="0" smtClean="0">
                <a:solidFill>
                  <a:schemeClr val="tx1"/>
                </a:solidFill>
                <a:latin typeface="+mn-ea"/>
              </a:rPr>
              <a:t>만듦</a:t>
            </a:r>
            <a:r>
              <a:rPr lang="en-US" altLang="ko-KR" sz="800" dirty="0" smtClean="0">
                <a:solidFill>
                  <a:schemeClr val="tx1"/>
                </a:solidFill>
                <a:latin typeface="+mn-ea"/>
              </a:rPr>
              <a:t>)</a:t>
            </a:r>
          </a:p>
          <a:p>
            <a:pPr algn="ctr">
              <a:lnSpc>
                <a:spcPct val="130000"/>
              </a:lnSpc>
            </a:pPr>
            <a:r>
              <a:rPr lang="en-US" altLang="ko-KR" sz="1400" b="1" dirty="0">
                <a:solidFill>
                  <a:schemeClr val="accent2"/>
                </a:solidFill>
                <a:latin typeface="+mn-ea"/>
              </a:rPr>
              <a:t>LGBM x 0.2 + </a:t>
            </a:r>
            <a:r>
              <a:rPr lang="en-US" altLang="ko-KR" sz="1400" b="1" dirty="0" err="1">
                <a:solidFill>
                  <a:schemeClr val="accent2"/>
                </a:solidFill>
                <a:latin typeface="+mn-ea"/>
              </a:rPr>
              <a:t>Catboost</a:t>
            </a:r>
            <a:r>
              <a:rPr lang="en-US" altLang="ko-KR" sz="1400" b="1" dirty="0">
                <a:solidFill>
                  <a:schemeClr val="accent2"/>
                </a:solidFill>
                <a:latin typeface="+mn-ea"/>
              </a:rPr>
              <a:t> x </a:t>
            </a:r>
            <a:r>
              <a:rPr lang="en-US" altLang="ko-KR" sz="1400" b="1" dirty="0" smtClean="0">
                <a:solidFill>
                  <a:schemeClr val="accent2"/>
                </a:solidFill>
                <a:latin typeface="+mn-ea"/>
              </a:rPr>
              <a:t>0.8</a:t>
            </a:r>
            <a:endParaRPr lang="en-US" altLang="ko-KR" sz="1400" b="1" dirty="0">
              <a:solidFill>
                <a:schemeClr val="accent2"/>
              </a:solidFill>
              <a:latin typeface="+mn-ea"/>
            </a:endParaRPr>
          </a:p>
        </p:txBody>
      </p:sp>
      <p:grpSp>
        <p:nvGrpSpPr>
          <p:cNvPr id="46" name="그룹 45"/>
          <p:cNvGrpSpPr/>
          <p:nvPr/>
        </p:nvGrpSpPr>
        <p:grpSpPr>
          <a:xfrm>
            <a:off x="2391001" y="241726"/>
            <a:ext cx="8138886" cy="862519"/>
            <a:chOff x="2391001" y="241726"/>
            <a:chExt cx="8138886" cy="862519"/>
          </a:xfrm>
        </p:grpSpPr>
        <p:sp>
          <p:nvSpPr>
            <p:cNvPr id="52"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변수 영향분석</a:t>
              </a:r>
              <a:r>
                <a:rPr lang="en-US" altLang="ko-KR" sz="2800" b="1" dirty="0" smtClean="0">
                  <a:solidFill>
                    <a:srgbClr val="1187CF"/>
                  </a:solidFill>
                  <a:latin typeface="맑은 고딕" panose="020B0503020000020004" pitchFamily="50" charset="-127"/>
                  <a:cs typeface="THELuxGoB" pitchFamily="34" charset="0"/>
                </a:rPr>
                <a:t>(FMEA)</a:t>
              </a:r>
              <a:endParaRPr lang="en-US" altLang="ko-KR" sz="2800" b="1" dirty="0">
                <a:solidFill>
                  <a:srgbClr val="1187CF"/>
                </a:solidFill>
                <a:latin typeface="맑은 고딕" panose="020B0503020000020004" pitchFamily="50" charset="-127"/>
                <a:cs typeface="THELuxGoB" pitchFamily="34" charset="0"/>
              </a:endParaRPr>
            </a:p>
          </p:txBody>
        </p:sp>
        <p:sp>
          <p:nvSpPr>
            <p:cNvPr id="5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6. </a:t>
              </a:r>
              <a:r>
                <a:rPr lang="ko-KR" altLang="en-US" b="1"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 개선</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190040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accent2"/>
                </a:solidFill>
                <a:latin typeface="맑은 고딕" panose="020B0503020000020004" pitchFamily="50" charset="-127"/>
                <a:ea typeface="맑은 고딕" panose="020B0503020000020004" pitchFamily="50" charset="-127"/>
              </a:rPr>
              <a:t>사고 발생 위험 </a:t>
            </a:r>
            <a:r>
              <a:rPr lang="ko-KR" altLang="en-US" b="1" dirty="0" smtClean="0">
                <a:solidFill>
                  <a:schemeClr val="accent2"/>
                </a:solidFill>
                <a:latin typeface="맑은 고딕" panose="020B0503020000020004" pitchFamily="50" charset="-127"/>
                <a:ea typeface="맑은 고딕" panose="020B0503020000020004" pitchFamily="50" charset="-127"/>
              </a:rPr>
              <a:t>지표 생성을 위한 변수 선정</a:t>
            </a:r>
            <a:endParaRPr lang="ko-KR" altLang="en-US" b="1" dirty="0">
              <a:solidFill>
                <a:schemeClr val="accent2"/>
              </a:solidFill>
              <a:latin typeface="맑은 고딕" panose="020B0503020000020004" pitchFamily="50" charset="-127"/>
              <a:ea typeface="맑은 고딕" panose="020B0503020000020004" pitchFamily="50" charset="-127"/>
            </a:endParaRPr>
          </a:p>
        </p:txBody>
      </p:sp>
      <p:graphicFrame>
        <p:nvGraphicFramePr>
          <p:cNvPr id="45" name="표 44"/>
          <p:cNvGraphicFramePr>
            <a:graphicFrameLocks noGrp="1"/>
          </p:cNvGraphicFramePr>
          <p:nvPr>
            <p:extLst/>
          </p:nvPr>
        </p:nvGraphicFramePr>
        <p:xfrm>
          <a:off x="672766" y="2049290"/>
          <a:ext cx="9355520" cy="4462455"/>
        </p:xfrm>
        <a:graphic>
          <a:graphicData uri="http://schemas.openxmlformats.org/drawingml/2006/table">
            <a:tbl>
              <a:tblPr firstRow="1" bandRow="1">
                <a:tableStyleId>{5C22544A-7EE6-4342-B048-85BDC9FD1C3A}</a:tableStyleId>
              </a:tblPr>
              <a:tblGrid>
                <a:gridCol w="618816">
                  <a:extLst>
                    <a:ext uri="{9D8B030D-6E8A-4147-A177-3AD203B41FA5}">
                      <a16:colId xmlns:a16="http://schemas.microsoft.com/office/drawing/2014/main" val="1289256319"/>
                    </a:ext>
                  </a:extLst>
                </a:gridCol>
                <a:gridCol w="694092">
                  <a:extLst>
                    <a:ext uri="{9D8B030D-6E8A-4147-A177-3AD203B41FA5}">
                      <a16:colId xmlns:a16="http://schemas.microsoft.com/office/drawing/2014/main" val="1128052659"/>
                    </a:ext>
                  </a:extLst>
                </a:gridCol>
                <a:gridCol w="2822455">
                  <a:extLst>
                    <a:ext uri="{9D8B030D-6E8A-4147-A177-3AD203B41FA5}">
                      <a16:colId xmlns:a16="http://schemas.microsoft.com/office/drawing/2014/main" val="4024919616"/>
                    </a:ext>
                  </a:extLst>
                </a:gridCol>
                <a:gridCol w="875934">
                  <a:extLst>
                    <a:ext uri="{9D8B030D-6E8A-4147-A177-3AD203B41FA5}">
                      <a16:colId xmlns:a16="http://schemas.microsoft.com/office/drawing/2014/main" val="6280270"/>
                    </a:ext>
                  </a:extLst>
                </a:gridCol>
                <a:gridCol w="2539415">
                  <a:extLst>
                    <a:ext uri="{9D8B030D-6E8A-4147-A177-3AD203B41FA5}">
                      <a16:colId xmlns:a16="http://schemas.microsoft.com/office/drawing/2014/main" val="3665446699"/>
                    </a:ext>
                  </a:extLst>
                </a:gridCol>
                <a:gridCol w="1804808">
                  <a:extLst>
                    <a:ext uri="{9D8B030D-6E8A-4147-A177-3AD203B41FA5}">
                      <a16:colId xmlns:a16="http://schemas.microsoft.com/office/drawing/2014/main" val="2238788829"/>
                    </a:ext>
                  </a:extLst>
                </a:gridCol>
              </a:tblGrid>
              <a:tr h="297497">
                <a:tc gridSpan="2">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조건</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latinLnBrk="1"/>
                      <a:endParaRPr lang="ko-KR" altLang="en-US"/>
                    </a:p>
                  </a:txBody>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항목</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algn="ctr" latinLnBrk="1"/>
                      <a:r>
                        <a:rPr lang="ko-KR" altLang="en-US" sz="1100" b="1" dirty="0" smtClean="0">
                          <a:solidFill>
                            <a:schemeClr val="bg1"/>
                          </a:solidFill>
                          <a:latin typeface="맑은 고딕" panose="020B0503020000020004" pitchFamily="50" charset="-127"/>
                          <a:ea typeface="맑은 고딕" panose="020B0503020000020004" pitchFamily="50" charset="-127"/>
                        </a:rPr>
                        <a:t>선정 여부</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1" dirty="0" smtClean="0">
                          <a:solidFill>
                            <a:schemeClr val="bg1"/>
                          </a:solidFill>
                          <a:latin typeface="맑은 고딕" panose="020B0503020000020004" pitchFamily="50" charset="-127"/>
                          <a:ea typeface="맑은 고딕" panose="020B0503020000020004" pitchFamily="50" charset="-127"/>
                        </a:rPr>
                        <a:t>선정 기준</a:t>
                      </a:r>
                      <a:r>
                        <a:rPr lang="en-US" altLang="ko-KR" sz="1100" b="1" dirty="0" smtClean="0">
                          <a:solidFill>
                            <a:schemeClr val="bg1"/>
                          </a:solidFill>
                          <a:latin typeface="맑은 고딕" panose="020B0503020000020004" pitchFamily="50" charset="-127"/>
                          <a:ea typeface="맑은 고딕" panose="020B0503020000020004" pitchFamily="50" charset="-127"/>
                        </a:rPr>
                        <a:t>_ </a:t>
                      </a:r>
                      <a:r>
                        <a:rPr lang="ko-KR" altLang="en-US" sz="1100" b="1" dirty="0" smtClean="0">
                          <a:solidFill>
                            <a:schemeClr val="bg1"/>
                          </a:solidFill>
                          <a:latin typeface="맑은 고딕" panose="020B0503020000020004" pitchFamily="50" charset="-127"/>
                          <a:ea typeface="맑은 고딕" panose="020B0503020000020004" pitchFamily="50" charset="-127"/>
                        </a:rPr>
                        <a:t>실시간 조회 가능성</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1" dirty="0" smtClean="0">
                          <a:solidFill>
                            <a:schemeClr val="bg1"/>
                          </a:solidFill>
                          <a:latin typeface="맑은 고딕" panose="020B0503020000020004" pitchFamily="50" charset="-127"/>
                          <a:ea typeface="맑은 고딕" panose="020B0503020000020004" pitchFamily="50" charset="-127"/>
                        </a:rPr>
                        <a:t>실시간 조회 조건</a:t>
                      </a:r>
                      <a:endParaRPr lang="ko-KR" altLang="en-US" sz="1100" b="1" dirty="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423393846"/>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연도</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2021, 2022, 2023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l" latinLnBrk="1"/>
                      <a:r>
                        <a:rPr lang="ko-KR" altLang="en-US" sz="1100" dirty="0" smtClean="0">
                          <a:latin typeface="맑은 고딕" panose="020B0503020000020004" pitchFamily="50" charset="-127"/>
                          <a:ea typeface="맑은 고딕" panose="020B0503020000020004" pitchFamily="50" charset="-127"/>
                        </a:rPr>
                        <a:t>함수 활용 </a:t>
                      </a:r>
                      <a:r>
                        <a:rPr lang="en-US" altLang="ko-KR" sz="1100" dirty="0" smtClean="0">
                          <a:latin typeface="맑은 고딕" panose="020B0503020000020004" pitchFamily="50" charset="-127"/>
                          <a:ea typeface="맑은 고딕" panose="020B0503020000020004" pitchFamily="50" charset="-127"/>
                        </a:rPr>
                        <a:t>(</a:t>
                      </a:r>
                      <a:r>
                        <a:rPr lang="en-US" altLang="ko-KR" sz="1100" b="1" dirty="0" err="1" smtClean="0">
                          <a:latin typeface="맑은 고딕" panose="020B0503020000020004" pitchFamily="50" charset="-127"/>
                          <a:ea typeface="맑은 고딕" panose="020B0503020000020004" pitchFamily="50" charset="-127"/>
                        </a:rPr>
                        <a:t>datetime.now</a:t>
                      </a:r>
                      <a:r>
                        <a:rPr lang="en-US" altLang="ko-KR" sz="1100" b="1" dirty="0" smtClean="0">
                          <a:latin typeface="맑은 고딕" panose="020B0503020000020004" pitchFamily="50" charset="-127"/>
                          <a:ea typeface="맑은 고딕" panose="020B0503020000020004" pitchFamily="50" charset="-127"/>
                        </a:rPr>
                        <a:t>()</a:t>
                      </a:r>
                      <a:r>
                        <a:rPr lang="en-US" altLang="ko-KR" sz="1100" dirty="0" smtClean="0">
                          <a:latin typeface="맑은 고딕" panose="020B0503020000020004" pitchFamily="50" charset="-127"/>
                          <a:ea typeface="맑은 고딕" panose="020B0503020000020004" pitchFamily="50" charset="-127"/>
                        </a:rPr>
                        <a:t>)</a:t>
                      </a: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연도 </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조회 조건 만족</a:t>
                      </a:r>
                      <a:r>
                        <a:rPr lang="ko-KR" altLang="en-US" sz="1100" baseline="0" dirty="0" smtClean="0">
                          <a:latin typeface="맑은 고딕" panose="020B0503020000020004" pitchFamily="50" charset="-127"/>
                          <a:ea typeface="맑은 고딕" panose="020B0503020000020004" pitchFamily="50" charset="-127"/>
                        </a:rPr>
                        <a:t> 불가 </a:t>
                      </a:r>
                      <a:endParaRPr lang="en-US" altLang="ko-KR" sz="1100" baseline="0" dirty="0" smtClean="0">
                        <a:latin typeface="맑은 고딕" panose="020B0503020000020004" pitchFamily="50" charset="-127"/>
                        <a:ea typeface="맑은 고딕" panose="020B0503020000020004" pitchFamily="50" charset="-127"/>
                      </a:endParaRPr>
                    </a:p>
                    <a:p>
                      <a:pPr marL="0" indent="0" algn="l" latinLnBrk="1">
                        <a:buFontTx/>
                        <a:buNone/>
                      </a:pP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err="1" smtClean="0">
                          <a:latin typeface="맑은 고딕" panose="020B0503020000020004" pitchFamily="50" charset="-127"/>
                          <a:ea typeface="맑은 고딕" panose="020B0503020000020004" pitchFamily="50" charset="-127"/>
                        </a:rPr>
                        <a:t>입력값</a:t>
                      </a:r>
                      <a:r>
                        <a:rPr lang="en-US" altLang="ko-KR" sz="1100" baseline="0" dirty="0" smtClean="0">
                          <a:latin typeface="맑은 고딕" panose="020B0503020000020004" pitchFamily="50" charset="-127"/>
                          <a:ea typeface="맑은 고딕" panose="020B0503020000020004" pitchFamily="50" charset="-127"/>
                        </a:rPr>
                        <a:t>= 2024)</a:t>
                      </a:r>
                      <a:endParaRPr lang="en-US" altLang="ko-KR" sz="1100"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월</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요일 </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시간대 기준 사전 분석</a:t>
                      </a:r>
                      <a:endParaRPr lang="en-US" altLang="ko-KR" sz="110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4">
                  <a:txBody>
                    <a:bodyPr/>
                    <a:lstStyle/>
                    <a:p>
                      <a:pPr algn="l" latinLnBrk="1"/>
                      <a:r>
                        <a:rPr lang="ko-KR" altLang="en-US" sz="1100" b="1" dirty="0" smtClean="0">
                          <a:latin typeface="맑은 고딕" panose="020B0503020000020004" pitchFamily="50" charset="-127"/>
                          <a:ea typeface="맑은 고딕" panose="020B0503020000020004" pitchFamily="50" charset="-127"/>
                        </a:rPr>
                        <a:t>조회 시간 호출</a:t>
                      </a:r>
                      <a:r>
                        <a:rPr lang="ko-KR" altLang="en-US" sz="1100" dirty="0" smtClean="0">
                          <a:latin typeface="맑은 고딕" panose="020B0503020000020004" pitchFamily="50" charset="-127"/>
                          <a:ea typeface="맑은 고딕" panose="020B0503020000020004" pitchFamily="50" charset="-127"/>
                        </a:rPr>
                        <a:t> 및 </a:t>
                      </a:r>
                      <a:endParaRPr lang="en-US" altLang="ko-KR" sz="1100" dirty="0" smtClean="0">
                        <a:latin typeface="맑은 고딕" panose="020B0503020000020004" pitchFamily="50" charset="-127"/>
                        <a:ea typeface="맑은 고딕" panose="020B0503020000020004" pitchFamily="50" charset="-127"/>
                      </a:endParaRPr>
                    </a:p>
                    <a:p>
                      <a:pPr algn="l" latinLnBrk="1"/>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주간</a:t>
                      </a:r>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야간</a:t>
                      </a:r>
                      <a:r>
                        <a:rPr lang="en-US" altLang="ko-KR" sz="1100" b="1" dirty="0" smtClean="0">
                          <a:latin typeface="맑은 고딕" panose="020B0503020000020004" pitchFamily="50" charset="-127"/>
                          <a:ea typeface="맑은 고딕" panose="020B0503020000020004" pitchFamily="50" charset="-127"/>
                        </a:rPr>
                        <a:t>'</a:t>
                      </a:r>
                      <a:r>
                        <a:rPr lang="ko-KR" altLang="en-US" sz="1100" b="1" dirty="0" smtClean="0">
                          <a:latin typeface="맑은 고딕" panose="020B0503020000020004" pitchFamily="50" charset="-127"/>
                          <a:ea typeface="맑은 고딕" panose="020B0503020000020004" pitchFamily="50" charset="-127"/>
                        </a:rPr>
                        <a:t> 변환</a:t>
                      </a:r>
                      <a:endParaRPr lang="en-US" altLang="ko-KR" sz="1100" b="1"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주간 </a:t>
                      </a:r>
                      <a:r>
                        <a:rPr lang="en-US" altLang="ko-KR" sz="1100" dirty="0" smtClean="0">
                          <a:latin typeface="맑은 고딕" panose="020B0503020000020004" pitchFamily="50" charset="-127"/>
                          <a:ea typeface="맑은 고딕" panose="020B0503020000020004" pitchFamily="50" charset="-127"/>
                        </a:rPr>
                        <a:t>: 07</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20</a:t>
                      </a:r>
                      <a:r>
                        <a:rPr lang="ko-KR" altLang="en-US" sz="1100" dirty="0" smtClean="0">
                          <a:latin typeface="맑은 고딕" panose="020B0503020000020004" pitchFamily="50" charset="-127"/>
                          <a:ea typeface="맑은 고딕" panose="020B0503020000020004" pitchFamily="50" charset="-127"/>
                        </a:rPr>
                        <a:t>시</a:t>
                      </a:r>
                      <a:endParaRPr lang="en-US" altLang="ko-KR" sz="1100" dirty="0" smtClean="0">
                        <a:latin typeface="맑은 고딕" panose="020B0503020000020004" pitchFamily="50" charset="-127"/>
                        <a:ea typeface="맑은 고딕" panose="020B0503020000020004" pitchFamily="50" charset="-127"/>
                      </a:endParaRPr>
                    </a:p>
                    <a:p>
                      <a:pPr marL="171450" indent="-171450" algn="l" latinLnBrk="1">
                        <a:buFontTx/>
                        <a:buChar char="-"/>
                      </a:pPr>
                      <a:r>
                        <a:rPr lang="ko-KR" altLang="en-US" sz="1100" dirty="0" smtClean="0">
                          <a:latin typeface="맑은 고딕" panose="020B0503020000020004" pitchFamily="50" charset="-127"/>
                          <a:ea typeface="맑은 고딕" panose="020B0503020000020004" pitchFamily="50" charset="-127"/>
                        </a:rPr>
                        <a:t>야간 </a:t>
                      </a:r>
                      <a:r>
                        <a:rPr lang="en-US" altLang="ko-KR" sz="1100" dirty="0" smtClean="0">
                          <a:latin typeface="맑은 고딕" panose="020B0503020000020004" pitchFamily="50" charset="-127"/>
                          <a:ea typeface="맑은 고딕" panose="020B0503020000020004" pitchFamily="50" charset="-127"/>
                        </a:rPr>
                        <a:t>: 00</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 07</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a:t>
                      </a:r>
                    </a:p>
                    <a:p>
                      <a:pPr marL="0" indent="0" algn="l" latinLnBrk="1">
                        <a:buFontTx/>
                        <a:buNone/>
                      </a:pPr>
                      <a:r>
                        <a:rPr lang="en-US" altLang="ko-KR" sz="1100" dirty="0" smtClean="0">
                          <a:latin typeface="맑은 고딕" panose="020B0503020000020004" pitchFamily="50" charset="-127"/>
                          <a:ea typeface="맑은 고딕" panose="020B0503020000020004" pitchFamily="50" charset="-127"/>
                        </a:rPr>
                        <a:t>            20</a:t>
                      </a:r>
                      <a:r>
                        <a:rPr lang="ko-KR" altLang="en-US" sz="1100" dirty="0" smtClean="0">
                          <a:latin typeface="맑은 고딕" panose="020B0503020000020004" pitchFamily="50" charset="-127"/>
                          <a:ea typeface="맑은 고딕" panose="020B0503020000020004" pitchFamily="50" charset="-127"/>
                        </a:rPr>
                        <a:t>시 </a:t>
                      </a:r>
                      <a:r>
                        <a:rPr lang="en-US" altLang="ko-KR" sz="1100" dirty="0" smtClean="0">
                          <a:latin typeface="맑은 고딕" panose="020B0503020000020004" pitchFamily="50" charset="-127"/>
                          <a:ea typeface="맑은 고딕" panose="020B0503020000020004" pitchFamily="50" charset="-127"/>
                        </a:rPr>
                        <a:t>~ 23</a:t>
                      </a:r>
                      <a:r>
                        <a:rPr lang="ko-KR" altLang="en-US" sz="1100" dirty="0" smtClean="0">
                          <a:latin typeface="맑은 고딕" panose="020B0503020000020004" pitchFamily="50" charset="-127"/>
                          <a:ea typeface="맑은 고딕" panose="020B0503020000020004" pitchFamily="50" charset="-127"/>
                        </a:rPr>
                        <a:t>시</a:t>
                      </a:r>
                      <a:r>
                        <a:rPr lang="en-US" altLang="ko-KR" sz="1100" dirty="0" smtClean="0">
                          <a:latin typeface="맑은 고딕" panose="020B0503020000020004" pitchFamily="50" charset="-127"/>
                          <a:ea typeface="맑은 고딕" panose="020B0503020000020004" pitchFamily="50" charset="-127"/>
                        </a:rPr>
                        <a:t>  </a:t>
                      </a: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72953215"/>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월</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1 ~</a:t>
                      </a:r>
                      <a:r>
                        <a:rPr lang="en-US" altLang="ko-KR" sz="1100" baseline="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12</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t>△</a:t>
                      </a:r>
                      <a:endPar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875043196"/>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요일</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화</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수</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목</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금</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토</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일</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n-cs"/>
                        </a:rPr>
                        <a:t>△</a:t>
                      </a:r>
                      <a:endPar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37147336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시간대</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0</a:t>
                      </a:r>
                      <a:r>
                        <a:rPr lang="en-US" altLang="ko-KR" sz="1100" baseline="0" dirty="0" smtClean="0">
                          <a:latin typeface="맑은 고딕" panose="020B0503020000020004" pitchFamily="50" charset="-127"/>
                          <a:ea typeface="맑은 고딕" panose="020B0503020000020004" pitchFamily="50" charset="-127"/>
                        </a:rPr>
                        <a:t> ~ 23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100" dirty="0" smtClean="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796558482"/>
                  </a:ext>
                </a:extLst>
              </a:tr>
              <a:tr h="297497">
                <a:tc row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지역</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구</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권선구</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영통구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장안구</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팔달구</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수원시 전체 지역 대상</a:t>
                      </a:r>
                      <a:r>
                        <a:rPr lang="ko-KR" altLang="en-US" sz="1100"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a:t>
                      </a:r>
                      <a:r>
                        <a:rPr lang="en-US" altLang="ko-KR" sz="1100" dirty="0" err="1" smtClean="0">
                          <a:latin typeface="맑은 고딕" panose="020B0503020000020004" pitchFamily="50" charset="-127"/>
                          <a:ea typeface="맑은 고딕" panose="020B0503020000020004" pitchFamily="50" charset="-127"/>
                        </a:rPr>
                        <a:t>Geojson</a:t>
                      </a:r>
                      <a:r>
                        <a:rPr lang="en-US" altLang="ko-KR" sz="1100" dirty="0" smtClean="0">
                          <a:latin typeface="맑은 고딕" panose="020B0503020000020004" pitchFamily="50" charset="-127"/>
                          <a:ea typeface="맑은 고딕" panose="020B0503020000020004" pitchFamily="50" charset="-127"/>
                        </a:rPr>
                        <a:t>)</a:t>
                      </a:r>
                    </a:p>
                    <a:p>
                      <a:pPr marL="171450" indent="-171450" algn="l" latinLnBrk="1">
                        <a:buFontTx/>
                        <a:buChar char="-"/>
                      </a:pPr>
                      <a:r>
                        <a:rPr lang="ko-KR" altLang="en-US" sz="1100" baseline="0" dirty="0" smtClean="0">
                          <a:latin typeface="맑은 고딕" panose="020B0503020000020004" pitchFamily="50" charset="-127"/>
                          <a:ea typeface="맑은 고딕" panose="020B0503020000020004" pitchFamily="50" charset="-127"/>
                        </a:rPr>
                        <a:t>동 </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구 기준 사전 분석</a:t>
                      </a:r>
                      <a:endParaRPr lang="en-US" altLang="ko-KR" sz="1100" baseline="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2">
                  <a:txBody>
                    <a:bodyPr/>
                    <a:lstStyle/>
                    <a:p>
                      <a:pPr marL="0" indent="0" algn="l" latinLnBrk="1">
                        <a:buFontTx/>
                        <a:buNone/>
                      </a:pPr>
                      <a:r>
                        <a:rPr lang="ko-KR" altLang="en-US" sz="1100" baseline="0" dirty="0" smtClean="0">
                          <a:latin typeface="맑은 고딕" panose="020B0503020000020004" pitchFamily="50" charset="-127"/>
                          <a:ea typeface="맑은 고딕" panose="020B0503020000020004" pitchFamily="50" charset="-127"/>
                        </a:rPr>
                        <a:t>수원시 </a:t>
                      </a:r>
                      <a:r>
                        <a:rPr lang="ko-KR" altLang="en-US" sz="1100" b="1" baseline="0" dirty="0" err="1" smtClean="0">
                          <a:latin typeface="맑은 고딕" panose="020B0503020000020004" pitchFamily="50" charset="-127"/>
                          <a:ea typeface="맑은 고딕" panose="020B0503020000020004" pitchFamily="50" charset="-127"/>
                        </a:rPr>
                        <a:t>단계구분도</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smtClean="0">
                          <a:latin typeface="맑은 고딕" panose="020B0503020000020004" pitchFamily="50" charset="-127"/>
                          <a:ea typeface="맑은 고딕" panose="020B0503020000020004" pitchFamily="50" charset="-127"/>
                        </a:rPr>
                        <a:t>생성</a:t>
                      </a:r>
                      <a:endParaRPr lang="en-US" altLang="ko-KR" sz="1100" baseline="0"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49472342"/>
                  </a:ext>
                </a:extLst>
              </a:tr>
              <a:tr h="297497">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b="1" dirty="0" smtClean="0">
                          <a:latin typeface="맑은 고딕" panose="020B0503020000020004" pitchFamily="50" charset="-127"/>
                          <a:ea typeface="맑은 고딕" panose="020B0503020000020004" pitchFamily="50" charset="-127"/>
                        </a:rPr>
                        <a:t>동</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고색동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망포동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송죽동</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고등동</a:t>
                      </a:r>
                      <a:r>
                        <a:rPr lang="ko-KR" altLang="en-US" sz="1100" dirty="0" smtClean="0">
                          <a:latin typeface="맑은 고딕" panose="020B0503020000020004" pitchFamily="50" charset="-127"/>
                          <a:ea typeface="맑은 고딕" panose="020B0503020000020004" pitchFamily="50" charset="-127"/>
                        </a:rPr>
                        <a:t> 등 </a:t>
                      </a:r>
                      <a:r>
                        <a:rPr lang="en-US" altLang="ko-KR" sz="1100" dirty="0" smtClean="0">
                          <a:latin typeface="맑은 고딕" panose="020B0503020000020004" pitchFamily="50" charset="-127"/>
                          <a:ea typeface="맑은 고딕" panose="020B0503020000020004" pitchFamily="50" charset="-127"/>
                        </a:rPr>
                        <a:t>54</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3539381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기상상태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맑음</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흐림</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비</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눈</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웹 </a:t>
                      </a:r>
                      <a:r>
                        <a:rPr lang="ko-KR" altLang="en-US" sz="1100" b="1" dirty="0" err="1" smtClean="0">
                          <a:latin typeface="맑은 고딕" panose="020B0503020000020004" pitchFamily="50" charset="-127"/>
                          <a:ea typeface="맑은 고딕" panose="020B0503020000020004" pitchFamily="50" charset="-127"/>
                        </a:rPr>
                        <a:t>스크레이핑</a:t>
                      </a:r>
                      <a:r>
                        <a:rPr lang="ko-KR" altLang="en-US" sz="1100" b="1" dirty="0" smtClean="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a:t>
                      </a:r>
                      <a:r>
                        <a:rPr lang="en-US" altLang="ko-KR" sz="1100" baseline="0" dirty="0" smtClean="0">
                          <a:latin typeface="맑은 고딕" panose="020B0503020000020004" pitchFamily="50" charset="-127"/>
                          <a:ea typeface="맑은 고딕" panose="020B0503020000020004" pitchFamily="50" charset="-127"/>
                        </a:rPr>
                        <a:t> </a:t>
                      </a:r>
                      <a:r>
                        <a:rPr lang="ko-KR" altLang="en-US" sz="1100" baseline="0" dirty="0" err="1" smtClean="0">
                          <a:latin typeface="맑은 고딕" panose="020B0503020000020004" pitchFamily="50" charset="-127"/>
                          <a:ea typeface="맑은 고딕" panose="020B0503020000020004" pitchFamily="50" charset="-127"/>
                        </a:rPr>
                        <a:t>조건문</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rowSpan="2">
                  <a:txBody>
                    <a:bodyPr/>
                    <a:lstStyle/>
                    <a:p>
                      <a:pPr algn="l" latinLnBrk="1"/>
                      <a:r>
                        <a:rPr lang="ko-KR" altLang="en-US" sz="1100" b="1" dirty="0" smtClean="0">
                          <a:latin typeface="맑은 고딕" panose="020B0503020000020004" pitchFamily="50" charset="-127"/>
                          <a:ea typeface="맑은 고딕" panose="020B0503020000020004" pitchFamily="50" charset="-127"/>
                        </a:rPr>
                        <a:t>현재 날씨</a:t>
                      </a:r>
                      <a:r>
                        <a:rPr lang="ko-KR" altLang="en-US" sz="1100" dirty="0" smtClean="0">
                          <a:latin typeface="맑은 고딕" panose="020B0503020000020004" pitchFamily="50" charset="-127"/>
                          <a:ea typeface="맑은 고딕" panose="020B0503020000020004" pitchFamily="50" charset="-127"/>
                        </a:rPr>
                        <a:t> </a:t>
                      </a:r>
                      <a:r>
                        <a:rPr lang="ko-KR" altLang="en-US" sz="1100" b="1" dirty="0" err="1" smtClean="0">
                          <a:latin typeface="맑은 고딕" panose="020B0503020000020004" pitchFamily="50" charset="-127"/>
                          <a:ea typeface="맑은 고딕" panose="020B0503020000020004" pitchFamily="50" charset="-127"/>
                        </a:rPr>
                        <a:t>스크레이핑</a:t>
                      </a:r>
                      <a:r>
                        <a:rPr lang="ko-KR" altLang="en-US" sz="1100" dirty="0" smtClean="0">
                          <a:latin typeface="맑은 고딕" panose="020B0503020000020004" pitchFamily="50" charset="-127"/>
                          <a:ea typeface="맑은 고딕" panose="020B0503020000020004" pitchFamily="50" charset="-127"/>
                        </a:rPr>
                        <a:t> 및</a:t>
                      </a:r>
                      <a:endParaRPr lang="en-US" altLang="ko-KR" sz="1100" dirty="0" smtClean="0">
                        <a:latin typeface="맑은 고딕" panose="020B0503020000020004" pitchFamily="50" charset="-127"/>
                        <a:ea typeface="맑은 고딕" panose="020B0503020000020004" pitchFamily="50" charset="-127"/>
                      </a:endParaRPr>
                    </a:p>
                    <a:p>
                      <a:pPr algn="l" latinLnBrk="1"/>
                      <a:r>
                        <a:rPr lang="ko-KR" altLang="en-US" sz="1100" b="1" dirty="0" smtClean="0">
                          <a:latin typeface="맑은 고딕" panose="020B0503020000020004" pitchFamily="50" charset="-127"/>
                          <a:ea typeface="맑은 고딕" panose="020B0503020000020004" pitchFamily="50" charset="-127"/>
                        </a:rPr>
                        <a:t>기상상태</a:t>
                      </a:r>
                      <a:r>
                        <a:rPr lang="en-US" altLang="ko-KR" sz="1100" b="1" dirty="0" smtClean="0">
                          <a:latin typeface="맑은 고딕" panose="020B0503020000020004" pitchFamily="50" charset="-127"/>
                          <a:ea typeface="맑은 고딕" panose="020B0503020000020004" pitchFamily="50" charset="-127"/>
                        </a:rPr>
                        <a:t>, </a:t>
                      </a:r>
                      <a:r>
                        <a:rPr lang="ko-KR" altLang="en-US" sz="1100" b="1" dirty="0" smtClean="0">
                          <a:latin typeface="맑은 고딕" panose="020B0503020000020004" pitchFamily="50" charset="-127"/>
                          <a:ea typeface="맑은 고딕" panose="020B0503020000020004" pitchFamily="50" charset="-127"/>
                        </a:rPr>
                        <a:t>노면상태 변환</a:t>
                      </a:r>
                      <a:endParaRPr lang="en-US" altLang="ko-KR" sz="1100" b="1" dirty="0" smtClean="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39981267"/>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노면상태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건조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젖음</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습기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적설</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서리</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결빙</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O</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accent2">
                        <a:lumMod val="20000"/>
                        <a:lumOff val="80000"/>
                      </a:schemeClr>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283355360"/>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사고유형</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algn="ctr" latinLnBrk="1"/>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err="1" smtClean="0">
                          <a:latin typeface="맑은 고딕" panose="020B0503020000020004" pitchFamily="50" charset="-127"/>
                          <a:ea typeface="맑은 고딕" panose="020B0503020000020004" pitchFamily="50" charset="-127"/>
                        </a:rPr>
                        <a:t>차대사람</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차대차</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차량단독</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49517703"/>
                  </a:ext>
                </a:extLst>
              </a:tr>
              <a:tr h="297497">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도로형태</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algn="ctr" latinLnBrk="1"/>
                      <a:endParaRPr lang="ko-KR" altLang="en-US" sz="1100" b="1"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단일로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주차장</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기타</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a:t>
                      </a:r>
                      <a:r>
                        <a:rPr lang="en-US" altLang="ko-KR" sz="1100" dirty="0" smtClean="0">
                          <a:latin typeface="맑은 고딕" panose="020B0503020000020004" pitchFamily="50" charset="-127"/>
                          <a:ea typeface="맑은 고딕" panose="020B0503020000020004" pitchFamily="50" charset="-127"/>
                        </a:rPr>
                        <a:t> &amp; </a:t>
                      </a:r>
                      <a:r>
                        <a:rPr lang="ko-KR" altLang="en-US" sz="1100" dirty="0" smtClean="0">
                          <a:latin typeface="맑은 고딕" panose="020B0503020000020004" pitchFamily="50" charset="-127"/>
                          <a:ea typeface="맑은 고딕" panose="020B0503020000020004" pitchFamily="50" charset="-127"/>
                        </a:rPr>
                        <a:t>데이터 부재</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2714871"/>
                  </a:ext>
                </a:extLst>
              </a:tr>
              <a:tr h="297497">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연령</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65 ~ 93</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l" latinLnBrk="1"/>
                      <a:r>
                        <a:rPr lang="ko-KR" altLang="en-US" sz="1100" dirty="0" smtClean="0">
                          <a:latin typeface="맑은 고딕" panose="020B0503020000020004" pitchFamily="50" charset="-127"/>
                          <a:ea typeface="맑은 고딕" panose="020B0503020000020004" pitchFamily="50" charset="-127"/>
                        </a:rPr>
                        <a:t>지역별 구분 불가 </a:t>
                      </a:r>
                      <a:r>
                        <a:rPr lang="en-US" altLang="ko-KR" sz="1100" dirty="0" smtClean="0">
                          <a:latin typeface="맑은 고딕" panose="020B0503020000020004" pitchFamily="50" charset="-127"/>
                          <a:ea typeface="맑은 고딕" panose="020B0503020000020004" pitchFamily="50" charset="-127"/>
                        </a:rPr>
                        <a:t>(</a:t>
                      </a:r>
                      <a:r>
                        <a:rPr lang="ko-KR" altLang="en-US" sz="1100" dirty="0" smtClean="0">
                          <a:latin typeface="맑은 고딕" panose="020B0503020000020004" pitchFamily="50" charset="-127"/>
                          <a:ea typeface="맑은 고딕" panose="020B0503020000020004" pitchFamily="50" charset="-127"/>
                        </a:rPr>
                        <a:t>운전자 정보</a:t>
                      </a:r>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rowSpan="4">
                  <a:txBody>
                    <a:bodyPr/>
                    <a:lstStyle/>
                    <a:p>
                      <a:pPr algn="ctr" latinLnBrk="1"/>
                      <a:r>
                        <a:rPr lang="en-US" altLang="ko-KR" sz="1100" dirty="0" smtClean="0">
                          <a:latin typeface="맑은 고딕" panose="020B0503020000020004" pitchFamily="50" charset="-127"/>
                          <a:ea typeface="맑은 고딕" panose="020B0503020000020004" pitchFamily="50" charset="-127"/>
                        </a:rPr>
                        <a:t>-</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28144006"/>
                  </a:ext>
                </a:extLst>
              </a:tr>
              <a:tr h="297497">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성별</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남</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여</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651345017"/>
                  </a:ext>
                </a:extLst>
              </a:tr>
              <a:tr h="297497">
                <a:tc gridSpan="2">
                  <a:txBody>
                    <a:bodyPr/>
                    <a:lstStyle/>
                    <a:p>
                      <a:pPr algn="ctr" latinLnBrk="1"/>
                      <a:r>
                        <a:rPr lang="ko-KR" altLang="en-US" sz="1100" b="1" dirty="0" err="1" smtClean="0">
                          <a:latin typeface="맑은 고딕" panose="020B0503020000020004" pitchFamily="50" charset="-127"/>
                          <a:ea typeface="맑은 고딕" panose="020B0503020000020004" pitchFamily="50" charset="-127"/>
                        </a:rPr>
                        <a:t>가해운전자</a:t>
                      </a:r>
                      <a:r>
                        <a:rPr lang="ko-KR" altLang="en-US" sz="1100" b="1" dirty="0" smtClean="0">
                          <a:latin typeface="맑은 고딕" panose="020B0503020000020004" pitchFamily="50" charset="-127"/>
                          <a:ea typeface="맑은 고딕" panose="020B0503020000020004" pitchFamily="50" charset="-127"/>
                        </a:rPr>
                        <a:t> 차종</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승용</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승합</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이륜</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원동기</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화물 등 </a:t>
                      </a:r>
                      <a:r>
                        <a:rPr lang="en-US" altLang="ko-KR" sz="1100" dirty="0" smtClean="0">
                          <a:latin typeface="맑은 고딕" panose="020B0503020000020004" pitchFamily="50" charset="-127"/>
                          <a:ea typeface="맑은 고딕" panose="020B0503020000020004" pitchFamily="50" charset="-127"/>
                        </a:rPr>
                        <a:t>12</a:t>
                      </a:r>
                      <a:r>
                        <a:rPr lang="ko-KR" altLang="en-US" sz="1100" dirty="0" smtClean="0">
                          <a:latin typeface="맑은 고딕" panose="020B0503020000020004" pitchFamily="50" charset="-127"/>
                          <a:ea typeface="맑은 고딕" panose="020B0503020000020004" pitchFamily="50" charset="-127"/>
                        </a:rPr>
                        <a:t>개</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942503823"/>
                  </a:ext>
                </a:extLst>
              </a:tr>
              <a:tr h="297497">
                <a:tc gridSpan="2">
                  <a:txBody>
                    <a:bodyPr/>
                    <a:lstStyle/>
                    <a:p>
                      <a:pPr algn="ctr" latinLnBrk="1"/>
                      <a:r>
                        <a:rPr lang="ko-KR" altLang="en-US" sz="1100" b="1" dirty="0" smtClean="0">
                          <a:latin typeface="맑은 고딕" panose="020B0503020000020004" pitchFamily="50" charset="-127"/>
                          <a:ea typeface="맑은 고딕" panose="020B0503020000020004" pitchFamily="50" charset="-127"/>
                        </a:rPr>
                        <a:t>법규위반</a:t>
                      </a:r>
                      <a:endParaRPr lang="ko-KR" altLang="en-US" sz="1100" b="1"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ko-KR" altLang="en-US" sz="1100" dirty="0" smtClean="0">
                          <a:latin typeface="맑은 고딕" panose="020B0503020000020004" pitchFamily="50" charset="-127"/>
                          <a:ea typeface="맑은 고딕" panose="020B0503020000020004" pitchFamily="50" charset="-127"/>
                        </a:rPr>
                        <a:t>교차로운행방법위반</a:t>
                      </a:r>
                      <a:r>
                        <a:rPr lang="en-US" altLang="ko-KR" sz="1100" dirty="0" smtClean="0">
                          <a:latin typeface="맑은 고딕" panose="020B0503020000020004" pitchFamily="50" charset="-127"/>
                          <a:ea typeface="맑은 고딕" panose="020B0503020000020004" pitchFamily="50" charset="-127"/>
                        </a:rPr>
                        <a:t>, </a:t>
                      </a:r>
                      <a:r>
                        <a:rPr lang="ko-KR" altLang="en-US" sz="1100" dirty="0" smtClean="0">
                          <a:latin typeface="맑은 고딕" panose="020B0503020000020004" pitchFamily="50" charset="-127"/>
                          <a:ea typeface="맑은 고딕" panose="020B0503020000020004" pitchFamily="50" charset="-127"/>
                        </a:rPr>
                        <a:t>신호위반 등 </a:t>
                      </a:r>
                      <a:r>
                        <a:rPr lang="en-US" altLang="ko-KR" sz="1100" dirty="0" smtClean="0">
                          <a:latin typeface="맑은 고딕" panose="020B0503020000020004" pitchFamily="50" charset="-127"/>
                          <a:ea typeface="맑은 고딕" panose="020B0503020000020004" pitchFamily="50" charset="-127"/>
                        </a:rPr>
                        <a:t>10</a:t>
                      </a:r>
                      <a:r>
                        <a:rPr lang="ko-KR" altLang="en-US" sz="1100" dirty="0" smtClean="0">
                          <a:latin typeface="맑은 고딕" panose="020B0503020000020004" pitchFamily="50" charset="-127"/>
                          <a:ea typeface="맑은 고딕" panose="020B0503020000020004" pitchFamily="50" charset="-127"/>
                        </a:rPr>
                        <a:t>개 </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latinLnBrk="1"/>
                      <a:r>
                        <a:rPr lang="en-US" altLang="ko-KR" sz="1100" dirty="0" smtClean="0">
                          <a:latin typeface="맑은 고딕" panose="020B0503020000020004" pitchFamily="50" charset="-127"/>
                          <a:ea typeface="맑은 고딕" panose="020B0503020000020004" pitchFamily="50" charset="-127"/>
                        </a:rPr>
                        <a:t>X</a:t>
                      </a:r>
                      <a:endParaRPr lang="ko-KR" altLang="en-US" sz="1100" dirty="0">
                        <a:latin typeface="맑은 고딕" panose="020B0503020000020004" pitchFamily="50" charset="-127"/>
                        <a:ea typeface="맑은 고딕" panose="020B0503020000020004" pitchFamily="50" charset="-127"/>
                      </a:endParaRPr>
                    </a:p>
                  </a:txBody>
                  <a:tcPr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solidFill>
                      <a:schemeClr val="bg1"/>
                    </a:solidFill>
                  </a:tcPr>
                </a:tc>
                <a:tc vMerge="1">
                  <a:txBody>
                    <a:bodyPr/>
                    <a:lstStyle/>
                    <a:p>
                      <a:pPr algn="ctr" latinLnBrk="1"/>
                      <a:endParaRPr lang="ko-KR" altLang="en-US" sz="1100" dirty="0">
                        <a:latin typeface="맑은 고딕" panose="020B0503020000020004" pitchFamily="50" charset="-127"/>
                        <a:ea typeface="맑은 고딕" panose="020B0503020000020004" pitchFamily="50" charset="-127"/>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566755230"/>
                  </a:ext>
                </a:extLst>
              </a:tr>
            </a:tbl>
          </a:graphicData>
        </a:graphic>
      </p:graphicFrame>
      <p:sp>
        <p:nvSpPr>
          <p:cNvPr id="2" name="슬라이드 번호 개체 틀 1"/>
          <p:cNvSpPr>
            <a:spLocks noGrp="1"/>
          </p:cNvSpPr>
          <p:nvPr>
            <p:ph type="sldNum" sz="quarter" idx="12"/>
          </p:nvPr>
        </p:nvSpPr>
        <p:spPr/>
        <p:txBody>
          <a:bodyPr/>
          <a:lstStyle/>
          <a:p>
            <a:fld id="{B1393E5F-521B-4CAD-9D3A-AE923D912DCE}" type="slidenum">
              <a:rPr lang="en-US" smtClean="0"/>
              <a:pPr/>
              <a:t>39</a:t>
            </a:fld>
            <a:endParaRPr lang="en-US"/>
          </a:p>
        </p:txBody>
      </p:sp>
      <p:grpSp>
        <p:nvGrpSpPr>
          <p:cNvPr id="6" name="그룹 5"/>
          <p:cNvGrpSpPr/>
          <p:nvPr/>
        </p:nvGrpSpPr>
        <p:grpSpPr>
          <a:xfrm>
            <a:off x="2010001" y="241726"/>
            <a:ext cx="8138886" cy="862519"/>
            <a:chOff x="2391001" y="241726"/>
            <a:chExt cx="8138886" cy="862519"/>
          </a:xfrm>
        </p:grpSpPr>
        <p:sp>
          <p:nvSpPr>
            <p:cNvPr id="7"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사고 </a:t>
              </a:r>
              <a:r>
                <a:rPr lang="ko-KR" altLang="en-US" sz="2800" b="1" dirty="0">
                  <a:solidFill>
                    <a:srgbClr val="1187CF"/>
                  </a:solidFill>
                  <a:latin typeface="맑은 고딕" panose="020B0503020000020004" pitchFamily="50" charset="-127"/>
                  <a:cs typeface="THELuxGoB" pitchFamily="34" charset="0"/>
                </a:rPr>
                <a:t>발생 위험 지표 </a:t>
              </a:r>
              <a:r>
                <a:rPr lang="ko-KR" altLang="en-US" sz="2800" b="1" dirty="0" smtClean="0">
                  <a:solidFill>
                    <a:srgbClr val="1187CF"/>
                  </a:solidFill>
                  <a:latin typeface="맑은 고딕" panose="020B0503020000020004" pitchFamily="50" charset="-127"/>
                  <a:cs typeface="THELuxGoB" pitchFamily="34" charset="0"/>
                </a:rPr>
                <a:t>생성</a:t>
              </a:r>
              <a:endParaRPr lang="en-US" altLang="ko-KR" sz="2800" b="1" dirty="0">
                <a:solidFill>
                  <a:srgbClr val="1187CF"/>
                </a:solidFill>
                <a:latin typeface="맑은 고딕" panose="020B0503020000020004" pitchFamily="50" charset="-127"/>
                <a:cs typeface="THELuxGoB" pitchFamily="34" charset="0"/>
              </a:endParaRPr>
            </a:p>
          </p:txBody>
        </p:sp>
        <p:sp>
          <p:nvSpPr>
            <p:cNvPr id="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4.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데이터 분석 및 시각화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9" name="직사각형 8"/>
          <p:cNvSpPr/>
          <p:nvPr/>
        </p:nvSpPr>
        <p:spPr>
          <a:xfrm>
            <a:off x="686287" y="2064812"/>
            <a:ext cx="9342000" cy="1411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뒤로 빼</a:t>
            </a:r>
            <a:r>
              <a:rPr lang="en-US" altLang="ko-KR" dirty="0" smtClean="0"/>
              <a:t>? </a:t>
            </a:r>
            <a:r>
              <a:rPr lang="ko-KR" altLang="en-US" dirty="0" err="1" smtClean="0"/>
              <a:t>머신러닝</a:t>
            </a:r>
            <a:r>
              <a:rPr lang="ko-KR" altLang="en-US" dirty="0" smtClean="0"/>
              <a:t> 이후</a:t>
            </a:r>
            <a:r>
              <a:rPr lang="en-US" altLang="ko-KR" dirty="0" smtClean="0"/>
              <a:t>?</a:t>
            </a:r>
            <a:endParaRPr lang="ko-KR" altLang="en-US" dirty="0"/>
          </a:p>
        </p:txBody>
      </p:sp>
    </p:spTree>
    <p:extLst>
      <p:ext uri="{BB962C8B-B14F-4D97-AF65-F5344CB8AC3E}">
        <p14:creationId xmlns:p14="http://schemas.microsoft.com/office/powerpoint/2010/main" val="377367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p:cNvGrpSpPr/>
          <p:nvPr/>
        </p:nvGrpSpPr>
        <p:grpSpPr>
          <a:xfrm>
            <a:off x="2391001" y="241726"/>
            <a:ext cx="8138886" cy="862519"/>
            <a:chOff x="2391001" y="241726"/>
            <a:chExt cx="8138886" cy="862519"/>
          </a:xfrm>
        </p:grpSpPr>
        <p:sp>
          <p:nvSpPr>
            <p:cNvPr id="3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1. </a:t>
              </a:r>
              <a:r>
                <a:rPr lang="ko-KR" alt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rPr>
                <a:t>프로젝트 배경</a:t>
              </a:r>
              <a:endParaRPr lang="en-US" sz="2800" b="1" dirty="0" smtClean="0">
                <a:solidFill>
                  <a:schemeClr val="accent4">
                    <a:lumMod val="75000"/>
                  </a:schemeClr>
                </a:solidFill>
                <a:latin typeface="맑은 고딕" panose="020B0503020000020004" pitchFamily="50" charset="-127"/>
                <a:ea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a:t>
            </a:fld>
            <a:endParaRPr lang="en-US" dirty="0"/>
          </a:p>
        </p:txBody>
      </p:sp>
      <p:sp>
        <p:nvSpPr>
          <p:cNvPr id="3" name="직사각형 2"/>
          <p:cNvSpPr/>
          <p:nvPr/>
        </p:nvSpPr>
        <p:spPr>
          <a:xfrm>
            <a:off x="-5561013" y="1581180"/>
            <a:ext cx="5346700" cy="5078313"/>
          </a:xfrm>
          <a:prstGeom prst="rect">
            <a:avLst/>
          </a:prstGeom>
        </p:spPr>
        <p:txBody>
          <a:bodyPr>
            <a:spAutoFit/>
          </a:bodyPr>
          <a:lstStyle/>
          <a:p>
            <a:r>
              <a:rPr lang="ko-KR" altLang="en-US" dirty="0"/>
              <a:t>연구배경</a:t>
            </a:r>
          </a:p>
          <a:p>
            <a:r>
              <a:rPr lang="ko-KR" altLang="en-US" b="1" dirty="0">
                <a:solidFill>
                  <a:srgbClr val="FF0000"/>
                </a:solidFill>
              </a:rPr>
              <a:t>(관심을 왜 갖게 됐나-&gt; 용어 정의)</a:t>
            </a:r>
          </a:p>
          <a:p>
            <a:r>
              <a:rPr lang="ko-KR" altLang="en-US" b="1" dirty="0">
                <a:solidFill>
                  <a:srgbClr val="FF0000"/>
                </a:solidFill>
              </a:rPr>
              <a:t>- 최근 시청역 사고를 비롯해서 </a:t>
            </a:r>
            <a:r>
              <a:rPr lang="ko-KR" altLang="en-US" b="1" dirty="0" smtClean="0">
                <a:solidFill>
                  <a:srgbClr val="FF0000"/>
                </a:solidFill>
              </a:rPr>
              <a:t>고령 </a:t>
            </a:r>
            <a:r>
              <a:rPr lang="ko-KR" altLang="en-US" b="1" dirty="0">
                <a:solidFill>
                  <a:srgbClr val="FF0000"/>
                </a:solidFill>
              </a:rPr>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28" name="자유형: 도형 19">
            <a:extLst>
              <a:ext uri="{FF2B5EF4-FFF2-40B4-BE49-F238E27FC236}">
                <a16:creationId xmlns:a16="http://schemas.microsoft.com/office/drawing/2014/main" id="{E115048A-4E59-46A4-8C96-A2F8DEE0CC02}"/>
              </a:ext>
            </a:extLst>
          </p:cNvPr>
          <p:cNvSpPr/>
          <p:nvPr/>
        </p:nvSpPr>
        <p:spPr>
          <a:xfrm rot="10800000">
            <a:off x="515144" y="1352418"/>
            <a:ext cx="9666287" cy="5505581"/>
          </a:xfrm>
          <a:custGeom>
            <a:avLst/>
            <a:gdLst>
              <a:gd name="connsiteX0" fmla="*/ 11684000 w 11684000"/>
              <a:gd name="connsiteY0" fmla="*/ 6654800 h 6654800"/>
              <a:gd name="connsiteX1" fmla="*/ 11683992 w 11684000"/>
              <a:gd name="connsiteY1" fmla="*/ 6654800 h 6654800"/>
              <a:gd name="connsiteX2" fmla="*/ 11562602 w 11684000"/>
              <a:gd name="connsiteY2" fmla="*/ 6565900 h 6654800"/>
              <a:gd name="connsiteX3" fmla="*/ 11441211 w 11684000"/>
              <a:gd name="connsiteY3" fmla="*/ 6654800 h 6654800"/>
              <a:gd name="connsiteX4" fmla="*/ 11319821 w 11684000"/>
              <a:gd name="connsiteY4" fmla="*/ 6565900 h 6654800"/>
              <a:gd name="connsiteX5" fmla="*/ 11198431 w 11684000"/>
              <a:gd name="connsiteY5" fmla="*/ 6654800 h 6654800"/>
              <a:gd name="connsiteX6" fmla="*/ 11077041 w 11684000"/>
              <a:gd name="connsiteY6" fmla="*/ 6565900 h 6654800"/>
              <a:gd name="connsiteX7" fmla="*/ 10955650 w 11684000"/>
              <a:gd name="connsiteY7" fmla="*/ 6654800 h 6654800"/>
              <a:gd name="connsiteX8" fmla="*/ 10834261 w 11684000"/>
              <a:gd name="connsiteY8" fmla="*/ 6565900 h 6654800"/>
              <a:gd name="connsiteX9" fmla="*/ 10712870 w 11684000"/>
              <a:gd name="connsiteY9" fmla="*/ 6654800 h 6654800"/>
              <a:gd name="connsiteX10" fmla="*/ 10591480 w 11684000"/>
              <a:gd name="connsiteY10" fmla="*/ 6565900 h 6654800"/>
              <a:gd name="connsiteX11" fmla="*/ 10470090 w 11684000"/>
              <a:gd name="connsiteY11" fmla="*/ 6654800 h 6654800"/>
              <a:gd name="connsiteX12" fmla="*/ 10348700 w 11684000"/>
              <a:gd name="connsiteY12" fmla="*/ 6565900 h 6654800"/>
              <a:gd name="connsiteX13" fmla="*/ 10227309 w 11684000"/>
              <a:gd name="connsiteY13" fmla="*/ 6654800 h 6654800"/>
              <a:gd name="connsiteX14" fmla="*/ 10105919 w 11684000"/>
              <a:gd name="connsiteY14" fmla="*/ 6565900 h 6654800"/>
              <a:gd name="connsiteX15" fmla="*/ 9984529 w 11684000"/>
              <a:gd name="connsiteY15" fmla="*/ 6654800 h 6654800"/>
              <a:gd name="connsiteX16" fmla="*/ 9863138 w 11684000"/>
              <a:gd name="connsiteY16" fmla="*/ 6565900 h 6654800"/>
              <a:gd name="connsiteX17" fmla="*/ 9741747 w 11684000"/>
              <a:gd name="connsiteY17" fmla="*/ 6654800 h 6654800"/>
              <a:gd name="connsiteX18" fmla="*/ 9736252 w 11684000"/>
              <a:gd name="connsiteY18" fmla="*/ 6654800 h 6654800"/>
              <a:gd name="connsiteX19" fmla="*/ 9614862 w 11684000"/>
              <a:gd name="connsiteY19" fmla="*/ 6565900 h 6654800"/>
              <a:gd name="connsiteX20" fmla="*/ 9493472 w 11684000"/>
              <a:gd name="connsiteY20" fmla="*/ 6654800 h 6654800"/>
              <a:gd name="connsiteX21" fmla="*/ 9372081 w 11684000"/>
              <a:gd name="connsiteY21" fmla="*/ 6565900 h 6654800"/>
              <a:gd name="connsiteX22" fmla="*/ 9250688 w 11684000"/>
              <a:gd name="connsiteY22" fmla="*/ 6654800 h 6654800"/>
              <a:gd name="connsiteX23" fmla="*/ 9129298 w 11684000"/>
              <a:gd name="connsiteY23" fmla="*/ 6565900 h 6654800"/>
              <a:gd name="connsiteX24" fmla="*/ 9007909 w 11684000"/>
              <a:gd name="connsiteY24" fmla="*/ 6654800 h 6654800"/>
              <a:gd name="connsiteX25" fmla="*/ 8886520 w 11684000"/>
              <a:gd name="connsiteY25" fmla="*/ 6565900 h 6654800"/>
              <a:gd name="connsiteX26" fmla="*/ 8765130 w 11684000"/>
              <a:gd name="connsiteY26" fmla="*/ 6654800 h 6654800"/>
              <a:gd name="connsiteX27" fmla="*/ 8643741 w 11684000"/>
              <a:gd name="connsiteY27" fmla="*/ 6565900 h 6654800"/>
              <a:gd name="connsiteX28" fmla="*/ 8522350 w 11684000"/>
              <a:gd name="connsiteY28" fmla="*/ 6654800 h 6654800"/>
              <a:gd name="connsiteX29" fmla="*/ 8400959 w 11684000"/>
              <a:gd name="connsiteY29" fmla="*/ 6565900 h 6654800"/>
              <a:gd name="connsiteX30" fmla="*/ 8279567 w 11684000"/>
              <a:gd name="connsiteY30" fmla="*/ 6654800 h 6654800"/>
              <a:gd name="connsiteX31" fmla="*/ 8158178 w 11684000"/>
              <a:gd name="connsiteY31" fmla="*/ 6565900 h 6654800"/>
              <a:gd name="connsiteX32" fmla="*/ 8036788 w 11684000"/>
              <a:gd name="connsiteY32" fmla="*/ 6654800 h 6654800"/>
              <a:gd name="connsiteX33" fmla="*/ 7915399 w 11684000"/>
              <a:gd name="connsiteY33" fmla="*/ 6565900 h 6654800"/>
              <a:gd name="connsiteX34" fmla="*/ 7794008 w 11684000"/>
              <a:gd name="connsiteY34" fmla="*/ 6654800 h 6654800"/>
              <a:gd name="connsiteX35" fmla="*/ 7788514 w 11684000"/>
              <a:gd name="connsiteY35" fmla="*/ 6654800 h 6654800"/>
              <a:gd name="connsiteX36" fmla="*/ 7667128 w 11684000"/>
              <a:gd name="connsiteY36" fmla="*/ 6565900 h 6654800"/>
              <a:gd name="connsiteX37" fmla="*/ 7545736 w 11684000"/>
              <a:gd name="connsiteY37" fmla="*/ 6654800 h 6654800"/>
              <a:gd name="connsiteX38" fmla="*/ 7424347 w 11684000"/>
              <a:gd name="connsiteY38" fmla="*/ 6565900 h 6654800"/>
              <a:gd name="connsiteX39" fmla="*/ 7302955 w 11684000"/>
              <a:gd name="connsiteY39" fmla="*/ 6654800 h 6654800"/>
              <a:gd name="connsiteX40" fmla="*/ 7181567 w 11684000"/>
              <a:gd name="connsiteY40" fmla="*/ 6565900 h 6654800"/>
              <a:gd name="connsiteX41" fmla="*/ 7060176 w 11684000"/>
              <a:gd name="connsiteY41" fmla="*/ 6654800 h 6654800"/>
              <a:gd name="connsiteX42" fmla="*/ 6938786 w 11684000"/>
              <a:gd name="connsiteY42" fmla="*/ 6565900 h 6654800"/>
              <a:gd name="connsiteX43" fmla="*/ 6817396 w 11684000"/>
              <a:gd name="connsiteY43" fmla="*/ 6654800 h 6654800"/>
              <a:gd name="connsiteX44" fmla="*/ 6696005 w 11684000"/>
              <a:gd name="connsiteY44" fmla="*/ 6565900 h 6654800"/>
              <a:gd name="connsiteX45" fmla="*/ 6574614 w 11684000"/>
              <a:gd name="connsiteY45" fmla="*/ 6654800 h 6654800"/>
              <a:gd name="connsiteX46" fmla="*/ 6453224 w 11684000"/>
              <a:gd name="connsiteY46" fmla="*/ 6565900 h 6654800"/>
              <a:gd name="connsiteX47" fmla="*/ 6331833 w 11684000"/>
              <a:gd name="connsiteY47" fmla="*/ 6654800 h 6654800"/>
              <a:gd name="connsiteX48" fmla="*/ 6210443 w 11684000"/>
              <a:gd name="connsiteY48" fmla="*/ 6565900 h 6654800"/>
              <a:gd name="connsiteX49" fmla="*/ 6089054 w 11684000"/>
              <a:gd name="connsiteY49" fmla="*/ 6654800 h 6654800"/>
              <a:gd name="connsiteX50" fmla="*/ 5967664 w 11684000"/>
              <a:gd name="connsiteY50" fmla="*/ 6565900 h 6654800"/>
              <a:gd name="connsiteX51" fmla="*/ 5846273 w 11684000"/>
              <a:gd name="connsiteY51" fmla="*/ 6654800 h 6654800"/>
              <a:gd name="connsiteX52" fmla="*/ 5837727 w 11684000"/>
              <a:gd name="connsiteY52" fmla="*/ 6654800 h 6654800"/>
              <a:gd name="connsiteX53" fmla="*/ 5716337 w 11684000"/>
              <a:gd name="connsiteY53" fmla="*/ 6565900 h 6654800"/>
              <a:gd name="connsiteX54" fmla="*/ 5594946 w 11684000"/>
              <a:gd name="connsiteY54" fmla="*/ 6654800 h 6654800"/>
              <a:gd name="connsiteX55" fmla="*/ 5473556 w 11684000"/>
              <a:gd name="connsiteY55" fmla="*/ 6565900 h 6654800"/>
              <a:gd name="connsiteX56" fmla="*/ 5352165 w 11684000"/>
              <a:gd name="connsiteY56" fmla="*/ 6654800 h 6654800"/>
              <a:gd name="connsiteX57" fmla="*/ 5230775 w 11684000"/>
              <a:gd name="connsiteY57" fmla="*/ 6565900 h 6654800"/>
              <a:gd name="connsiteX58" fmla="*/ 5109385 w 11684000"/>
              <a:gd name="connsiteY58" fmla="*/ 6654800 h 6654800"/>
              <a:gd name="connsiteX59" fmla="*/ 4987995 w 11684000"/>
              <a:gd name="connsiteY59" fmla="*/ 6565900 h 6654800"/>
              <a:gd name="connsiteX60" fmla="*/ 4866604 w 11684000"/>
              <a:gd name="connsiteY60" fmla="*/ 6654800 h 6654800"/>
              <a:gd name="connsiteX61" fmla="*/ 4745214 w 11684000"/>
              <a:gd name="connsiteY61" fmla="*/ 6565900 h 6654800"/>
              <a:gd name="connsiteX62" fmla="*/ 4623823 w 11684000"/>
              <a:gd name="connsiteY62" fmla="*/ 6654800 h 6654800"/>
              <a:gd name="connsiteX63" fmla="*/ 4502433 w 11684000"/>
              <a:gd name="connsiteY63" fmla="*/ 6565900 h 6654800"/>
              <a:gd name="connsiteX64" fmla="*/ 4381042 w 11684000"/>
              <a:gd name="connsiteY64" fmla="*/ 6654800 h 6654800"/>
              <a:gd name="connsiteX65" fmla="*/ 4259652 w 11684000"/>
              <a:gd name="connsiteY65" fmla="*/ 6565900 h 6654800"/>
              <a:gd name="connsiteX66" fmla="*/ 4138262 w 11684000"/>
              <a:gd name="connsiteY66" fmla="*/ 6654800 h 6654800"/>
              <a:gd name="connsiteX67" fmla="*/ 4016872 w 11684000"/>
              <a:gd name="connsiteY67" fmla="*/ 6565900 h 6654800"/>
              <a:gd name="connsiteX68" fmla="*/ 3895481 w 11684000"/>
              <a:gd name="connsiteY68" fmla="*/ 6654800 h 6654800"/>
              <a:gd name="connsiteX69" fmla="*/ 3889986 w 11684000"/>
              <a:gd name="connsiteY69" fmla="*/ 6654800 h 6654800"/>
              <a:gd name="connsiteX70" fmla="*/ 3768596 w 11684000"/>
              <a:gd name="connsiteY70" fmla="*/ 6565900 h 6654800"/>
              <a:gd name="connsiteX71" fmla="*/ 3647205 w 11684000"/>
              <a:gd name="connsiteY71" fmla="*/ 6654800 h 6654800"/>
              <a:gd name="connsiteX72" fmla="*/ 3525815 w 11684000"/>
              <a:gd name="connsiteY72" fmla="*/ 6565900 h 6654800"/>
              <a:gd name="connsiteX73" fmla="*/ 3404424 w 11684000"/>
              <a:gd name="connsiteY73" fmla="*/ 6654800 h 6654800"/>
              <a:gd name="connsiteX74" fmla="*/ 3283034 w 11684000"/>
              <a:gd name="connsiteY74" fmla="*/ 6565900 h 6654800"/>
              <a:gd name="connsiteX75" fmla="*/ 3161644 w 11684000"/>
              <a:gd name="connsiteY75" fmla="*/ 6654800 h 6654800"/>
              <a:gd name="connsiteX76" fmla="*/ 3040254 w 11684000"/>
              <a:gd name="connsiteY76" fmla="*/ 6565900 h 6654800"/>
              <a:gd name="connsiteX77" fmla="*/ 2918863 w 11684000"/>
              <a:gd name="connsiteY77" fmla="*/ 6654800 h 6654800"/>
              <a:gd name="connsiteX78" fmla="*/ 2797473 w 11684000"/>
              <a:gd name="connsiteY78" fmla="*/ 6565900 h 6654800"/>
              <a:gd name="connsiteX79" fmla="*/ 2676082 w 11684000"/>
              <a:gd name="connsiteY79" fmla="*/ 6654800 h 6654800"/>
              <a:gd name="connsiteX80" fmla="*/ 2554692 w 11684000"/>
              <a:gd name="connsiteY80" fmla="*/ 6565900 h 6654800"/>
              <a:gd name="connsiteX81" fmla="*/ 2433301 w 11684000"/>
              <a:gd name="connsiteY81" fmla="*/ 6654800 h 6654800"/>
              <a:gd name="connsiteX82" fmla="*/ 2311911 w 11684000"/>
              <a:gd name="connsiteY82" fmla="*/ 6565900 h 6654800"/>
              <a:gd name="connsiteX83" fmla="*/ 2190521 w 11684000"/>
              <a:gd name="connsiteY83" fmla="*/ 6654800 h 6654800"/>
              <a:gd name="connsiteX84" fmla="*/ 2069131 w 11684000"/>
              <a:gd name="connsiteY84" fmla="*/ 6565900 h 6654800"/>
              <a:gd name="connsiteX85" fmla="*/ 1947740 w 11684000"/>
              <a:gd name="connsiteY85" fmla="*/ 6654800 h 6654800"/>
              <a:gd name="connsiteX86" fmla="*/ 1942246 w 11684000"/>
              <a:gd name="connsiteY86" fmla="*/ 6654800 h 6654800"/>
              <a:gd name="connsiteX87" fmla="*/ 1820856 w 11684000"/>
              <a:gd name="connsiteY87" fmla="*/ 6565900 h 6654800"/>
              <a:gd name="connsiteX88" fmla="*/ 1699465 w 11684000"/>
              <a:gd name="connsiteY88" fmla="*/ 6654800 h 6654800"/>
              <a:gd name="connsiteX89" fmla="*/ 1578075 w 11684000"/>
              <a:gd name="connsiteY89" fmla="*/ 6565900 h 6654800"/>
              <a:gd name="connsiteX90" fmla="*/ 1456684 w 11684000"/>
              <a:gd name="connsiteY90" fmla="*/ 6654800 h 6654800"/>
              <a:gd name="connsiteX91" fmla="*/ 1335294 w 11684000"/>
              <a:gd name="connsiteY91" fmla="*/ 6565900 h 6654800"/>
              <a:gd name="connsiteX92" fmla="*/ 1213903 w 11684000"/>
              <a:gd name="connsiteY92" fmla="*/ 6654800 h 6654800"/>
              <a:gd name="connsiteX93" fmla="*/ 1092514 w 11684000"/>
              <a:gd name="connsiteY93" fmla="*/ 6565900 h 6654800"/>
              <a:gd name="connsiteX94" fmla="*/ 971123 w 11684000"/>
              <a:gd name="connsiteY94" fmla="*/ 6654800 h 6654800"/>
              <a:gd name="connsiteX95" fmla="*/ 849733 w 11684000"/>
              <a:gd name="connsiteY95" fmla="*/ 6565900 h 6654800"/>
              <a:gd name="connsiteX96" fmla="*/ 728342 w 11684000"/>
              <a:gd name="connsiteY96" fmla="*/ 6654800 h 6654800"/>
              <a:gd name="connsiteX97" fmla="*/ 606952 w 11684000"/>
              <a:gd name="connsiteY97" fmla="*/ 6565900 h 6654800"/>
              <a:gd name="connsiteX98" fmla="*/ 485561 w 11684000"/>
              <a:gd name="connsiteY98" fmla="*/ 6654800 h 6654800"/>
              <a:gd name="connsiteX99" fmla="*/ 364171 w 11684000"/>
              <a:gd name="connsiteY99" fmla="*/ 6565900 h 6654800"/>
              <a:gd name="connsiteX100" fmla="*/ 242780 w 11684000"/>
              <a:gd name="connsiteY100" fmla="*/ 6654800 h 6654800"/>
              <a:gd name="connsiteX101" fmla="*/ 121391 w 11684000"/>
              <a:gd name="connsiteY101" fmla="*/ 6565900 h 6654800"/>
              <a:gd name="connsiteX102" fmla="*/ 0 w 11684000"/>
              <a:gd name="connsiteY102" fmla="*/ 6654800 h 6654800"/>
              <a:gd name="connsiteX103" fmla="*/ 0 w 11684000"/>
              <a:gd name="connsiteY103" fmla="*/ 0 h 6654800"/>
              <a:gd name="connsiteX104" fmla="*/ 11684000 w 11684000"/>
              <a:gd name="connsiteY104" fmla="*/ 0 h 6654800"/>
              <a:gd name="connsiteX105" fmla="*/ 11684000 w 11684000"/>
              <a:gd name="connsiteY105" fmla="*/ 6654800 h 665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1684000" h="6654800">
                <a:moveTo>
                  <a:pt x="11684000" y="6654800"/>
                </a:moveTo>
                <a:lnTo>
                  <a:pt x="11683992" y="6654800"/>
                </a:lnTo>
                <a:lnTo>
                  <a:pt x="11562602" y="6565900"/>
                </a:lnTo>
                <a:lnTo>
                  <a:pt x="11441211" y="6654800"/>
                </a:lnTo>
                <a:lnTo>
                  <a:pt x="11319821" y="6565900"/>
                </a:lnTo>
                <a:lnTo>
                  <a:pt x="11198431" y="6654800"/>
                </a:lnTo>
                <a:lnTo>
                  <a:pt x="11077041" y="6565900"/>
                </a:lnTo>
                <a:lnTo>
                  <a:pt x="10955650" y="6654800"/>
                </a:lnTo>
                <a:lnTo>
                  <a:pt x="10834261" y="6565900"/>
                </a:lnTo>
                <a:lnTo>
                  <a:pt x="10712870" y="6654800"/>
                </a:lnTo>
                <a:lnTo>
                  <a:pt x="10591480" y="6565900"/>
                </a:lnTo>
                <a:lnTo>
                  <a:pt x="10470090" y="6654800"/>
                </a:lnTo>
                <a:lnTo>
                  <a:pt x="10348700" y="6565900"/>
                </a:lnTo>
                <a:lnTo>
                  <a:pt x="10227309" y="6654800"/>
                </a:lnTo>
                <a:lnTo>
                  <a:pt x="10105919" y="6565900"/>
                </a:lnTo>
                <a:lnTo>
                  <a:pt x="9984529" y="6654800"/>
                </a:lnTo>
                <a:lnTo>
                  <a:pt x="9863138" y="6565900"/>
                </a:lnTo>
                <a:lnTo>
                  <a:pt x="9741747" y="6654800"/>
                </a:lnTo>
                <a:lnTo>
                  <a:pt x="9736252" y="6654800"/>
                </a:lnTo>
                <a:lnTo>
                  <a:pt x="9614862" y="6565900"/>
                </a:lnTo>
                <a:lnTo>
                  <a:pt x="9493472" y="6654800"/>
                </a:lnTo>
                <a:lnTo>
                  <a:pt x="9372081" y="6565900"/>
                </a:lnTo>
                <a:lnTo>
                  <a:pt x="9250688" y="6654800"/>
                </a:lnTo>
                <a:lnTo>
                  <a:pt x="9129298" y="6565900"/>
                </a:lnTo>
                <a:lnTo>
                  <a:pt x="9007909" y="6654800"/>
                </a:lnTo>
                <a:lnTo>
                  <a:pt x="8886520" y="6565900"/>
                </a:lnTo>
                <a:lnTo>
                  <a:pt x="8765130" y="6654800"/>
                </a:lnTo>
                <a:lnTo>
                  <a:pt x="8643741" y="6565900"/>
                </a:lnTo>
                <a:lnTo>
                  <a:pt x="8522350" y="6654800"/>
                </a:lnTo>
                <a:lnTo>
                  <a:pt x="8400959" y="6565900"/>
                </a:lnTo>
                <a:lnTo>
                  <a:pt x="8279567" y="6654800"/>
                </a:lnTo>
                <a:lnTo>
                  <a:pt x="8158178" y="6565900"/>
                </a:lnTo>
                <a:lnTo>
                  <a:pt x="8036788" y="6654800"/>
                </a:lnTo>
                <a:lnTo>
                  <a:pt x="7915399" y="6565900"/>
                </a:lnTo>
                <a:lnTo>
                  <a:pt x="7794008" y="6654800"/>
                </a:lnTo>
                <a:lnTo>
                  <a:pt x="7788514" y="6654800"/>
                </a:lnTo>
                <a:lnTo>
                  <a:pt x="7667128" y="6565900"/>
                </a:lnTo>
                <a:lnTo>
                  <a:pt x="7545736" y="6654800"/>
                </a:lnTo>
                <a:lnTo>
                  <a:pt x="7424347" y="6565900"/>
                </a:lnTo>
                <a:lnTo>
                  <a:pt x="7302955" y="6654800"/>
                </a:lnTo>
                <a:lnTo>
                  <a:pt x="7181567" y="6565900"/>
                </a:lnTo>
                <a:lnTo>
                  <a:pt x="7060176" y="6654800"/>
                </a:lnTo>
                <a:lnTo>
                  <a:pt x="6938786" y="6565900"/>
                </a:lnTo>
                <a:lnTo>
                  <a:pt x="6817396" y="6654800"/>
                </a:lnTo>
                <a:lnTo>
                  <a:pt x="6696005" y="6565900"/>
                </a:lnTo>
                <a:lnTo>
                  <a:pt x="6574614" y="6654800"/>
                </a:lnTo>
                <a:lnTo>
                  <a:pt x="6453224" y="6565900"/>
                </a:lnTo>
                <a:lnTo>
                  <a:pt x="6331833" y="6654800"/>
                </a:lnTo>
                <a:lnTo>
                  <a:pt x="6210443" y="6565900"/>
                </a:lnTo>
                <a:lnTo>
                  <a:pt x="6089054" y="6654800"/>
                </a:lnTo>
                <a:lnTo>
                  <a:pt x="5967664" y="6565900"/>
                </a:lnTo>
                <a:lnTo>
                  <a:pt x="5846273" y="6654800"/>
                </a:lnTo>
                <a:lnTo>
                  <a:pt x="5837727" y="6654800"/>
                </a:lnTo>
                <a:lnTo>
                  <a:pt x="5716337" y="6565900"/>
                </a:lnTo>
                <a:lnTo>
                  <a:pt x="5594946" y="6654800"/>
                </a:lnTo>
                <a:lnTo>
                  <a:pt x="5473556" y="6565900"/>
                </a:lnTo>
                <a:lnTo>
                  <a:pt x="5352165" y="6654800"/>
                </a:lnTo>
                <a:lnTo>
                  <a:pt x="5230775" y="6565900"/>
                </a:lnTo>
                <a:lnTo>
                  <a:pt x="5109385" y="6654800"/>
                </a:lnTo>
                <a:lnTo>
                  <a:pt x="4987995" y="6565900"/>
                </a:lnTo>
                <a:lnTo>
                  <a:pt x="4866604" y="6654800"/>
                </a:lnTo>
                <a:lnTo>
                  <a:pt x="4745214" y="6565900"/>
                </a:lnTo>
                <a:lnTo>
                  <a:pt x="4623823" y="6654800"/>
                </a:lnTo>
                <a:lnTo>
                  <a:pt x="4502433" y="6565900"/>
                </a:lnTo>
                <a:lnTo>
                  <a:pt x="4381042" y="6654800"/>
                </a:lnTo>
                <a:lnTo>
                  <a:pt x="4259652" y="6565900"/>
                </a:lnTo>
                <a:lnTo>
                  <a:pt x="4138262" y="6654800"/>
                </a:lnTo>
                <a:lnTo>
                  <a:pt x="4016872" y="6565900"/>
                </a:lnTo>
                <a:lnTo>
                  <a:pt x="3895481" y="6654800"/>
                </a:lnTo>
                <a:lnTo>
                  <a:pt x="3889986" y="6654800"/>
                </a:lnTo>
                <a:lnTo>
                  <a:pt x="3768596" y="6565900"/>
                </a:lnTo>
                <a:lnTo>
                  <a:pt x="3647205" y="6654800"/>
                </a:lnTo>
                <a:lnTo>
                  <a:pt x="3525815" y="6565900"/>
                </a:lnTo>
                <a:lnTo>
                  <a:pt x="3404424" y="6654800"/>
                </a:lnTo>
                <a:lnTo>
                  <a:pt x="3283034" y="6565900"/>
                </a:lnTo>
                <a:lnTo>
                  <a:pt x="3161644" y="6654800"/>
                </a:lnTo>
                <a:lnTo>
                  <a:pt x="3040254" y="6565900"/>
                </a:lnTo>
                <a:lnTo>
                  <a:pt x="2918863" y="6654800"/>
                </a:lnTo>
                <a:lnTo>
                  <a:pt x="2797473" y="6565900"/>
                </a:lnTo>
                <a:lnTo>
                  <a:pt x="2676082" y="6654800"/>
                </a:lnTo>
                <a:lnTo>
                  <a:pt x="2554692" y="6565900"/>
                </a:lnTo>
                <a:lnTo>
                  <a:pt x="2433301" y="6654800"/>
                </a:lnTo>
                <a:lnTo>
                  <a:pt x="2311911" y="6565900"/>
                </a:lnTo>
                <a:lnTo>
                  <a:pt x="2190521" y="6654800"/>
                </a:lnTo>
                <a:lnTo>
                  <a:pt x="2069131" y="6565900"/>
                </a:lnTo>
                <a:lnTo>
                  <a:pt x="1947740" y="6654800"/>
                </a:lnTo>
                <a:lnTo>
                  <a:pt x="1942246" y="6654800"/>
                </a:lnTo>
                <a:lnTo>
                  <a:pt x="1820856" y="6565900"/>
                </a:lnTo>
                <a:lnTo>
                  <a:pt x="1699465" y="6654800"/>
                </a:lnTo>
                <a:lnTo>
                  <a:pt x="1578075" y="6565900"/>
                </a:lnTo>
                <a:lnTo>
                  <a:pt x="1456684" y="6654800"/>
                </a:lnTo>
                <a:lnTo>
                  <a:pt x="1335294" y="6565900"/>
                </a:lnTo>
                <a:lnTo>
                  <a:pt x="1213903" y="6654800"/>
                </a:lnTo>
                <a:lnTo>
                  <a:pt x="1092514" y="6565900"/>
                </a:lnTo>
                <a:lnTo>
                  <a:pt x="971123" y="6654800"/>
                </a:lnTo>
                <a:lnTo>
                  <a:pt x="849733" y="6565900"/>
                </a:lnTo>
                <a:lnTo>
                  <a:pt x="728342" y="6654800"/>
                </a:lnTo>
                <a:lnTo>
                  <a:pt x="606952" y="6565900"/>
                </a:lnTo>
                <a:lnTo>
                  <a:pt x="485561" y="6654800"/>
                </a:lnTo>
                <a:lnTo>
                  <a:pt x="364171" y="6565900"/>
                </a:lnTo>
                <a:lnTo>
                  <a:pt x="242780" y="6654800"/>
                </a:lnTo>
                <a:lnTo>
                  <a:pt x="121391" y="6565900"/>
                </a:lnTo>
                <a:lnTo>
                  <a:pt x="0" y="6654800"/>
                </a:lnTo>
                <a:lnTo>
                  <a:pt x="0" y="0"/>
                </a:lnTo>
                <a:lnTo>
                  <a:pt x="11684000" y="0"/>
                </a:lnTo>
                <a:lnTo>
                  <a:pt x="11684000" y="66548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175">
                <a:solidFill>
                  <a:schemeClr val="tx1">
                    <a:alpha val="10000"/>
                  </a:schemeClr>
                </a:solidFill>
              </a:ln>
              <a:latin typeface="+mn-ea"/>
            </a:endParaRPr>
          </a:p>
        </p:txBody>
      </p:sp>
      <p:sp>
        <p:nvSpPr>
          <p:cNvPr id="32" name="TextBox 31">
            <a:extLst>
              <a:ext uri="{FF2B5EF4-FFF2-40B4-BE49-F238E27FC236}">
                <a16:creationId xmlns:a16="http://schemas.microsoft.com/office/drawing/2014/main" id="{6F10166A-9C37-4FA4-9644-7466B41113DD}"/>
              </a:ext>
            </a:extLst>
          </p:cNvPr>
          <p:cNvSpPr txBox="1"/>
          <p:nvPr/>
        </p:nvSpPr>
        <p:spPr>
          <a:xfrm>
            <a:off x="635476" y="1571625"/>
            <a:ext cx="1011815" cy="246221"/>
          </a:xfrm>
          <a:prstGeom prst="rect">
            <a:avLst/>
          </a:prstGeom>
          <a:noFill/>
        </p:spPr>
        <p:txBody>
          <a:bodyPr wrap="none" rtlCol="0">
            <a:spAutoFit/>
          </a:bodyPr>
          <a:lstStyle/>
          <a:p>
            <a:r>
              <a:rPr lang="ko-KR" altLang="en-US" sz="1000" dirty="0">
                <a:ln w="3175">
                  <a:solidFill>
                    <a:schemeClr val="tx1">
                      <a:alpha val="10000"/>
                    </a:schemeClr>
                  </a:solidFill>
                </a:ln>
                <a:latin typeface="+mn-ea"/>
              </a:rPr>
              <a:t>제 </a:t>
            </a:r>
            <a:r>
              <a:rPr lang="en-US" altLang="ko-KR" sz="1000" dirty="0">
                <a:ln w="3175">
                  <a:solidFill>
                    <a:schemeClr val="tx1">
                      <a:alpha val="10000"/>
                    </a:schemeClr>
                  </a:solidFill>
                </a:ln>
                <a:latin typeface="+mn-ea"/>
              </a:rPr>
              <a:t>1234</a:t>
            </a:r>
            <a:r>
              <a:rPr lang="ko-KR" altLang="en-US" sz="1000" dirty="0">
                <a:ln w="3175">
                  <a:solidFill>
                    <a:schemeClr val="tx1">
                      <a:alpha val="10000"/>
                    </a:schemeClr>
                  </a:solidFill>
                </a:ln>
                <a:latin typeface="+mn-ea"/>
              </a:rPr>
              <a:t>호 </a:t>
            </a:r>
            <a:r>
              <a:rPr lang="en-US" altLang="ko-KR" sz="1000" dirty="0">
                <a:ln w="3175">
                  <a:solidFill>
                    <a:schemeClr val="tx1">
                      <a:alpha val="10000"/>
                    </a:schemeClr>
                  </a:solidFill>
                </a:ln>
                <a:latin typeface="+mn-ea"/>
              </a:rPr>
              <a:t>1</a:t>
            </a:r>
            <a:r>
              <a:rPr lang="ko-KR" altLang="en-US" sz="1000" dirty="0">
                <a:ln w="3175">
                  <a:solidFill>
                    <a:schemeClr val="tx1">
                      <a:alpha val="10000"/>
                    </a:schemeClr>
                  </a:solidFill>
                </a:ln>
                <a:latin typeface="+mn-ea"/>
              </a:rPr>
              <a:t>판</a:t>
            </a:r>
          </a:p>
        </p:txBody>
      </p:sp>
      <p:sp>
        <p:nvSpPr>
          <p:cNvPr id="35" name="TextBox 34">
            <a:extLst>
              <a:ext uri="{FF2B5EF4-FFF2-40B4-BE49-F238E27FC236}">
                <a16:creationId xmlns:a16="http://schemas.microsoft.com/office/drawing/2014/main" id="{D26F438F-D4CD-4C93-83A8-D3C3FFDAFB9A}"/>
              </a:ext>
            </a:extLst>
          </p:cNvPr>
          <p:cNvSpPr txBox="1"/>
          <p:nvPr/>
        </p:nvSpPr>
        <p:spPr>
          <a:xfrm>
            <a:off x="8379280" y="1571625"/>
            <a:ext cx="1673856" cy="246221"/>
          </a:xfrm>
          <a:prstGeom prst="rect">
            <a:avLst/>
          </a:prstGeom>
          <a:noFill/>
        </p:spPr>
        <p:txBody>
          <a:bodyPr wrap="none" rtlCol="0">
            <a:spAutoFit/>
          </a:bodyPr>
          <a:lstStyle/>
          <a:p>
            <a:pPr algn="r"/>
            <a:r>
              <a:rPr lang="en-US" altLang="ko-KR" sz="1000" dirty="0" smtClean="0">
                <a:ln w="3175">
                  <a:solidFill>
                    <a:schemeClr val="tx1">
                      <a:alpha val="10000"/>
                    </a:schemeClr>
                  </a:solidFill>
                </a:ln>
                <a:latin typeface="+mn-ea"/>
              </a:rPr>
              <a:t>2024</a:t>
            </a:r>
            <a:r>
              <a:rPr lang="ko-KR" altLang="en-US" sz="1000" dirty="0" smtClean="0">
                <a:ln w="3175">
                  <a:solidFill>
                    <a:schemeClr val="tx1">
                      <a:alpha val="10000"/>
                    </a:schemeClr>
                  </a:solidFill>
                </a:ln>
                <a:latin typeface="+mn-ea"/>
              </a:rPr>
              <a:t>년 </a:t>
            </a:r>
            <a:r>
              <a:rPr lang="en-US" altLang="ko-KR" sz="1000" dirty="0" smtClean="0">
                <a:ln w="3175">
                  <a:solidFill>
                    <a:schemeClr val="tx1">
                      <a:alpha val="10000"/>
                    </a:schemeClr>
                  </a:solidFill>
                </a:ln>
                <a:latin typeface="+mn-ea"/>
              </a:rPr>
              <a:t>08</a:t>
            </a:r>
            <a:r>
              <a:rPr lang="ko-KR" altLang="en-US" sz="1000" dirty="0" smtClean="0">
                <a:ln w="3175">
                  <a:solidFill>
                    <a:schemeClr val="tx1">
                      <a:alpha val="10000"/>
                    </a:schemeClr>
                  </a:solidFill>
                </a:ln>
                <a:latin typeface="+mn-ea"/>
              </a:rPr>
              <a:t>월 </a:t>
            </a:r>
            <a:r>
              <a:rPr lang="en-US" altLang="ko-KR" sz="1000" dirty="0" smtClean="0">
                <a:ln w="3175">
                  <a:solidFill>
                    <a:schemeClr val="tx1">
                      <a:alpha val="10000"/>
                    </a:schemeClr>
                  </a:solidFill>
                </a:ln>
                <a:latin typeface="+mn-ea"/>
              </a:rPr>
              <a:t>05</a:t>
            </a:r>
            <a:r>
              <a:rPr lang="ko-KR" altLang="en-US" sz="1000" dirty="0" smtClean="0">
                <a:ln w="3175">
                  <a:solidFill>
                    <a:schemeClr val="tx1">
                      <a:alpha val="10000"/>
                    </a:schemeClr>
                  </a:solidFill>
                </a:ln>
                <a:latin typeface="+mn-ea"/>
              </a:rPr>
              <a:t>일 월요일</a:t>
            </a:r>
            <a:endParaRPr lang="ko-KR" altLang="en-US" sz="1000" dirty="0">
              <a:ln w="3175">
                <a:solidFill>
                  <a:schemeClr val="tx1">
                    <a:alpha val="10000"/>
                  </a:schemeClr>
                </a:solidFill>
              </a:ln>
              <a:latin typeface="+mn-ea"/>
            </a:endParaRPr>
          </a:p>
        </p:txBody>
      </p:sp>
      <p:sp>
        <p:nvSpPr>
          <p:cNvPr id="36" name="직사각형 35">
            <a:extLst>
              <a:ext uri="{FF2B5EF4-FFF2-40B4-BE49-F238E27FC236}">
                <a16:creationId xmlns:a16="http://schemas.microsoft.com/office/drawing/2014/main" id="{E034A985-77A1-486D-B636-38869F5ED333}"/>
              </a:ext>
            </a:extLst>
          </p:cNvPr>
          <p:cNvSpPr/>
          <p:nvPr/>
        </p:nvSpPr>
        <p:spPr>
          <a:xfrm>
            <a:off x="683253" y="1821814"/>
            <a:ext cx="9288041" cy="24567"/>
          </a:xfrm>
          <a:prstGeom prst="rect">
            <a:avLst/>
          </a:prstGeom>
          <a:solidFill>
            <a:srgbClr val="735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175">
                <a:solidFill>
                  <a:schemeClr val="tx1">
                    <a:alpha val="10000"/>
                  </a:schemeClr>
                </a:solidFill>
              </a:ln>
              <a:latin typeface="+mn-ea"/>
            </a:endParaRPr>
          </a:p>
        </p:txBody>
      </p:sp>
      <p:cxnSp>
        <p:nvCxnSpPr>
          <p:cNvPr id="38" name="직선 연결선 37">
            <a:extLst>
              <a:ext uri="{FF2B5EF4-FFF2-40B4-BE49-F238E27FC236}">
                <a16:creationId xmlns:a16="http://schemas.microsoft.com/office/drawing/2014/main" id="{C144929F-93FF-4057-BBE0-05C959D44BD8}"/>
              </a:ext>
            </a:extLst>
          </p:cNvPr>
          <p:cNvCxnSpPr/>
          <p:nvPr/>
        </p:nvCxnSpPr>
        <p:spPr>
          <a:xfrm>
            <a:off x="683253" y="2624662"/>
            <a:ext cx="4714797" cy="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EBD7288B-2CD1-40FB-BAEA-54947ABFE37E}"/>
              </a:ext>
            </a:extLst>
          </p:cNvPr>
          <p:cNvSpPr txBox="1"/>
          <p:nvPr/>
        </p:nvSpPr>
        <p:spPr>
          <a:xfrm>
            <a:off x="820227" y="2223671"/>
            <a:ext cx="4451860" cy="338554"/>
          </a:xfrm>
          <a:prstGeom prst="rect">
            <a:avLst/>
          </a:prstGeom>
          <a:noFill/>
        </p:spPr>
        <p:txBody>
          <a:bodyPr wrap="none" rtlCol="0">
            <a:spAutoFit/>
          </a:bodyPr>
          <a:lstStyle/>
          <a:p>
            <a:pPr algn="ctr"/>
            <a:r>
              <a:rPr lang="ko-KR" altLang="en-US" sz="1600" b="1" dirty="0" err="1">
                <a:ln w="3175">
                  <a:solidFill>
                    <a:schemeClr val="tx1">
                      <a:alpha val="10000"/>
                    </a:schemeClr>
                  </a:solidFill>
                </a:ln>
                <a:latin typeface="+mn-ea"/>
              </a:rPr>
              <a:t>국과수</a:t>
            </a:r>
            <a:r>
              <a:rPr lang="en-US" altLang="ko-KR" sz="1600" b="1" dirty="0">
                <a:ln w="3175">
                  <a:solidFill>
                    <a:schemeClr val="tx1">
                      <a:alpha val="10000"/>
                    </a:schemeClr>
                  </a:solidFill>
                </a:ln>
                <a:latin typeface="+mn-ea"/>
              </a:rPr>
              <a:t>, </a:t>
            </a:r>
            <a:r>
              <a:rPr lang="ko-KR" altLang="en-US" sz="1600" b="1" dirty="0">
                <a:ln w="3175">
                  <a:solidFill>
                    <a:schemeClr val="tx1">
                      <a:alpha val="10000"/>
                    </a:schemeClr>
                  </a:solidFill>
                </a:ln>
                <a:latin typeface="+mn-ea"/>
              </a:rPr>
              <a:t>시청역 </a:t>
            </a:r>
            <a:r>
              <a:rPr lang="ko-KR" altLang="en-US" sz="1600" b="1" dirty="0" err="1">
                <a:ln w="3175">
                  <a:solidFill>
                    <a:schemeClr val="tx1">
                      <a:alpha val="10000"/>
                    </a:schemeClr>
                  </a:solidFill>
                </a:ln>
                <a:latin typeface="+mn-ea"/>
              </a:rPr>
              <a:t>역주행</a:t>
            </a:r>
            <a:r>
              <a:rPr lang="ko-KR" altLang="en-US" sz="1600" b="1" dirty="0">
                <a:ln w="3175">
                  <a:solidFill>
                    <a:schemeClr val="tx1">
                      <a:alpha val="10000"/>
                    </a:schemeClr>
                  </a:solidFill>
                </a:ln>
                <a:latin typeface="+mn-ea"/>
              </a:rPr>
              <a:t> 사고 </a:t>
            </a:r>
            <a:r>
              <a:rPr lang="en-US" altLang="ko-KR" sz="1600" b="1" dirty="0">
                <a:ln w="3175">
                  <a:solidFill>
                    <a:schemeClr val="tx1">
                      <a:alpha val="10000"/>
                    </a:schemeClr>
                  </a:solidFill>
                </a:ln>
                <a:latin typeface="+mn-ea"/>
              </a:rPr>
              <a:t>'</a:t>
            </a:r>
            <a:r>
              <a:rPr lang="ko-KR" altLang="en-US" sz="1600" b="1" dirty="0">
                <a:ln w="3175">
                  <a:solidFill>
                    <a:schemeClr val="tx1">
                      <a:alpha val="10000"/>
                    </a:schemeClr>
                  </a:solidFill>
                </a:ln>
                <a:latin typeface="+mn-ea"/>
              </a:rPr>
              <a:t>운전자 과실</a:t>
            </a:r>
            <a:r>
              <a:rPr lang="en-US" altLang="ko-KR" sz="1600" b="1" dirty="0">
                <a:ln w="3175">
                  <a:solidFill>
                    <a:schemeClr val="tx1">
                      <a:alpha val="10000"/>
                    </a:schemeClr>
                  </a:solidFill>
                </a:ln>
                <a:latin typeface="+mn-ea"/>
              </a:rPr>
              <a:t>' </a:t>
            </a:r>
            <a:r>
              <a:rPr lang="ko-KR" altLang="en-US" sz="1600" b="1" dirty="0">
                <a:ln w="3175">
                  <a:solidFill>
                    <a:schemeClr val="tx1">
                      <a:alpha val="10000"/>
                    </a:schemeClr>
                  </a:solidFill>
                </a:ln>
                <a:latin typeface="+mn-ea"/>
              </a:rPr>
              <a:t>판단</a:t>
            </a:r>
          </a:p>
        </p:txBody>
      </p:sp>
      <p:sp>
        <p:nvSpPr>
          <p:cNvPr id="40" name="TextBox 39">
            <a:extLst>
              <a:ext uri="{FF2B5EF4-FFF2-40B4-BE49-F238E27FC236}">
                <a16:creationId xmlns:a16="http://schemas.microsoft.com/office/drawing/2014/main" id="{D00F043D-AA49-4027-9237-E9253B010100}"/>
              </a:ext>
            </a:extLst>
          </p:cNvPr>
          <p:cNvSpPr txBox="1"/>
          <p:nvPr/>
        </p:nvSpPr>
        <p:spPr>
          <a:xfrm>
            <a:off x="683253" y="4467225"/>
            <a:ext cx="4714797" cy="1677382"/>
          </a:xfrm>
          <a:prstGeom prst="rect">
            <a:avLst/>
          </a:prstGeom>
          <a:noFill/>
        </p:spPr>
        <p:txBody>
          <a:bodyPr wrap="square" rtlCol="0">
            <a:spAutoFit/>
          </a:bodyPr>
          <a:lstStyle/>
          <a:p>
            <a:r>
              <a:rPr lang="en-US" altLang="ko-KR" sz="1100" dirty="0">
                <a:ln w="3175">
                  <a:solidFill>
                    <a:schemeClr val="tx1">
                      <a:alpha val="10000"/>
                    </a:schemeClr>
                  </a:solidFill>
                </a:ln>
                <a:latin typeface="+mn-ea"/>
              </a:rPr>
              <a:t>2024-07-01 </a:t>
            </a:r>
            <a:r>
              <a:rPr lang="ko-KR" altLang="en-US" sz="1100" dirty="0">
                <a:ln w="3175">
                  <a:solidFill>
                    <a:schemeClr val="tx1">
                      <a:alpha val="10000"/>
                    </a:schemeClr>
                  </a:solidFill>
                </a:ln>
                <a:latin typeface="+mn-ea"/>
              </a:rPr>
              <a:t>오후 </a:t>
            </a:r>
            <a:r>
              <a:rPr lang="en-US" altLang="ko-KR" sz="1100" dirty="0">
                <a:ln w="3175">
                  <a:solidFill>
                    <a:schemeClr val="tx1">
                      <a:alpha val="10000"/>
                    </a:schemeClr>
                  </a:solidFill>
                </a:ln>
                <a:latin typeface="+mn-ea"/>
              </a:rPr>
              <a:t>9</a:t>
            </a:r>
            <a:r>
              <a:rPr lang="ko-KR" altLang="en-US" sz="1100" dirty="0">
                <a:ln w="3175">
                  <a:solidFill>
                    <a:schemeClr val="tx1">
                      <a:alpha val="10000"/>
                    </a:schemeClr>
                  </a:solidFill>
                </a:ln>
                <a:latin typeface="+mn-ea"/>
              </a:rPr>
              <a:t>시 반쯤</a:t>
            </a:r>
            <a:r>
              <a:rPr lang="en-US" altLang="ko-KR" sz="1100" dirty="0">
                <a:ln w="3175">
                  <a:solidFill>
                    <a:schemeClr val="tx1">
                      <a:alpha val="10000"/>
                    </a:schemeClr>
                  </a:solidFill>
                </a:ln>
                <a:latin typeface="+mn-ea"/>
              </a:rPr>
              <a:t>, </a:t>
            </a:r>
            <a:r>
              <a:rPr lang="en-US" altLang="ko-KR" sz="1200" b="1" dirty="0">
                <a:ln w="3175">
                  <a:solidFill>
                    <a:schemeClr val="tx1">
                      <a:alpha val="10000"/>
                    </a:schemeClr>
                  </a:solidFill>
                </a:ln>
                <a:latin typeface="+mn-ea"/>
              </a:rPr>
              <a:t>68</a:t>
            </a:r>
            <a:r>
              <a:rPr lang="ko-KR" altLang="en-US" sz="1200" b="1" dirty="0">
                <a:ln w="3175">
                  <a:solidFill>
                    <a:schemeClr val="tx1">
                      <a:alpha val="10000"/>
                    </a:schemeClr>
                  </a:solidFill>
                </a:ln>
                <a:latin typeface="+mn-ea"/>
              </a:rPr>
              <a:t>세 운전자 </a:t>
            </a:r>
            <a:r>
              <a:rPr lang="en-US" altLang="ko-KR" sz="1200" b="1" dirty="0">
                <a:ln w="3175">
                  <a:solidFill>
                    <a:schemeClr val="tx1">
                      <a:alpha val="10000"/>
                    </a:schemeClr>
                  </a:solidFill>
                </a:ln>
                <a:latin typeface="+mn-ea"/>
              </a:rPr>
              <a:t>A </a:t>
            </a:r>
            <a:r>
              <a:rPr lang="ko-KR" altLang="en-US" sz="1200" b="1" dirty="0">
                <a:ln w="3175">
                  <a:solidFill>
                    <a:schemeClr val="tx1">
                      <a:alpha val="10000"/>
                    </a:schemeClr>
                  </a:solidFill>
                </a:ln>
                <a:latin typeface="+mn-ea"/>
              </a:rPr>
              <a:t>씨</a:t>
            </a:r>
            <a:r>
              <a:rPr lang="ko-KR" altLang="en-US" sz="1100" dirty="0">
                <a:ln w="3175">
                  <a:solidFill>
                    <a:schemeClr val="tx1">
                      <a:alpha val="10000"/>
                    </a:schemeClr>
                  </a:solidFill>
                </a:ln>
                <a:latin typeface="+mn-ea"/>
              </a:rPr>
              <a:t>에 의해 서울 시청역 교차로 인근에서 인도를 덮치며</a:t>
            </a:r>
            <a:r>
              <a:rPr lang="en-US" altLang="ko-KR" sz="1100" dirty="0">
                <a:ln w="3175">
                  <a:solidFill>
                    <a:schemeClr val="tx1">
                      <a:alpha val="10000"/>
                    </a:schemeClr>
                  </a:solidFill>
                </a:ln>
                <a:latin typeface="+mn-ea"/>
              </a:rPr>
              <a:t>, 9</a:t>
            </a:r>
            <a:r>
              <a:rPr lang="ko-KR" altLang="en-US" sz="1100" dirty="0">
                <a:ln w="3175">
                  <a:solidFill>
                    <a:schemeClr val="tx1">
                      <a:alpha val="10000"/>
                    </a:schemeClr>
                  </a:solidFill>
                </a:ln>
                <a:latin typeface="+mn-ea"/>
              </a:rPr>
              <a:t>명의 사망자와 </a:t>
            </a:r>
            <a:r>
              <a:rPr lang="en-US" altLang="ko-KR" sz="1100" dirty="0">
                <a:ln w="3175">
                  <a:solidFill>
                    <a:schemeClr val="tx1">
                      <a:alpha val="10000"/>
                    </a:schemeClr>
                  </a:solidFill>
                </a:ln>
                <a:latin typeface="+mn-ea"/>
              </a:rPr>
              <a:t>4</a:t>
            </a:r>
            <a:r>
              <a:rPr lang="ko-KR" altLang="en-US" sz="1100" dirty="0">
                <a:ln w="3175">
                  <a:solidFill>
                    <a:schemeClr val="tx1">
                      <a:alpha val="10000"/>
                    </a:schemeClr>
                  </a:solidFill>
                </a:ln>
                <a:latin typeface="+mn-ea"/>
              </a:rPr>
              <a:t>명의 부상자를 낸 </a:t>
            </a:r>
            <a:r>
              <a:rPr lang="ko-KR" altLang="en-US" sz="1100" dirty="0" err="1">
                <a:ln w="3175">
                  <a:solidFill>
                    <a:schemeClr val="tx1">
                      <a:alpha val="10000"/>
                    </a:schemeClr>
                  </a:solidFill>
                </a:ln>
                <a:latin typeface="+mn-ea"/>
              </a:rPr>
              <a:t>역주행</a:t>
            </a:r>
            <a:r>
              <a:rPr lang="ko-KR" altLang="en-US" sz="1100" dirty="0">
                <a:ln w="3175">
                  <a:solidFill>
                    <a:schemeClr val="tx1">
                      <a:alpha val="10000"/>
                    </a:schemeClr>
                  </a:solidFill>
                </a:ln>
                <a:latin typeface="+mn-ea"/>
              </a:rPr>
              <a:t> </a:t>
            </a:r>
            <a:r>
              <a:rPr lang="ko-KR" altLang="en-US" sz="1100" dirty="0" smtClean="0">
                <a:ln w="3175">
                  <a:solidFill>
                    <a:schemeClr val="tx1">
                      <a:alpha val="10000"/>
                    </a:schemeClr>
                  </a:solidFill>
                </a:ln>
                <a:latin typeface="+mn-ea"/>
              </a:rPr>
              <a:t>사고와 </a:t>
            </a:r>
            <a:r>
              <a:rPr lang="ko-KR" altLang="en-US" sz="1100" dirty="0">
                <a:ln w="3175">
                  <a:solidFill>
                    <a:schemeClr val="tx1">
                      <a:alpha val="10000"/>
                    </a:schemeClr>
                  </a:solidFill>
                </a:ln>
                <a:latin typeface="+mn-ea"/>
              </a:rPr>
              <a:t>관련해 운전자 과실에 무게를 둔 국립과학수사연구원</a:t>
            </a:r>
            <a:r>
              <a:rPr lang="en-US" altLang="ko-KR" sz="1100" dirty="0">
                <a:ln w="3175">
                  <a:solidFill>
                    <a:schemeClr val="tx1">
                      <a:alpha val="10000"/>
                    </a:schemeClr>
                  </a:solidFill>
                </a:ln>
                <a:latin typeface="+mn-ea"/>
              </a:rPr>
              <a:t>(</a:t>
            </a:r>
            <a:r>
              <a:rPr lang="ko-KR" altLang="en-US" sz="1100" dirty="0" err="1">
                <a:ln w="3175">
                  <a:solidFill>
                    <a:schemeClr val="tx1">
                      <a:alpha val="10000"/>
                    </a:schemeClr>
                  </a:solidFill>
                </a:ln>
                <a:latin typeface="+mn-ea"/>
              </a:rPr>
              <a:t>국과수</a:t>
            </a:r>
            <a:r>
              <a:rPr lang="en-US" altLang="ko-KR" sz="1100" dirty="0">
                <a:ln w="3175">
                  <a:solidFill>
                    <a:schemeClr val="tx1">
                      <a:alpha val="10000"/>
                    </a:schemeClr>
                  </a:solidFill>
                </a:ln>
                <a:latin typeface="+mn-ea"/>
              </a:rPr>
              <a:t>) </a:t>
            </a:r>
            <a:r>
              <a:rPr lang="ko-KR" altLang="en-US" sz="1100" dirty="0">
                <a:ln w="3175">
                  <a:solidFill>
                    <a:schemeClr val="tx1">
                      <a:alpha val="10000"/>
                    </a:schemeClr>
                  </a:solidFill>
                </a:ln>
                <a:latin typeface="+mn-ea"/>
              </a:rPr>
              <a:t>판단이 나왔다</a:t>
            </a:r>
            <a:r>
              <a:rPr lang="en-US" altLang="ko-KR" sz="1100" dirty="0" smtClean="0">
                <a:ln w="3175">
                  <a:solidFill>
                    <a:schemeClr val="tx1">
                      <a:alpha val="10000"/>
                    </a:schemeClr>
                  </a:solidFill>
                </a:ln>
                <a:latin typeface="+mn-ea"/>
              </a:rPr>
              <a:t>.</a:t>
            </a:r>
          </a:p>
          <a:p>
            <a:r>
              <a:rPr lang="ko-KR" altLang="en-US" sz="1100" dirty="0" err="1">
                <a:ln w="3175">
                  <a:solidFill>
                    <a:schemeClr val="tx1">
                      <a:alpha val="10000"/>
                    </a:schemeClr>
                  </a:solidFill>
                </a:ln>
                <a:latin typeface="+mn-ea"/>
              </a:rPr>
              <a:t>국과수의</a:t>
            </a:r>
            <a:r>
              <a:rPr lang="ko-KR" altLang="en-US" sz="1100" dirty="0">
                <a:ln w="3175">
                  <a:solidFill>
                    <a:schemeClr val="tx1">
                      <a:alpha val="10000"/>
                    </a:schemeClr>
                  </a:solidFill>
                </a:ln>
                <a:latin typeface="+mn-ea"/>
              </a:rPr>
              <a:t> 감정 결과에는 </a:t>
            </a:r>
            <a:r>
              <a:rPr lang="en-US" altLang="ko-KR" sz="1100" dirty="0" smtClean="0">
                <a:ln w="3175">
                  <a:solidFill>
                    <a:schemeClr val="tx1">
                      <a:alpha val="10000"/>
                    </a:schemeClr>
                  </a:solidFill>
                </a:ln>
                <a:latin typeface="+mn-ea"/>
              </a:rPr>
              <a:t>A</a:t>
            </a:r>
            <a:r>
              <a:rPr lang="ko-KR" altLang="en-US" sz="1100" dirty="0" smtClean="0">
                <a:ln w="3175">
                  <a:solidFill>
                    <a:schemeClr val="tx1">
                      <a:alpha val="10000"/>
                    </a:schemeClr>
                  </a:solidFill>
                </a:ln>
                <a:latin typeface="+mn-ea"/>
              </a:rPr>
              <a:t>씨가 </a:t>
            </a:r>
            <a:r>
              <a:rPr lang="ko-KR" altLang="en-US" sz="1200" b="1" dirty="0">
                <a:ln w="3175">
                  <a:solidFill>
                    <a:schemeClr val="tx1">
                      <a:alpha val="10000"/>
                    </a:schemeClr>
                  </a:solidFill>
                </a:ln>
                <a:latin typeface="+mn-ea"/>
              </a:rPr>
              <a:t>가속페달</a:t>
            </a:r>
            <a:r>
              <a:rPr lang="en-US" altLang="ko-KR" sz="1200" b="1" dirty="0">
                <a:ln w="3175">
                  <a:solidFill>
                    <a:schemeClr val="tx1">
                      <a:alpha val="10000"/>
                    </a:schemeClr>
                  </a:solidFill>
                </a:ln>
                <a:latin typeface="+mn-ea"/>
              </a:rPr>
              <a:t>(</a:t>
            </a:r>
            <a:r>
              <a:rPr lang="ko-KR" altLang="en-US" sz="1200" b="1" dirty="0" err="1">
                <a:ln w="3175">
                  <a:solidFill>
                    <a:schemeClr val="tx1">
                      <a:alpha val="10000"/>
                    </a:schemeClr>
                  </a:solidFill>
                </a:ln>
                <a:latin typeface="+mn-ea"/>
              </a:rPr>
              <a:t>액셀</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을 </a:t>
            </a:r>
            <a:r>
              <a:rPr lang="en-US" altLang="ko-KR" sz="1200" b="1" dirty="0">
                <a:ln w="3175">
                  <a:solidFill>
                    <a:schemeClr val="tx1">
                      <a:alpha val="10000"/>
                    </a:schemeClr>
                  </a:solidFill>
                </a:ln>
                <a:latin typeface="+mn-ea"/>
              </a:rPr>
              <a:t>90% </a:t>
            </a:r>
            <a:r>
              <a:rPr lang="ko-KR" altLang="en-US" sz="1200" b="1" dirty="0">
                <a:ln w="3175">
                  <a:solidFill>
                    <a:schemeClr val="tx1">
                      <a:alpha val="10000"/>
                    </a:schemeClr>
                  </a:solidFill>
                </a:ln>
                <a:latin typeface="+mn-ea"/>
              </a:rPr>
              <a:t>이상 밟았다</a:t>
            </a:r>
            <a:r>
              <a:rPr lang="ko-KR" altLang="en-US" sz="1100" dirty="0">
                <a:ln w="3175">
                  <a:solidFill>
                    <a:schemeClr val="tx1">
                      <a:alpha val="10000"/>
                    </a:schemeClr>
                  </a:solidFill>
                </a:ln>
                <a:latin typeface="+mn-ea"/>
              </a:rPr>
              <a:t>는 취지의 내용도 담긴 것으로 전해졌다</a:t>
            </a:r>
            <a:r>
              <a:rPr lang="en-US" altLang="ko-KR" sz="1100" dirty="0">
                <a:ln w="3175">
                  <a:solidFill>
                    <a:schemeClr val="tx1">
                      <a:alpha val="10000"/>
                    </a:schemeClr>
                  </a:solidFill>
                </a:ln>
                <a:latin typeface="+mn-ea"/>
              </a:rPr>
              <a:t>. </a:t>
            </a:r>
            <a:r>
              <a:rPr lang="ko-KR" altLang="en-US" sz="1100" dirty="0">
                <a:ln w="3175">
                  <a:solidFill>
                    <a:schemeClr val="tx1">
                      <a:alpha val="10000"/>
                    </a:schemeClr>
                  </a:solidFill>
                </a:ln>
                <a:latin typeface="+mn-ea"/>
              </a:rPr>
              <a:t>브레이크를 밟은 흔적은 없는 것으로 조사됐다</a:t>
            </a:r>
            <a:r>
              <a:rPr lang="en-US" altLang="ko-KR" sz="1100" dirty="0" smtClean="0">
                <a:ln w="3175">
                  <a:solidFill>
                    <a:schemeClr val="tx1">
                      <a:alpha val="10000"/>
                    </a:schemeClr>
                  </a:solidFill>
                </a:ln>
                <a:latin typeface="+mn-ea"/>
              </a:rPr>
              <a:t>.</a:t>
            </a:r>
          </a:p>
          <a:p>
            <a:r>
              <a:rPr lang="ko-KR" altLang="en-US" sz="1100" dirty="0" smtClean="0">
                <a:ln w="3175">
                  <a:solidFill>
                    <a:schemeClr val="tx1">
                      <a:alpha val="10000"/>
                    </a:schemeClr>
                  </a:solidFill>
                </a:ln>
                <a:latin typeface="+mn-ea"/>
              </a:rPr>
              <a:t>일방통행 </a:t>
            </a:r>
            <a:r>
              <a:rPr lang="ko-KR" altLang="en-US" sz="1100" dirty="0">
                <a:ln w="3175">
                  <a:solidFill>
                    <a:schemeClr val="tx1">
                      <a:alpha val="10000"/>
                    </a:schemeClr>
                  </a:solidFill>
                </a:ln>
                <a:latin typeface="+mn-ea"/>
              </a:rPr>
              <a:t>길에 잘못 들어선 </a:t>
            </a:r>
            <a:r>
              <a:rPr lang="en-US" altLang="ko-KR" sz="1100" dirty="0" smtClean="0">
                <a:ln w="3175">
                  <a:solidFill>
                    <a:schemeClr val="tx1">
                      <a:alpha val="10000"/>
                    </a:schemeClr>
                  </a:solidFill>
                </a:ln>
                <a:latin typeface="+mn-ea"/>
              </a:rPr>
              <a:t>A</a:t>
            </a:r>
            <a:r>
              <a:rPr lang="ko-KR" altLang="en-US" sz="1100" dirty="0" smtClean="0">
                <a:ln w="3175">
                  <a:solidFill>
                    <a:schemeClr val="tx1">
                      <a:alpha val="10000"/>
                    </a:schemeClr>
                  </a:solidFill>
                </a:ln>
                <a:latin typeface="+mn-ea"/>
              </a:rPr>
              <a:t>씨가 </a:t>
            </a:r>
            <a:r>
              <a:rPr lang="ko-KR" altLang="en-US" sz="1100" dirty="0">
                <a:ln w="3175">
                  <a:solidFill>
                    <a:schemeClr val="tx1">
                      <a:alpha val="10000"/>
                    </a:schemeClr>
                  </a:solidFill>
                </a:ln>
                <a:latin typeface="+mn-ea"/>
              </a:rPr>
              <a:t>브레이크를 </a:t>
            </a:r>
            <a:r>
              <a:rPr lang="ko-KR" altLang="en-US" sz="1100" dirty="0" err="1">
                <a:ln w="3175">
                  <a:solidFill>
                    <a:schemeClr val="tx1">
                      <a:alpha val="10000"/>
                    </a:schemeClr>
                  </a:solidFill>
                </a:ln>
                <a:latin typeface="+mn-ea"/>
              </a:rPr>
              <a:t>밟으려다</a:t>
            </a:r>
            <a:r>
              <a:rPr lang="ko-KR" altLang="en-US" sz="1100" dirty="0">
                <a:ln w="3175">
                  <a:solidFill>
                    <a:schemeClr val="tx1">
                      <a:alpha val="10000"/>
                    </a:schemeClr>
                  </a:solidFill>
                </a:ln>
                <a:latin typeface="+mn-ea"/>
              </a:rPr>
              <a:t> </a:t>
            </a:r>
            <a:r>
              <a:rPr lang="ko-KR" altLang="en-US" sz="1200" b="1" dirty="0">
                <a:ln w="3175">
                  <a:solidFill>
                    <a:schemeClr val="tx1">
                      <a:alpha val="10000"/>
                    </a:schemeClr>
                  </a:solidFill>
                </a:ln>
                <a:latin typeface="+mn-ea"/>
              </a:rPr>
              <a:t>당황한 나머지 </a:t>
            </a:r>
            <a:r>
              <a:rPr lang="ko-KR" altLang="en-US" sz="1200" b="1" dirty="0" err="1">
                <a:ln w="3175">
                  <a:solidFill>
                    <a:schemeClr val="tx1">
                      <a:alpha val="10000"/>
                    </a:schemeClr>
                  </a:solidFill>
                </a:ln>
                <a:latin typeface="+mn-ea"/>
              </a:rPr>
              <a:t>액셀을</a:t>
            </a:r>
            <a:r>
              <a:rPr lang="ko-KR" altLang="en-US" sz="1200" b="1" dirty="0">
                <a:ln w="3175">
                  <a:solidFill>
                    <a:schemeClr val="tx1">
                      <a:alpha val="10000"/>
                    </a:schemeClr>
                  </a:solidFill>
                </a:ln>
                <a:latin typeface="+mn-ea"/>
              </a:rPr>
              <a:t> 밟았을 가능성</a:t>
            </a:r>
            <a:r>
              <a:rPr lang="ko-KR" altLang="en-US" sz="1100" dirty="0">
                <a:ln w="3175">
                  <a:solidFill>
                    <a:schemeClr val="tx1">
                      <a:alpha val="10000"/>
                    </a:schemeClr>
                  </a:solidFill>
                </a:ln>
                <a:latin typeface="+mn-ea"/>
              </a:rPr>
              <a:t>에 무게를 두고 조사를 이어갈 것으로 전해졌다</a:t>
            </a:r>
            <a:r>
              <a:rPr lang="en-US" altLang="ko-KR" sz="1100" dirty="0">
                <a:ln w="3175">
                  <a:solidFill>
                    <a:schemeClr val="tx1">
                      <a:alpha val="10000"/>
                    </a:schemeClr>
                  </a:solidFill>
                </a:ln>
                <a:latin typeface="+mn-ea"/>
              </a:rPr>
              <a:t>.</a:t>
            </a:r>
            <a:endParaRPr lang="ko-KR" altLang="en-US" sz="1100" dirty="0">
              <a:ln w="3175">
                <a:solidFill>
                  <a:schemeClr val="tx1">
                    <a:alpha val="10000"/>
                  </a:schemeClr>
                </a:solidFill>
              </a:ln>
              <a:latin typeface="+mn-ea"/>
            </a:endParaRPr>
          </a:p>
        </p:txBody>
      </p:sp>
      <p:cxnSp>
        <p:nvCxnSpPr>
          <p:cNvPr id="41" name="직선 연결선 40">
            <a:extLst>
              <a:ext uri="{FF2B5EF4-FFF2-40B4-BE49-F238E27FC236}">
                <a16:creationId xmlns:a16="http://schemas.microsoft.com/office/drawing/2014/main" id="{7CA6DC28-C78D-4C6F-AA91-E900A5058138}"/>
              </a:ext>
            </a:extLst>
          </p:cNvPr>
          <p:cNvCxnSpPr/>
          <p:nvPr/>
        </p:nvCxnSpPr>
        <p:spPr>
          <a:xfrm>
            <a:off x="5528404" y="2105108"/>
            <a:ext cx="0" cy="446400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id="{237F452C-F4D6-4931-B5F7-6278CFB36861}"/>
              </a:ext>
            </a:extLst>
          </p:cNvPr>
          <p:cNvCxnSpPr/>
          <p:nvPr/>
        </p:nvCxnSpPr>
        <p:spPr>
          <a:xfrm>
            <a:off x="7634287" y="2105108"/>
            <a:ext cx="0" cy="446400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a:extLst>
              <a:ext uri="{FF2B5EF4-FFF2-40B4-BE49-F238E27FC236}">
                <a16:creationId xmlns:a16="http://schemas.microsoft.com/office/drawing/2014/main" id="{6F615EF2-E516-465F-8BC1-A61AC5F84E0E}"/>
              </a:ext>
            </a:extLst>
          </p:cNvPr>
          <p:cNvCxnSpPr/>
          <p:nvPr/>
        </p:nvCxnSpPr>
        <p:spPr>
          <a:xfrm>
            <a:off x="683253" y="2093224"/>
            <a:ext cx="4714797" cy="0"/>
          </a:xfrm>
          <a:prstGeom prst="line">
            <a:avLst/>
          </a:prstGeom>
          <a:solidFill>
            <a:schemeClr val="bg1">
              <a:lumMod val="95000"/>
            </a:schemeClr>
          </a:solidFill>
          <a:ln>
            <a:solidFill>
              <a:srgbClr val="BEA09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a16="http://schemas.microsoft.com/office/drawing/2014/main" id="{5BF92D59-FEF9-4AE7-BF7C-26680B12817C}"/>
              </a:ext>
            </a:extLst>
          </p:cNvPr>
          <p:cNvCxnSpPr>
            <a:cxnSpLocks/>
          </p:cNvCxnSpPr>
          <p:nvPr/>
        </p:nvCxnSpPr>
        <p:spPr>
          <a:xfrm>
            <a:off x="683253" y="1796337"/>
            <a:ext cx="9288041" cy="0"/>
          </a:xfrm>
          <a:prstGeom prst="line">
            <a:avLst/>
          </a:prstGeom>
          <a:noFill/>
          <a:ln>
            <a:solidFill>
              <a:srgbClr val="745543"/>
            </a:solidFill>
          </a:ln>
        </p:spPr>
        <p:style>
          <a:lnRef idx="2">
            <a:schemeClr val="accent1">
              <a:shade val="50000"/>
            </a:schemeClr>
          </a:lnRef>
          <a:fillRef idx="1">
            <a:schemeClr val="accent1"/>
          </a:fillRef>
          <a:effectRef idx="0">
            <a:schemeClr val="accent1"/>
          </a:effectRef>
          <a:fontRef idx="minor">
            <a:schemeClr val="lt1"/>
          </a:fontRef>
        </p:style>
      </p:cxnSp>
      <p:pic>
        <p:nvPicPr>
          <p:cNvPr id="1030" name="Picture 6" descr="서울 시청역 교차로서 대형 교통사고"/>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252" y="2734880"/>
            <a:ext cx="3086378" cy="166664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서울=뉴시스] 홍효식 기자 = 시청역 역주행 사고 운전자 차모(68)씨에 대한 2차 경찰 조사가 예정된 10일 서울 중구 시청역 교차로 인근에서 발생한 사고 현장에 추모 발길이 이어지고 있다. 2024.07.10. yesphoto@newsis.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276"/>
          <a:stretch/>
        </p:blipFill>
        <p:spPr bwMode="auto">
          <a:xfrm>
            <a:off x="3748087" y="2734879"/>
            <a:ext cx="1645496" cy="1666645"/>
          </a:xfrm>
          <a:prstGeom prst="rect">
            <a:avLst/>
          </a:prstGeom>
          <a:noFill/>
          <a:extLst>
            <a:ext uri="{909E8E84-426E-40DD-AFC4-6F175D3DCCD1}">
              <a14:hiddenFill xmlns:a14="http://schemas.microsoft.com/office/drawing/2010/main">
                <a:solidFill>
                  <a:srgbClr val="FFFFFF"/>
                </a:solidFill>
              </a14:hiddenFill>
            </a:ext>
          </a:extLst>
        </p:spPr>
      </p:pic>
      <p:sp>
        <p:nvSpPr>
          <p:cNvPr id="70" name="직사각형 69"/>
          <p:cNvSpPr/>
          <p:nvPr/>
        </p:nvSpPr>
        <p:spPr>
          <a:xfrm>
            <a:off x="683252" y="6219825"/>
            <a:ext cx="4710331"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a:t>
            </a:r>
          </a:p>
          <a:p>
            <a:r>
              <a:rPr lang="en-US" altLang="ko-KR" sz="800" dirty="0" smtClean="0">
                <a:solidFill>
                  <a:schemeClr val="tx1">
                    <a:lumMod val="50000"/>
                    <a:lumOff val="50000"/>
                  </a:schemeClr>
                </a:solidFill>
                <a:latin typeface="+mn-ea"/>
              </a:rPr>
              <a:t>- https</a:t>
            </a:r>
            <a:r>
              <a:rPr lang="en-US" altLang="ko-KR" sz="800" dirty="0">
                <a:solidFill>
                  <a:schemeClr val="tx1">
                    <a:lumMod val="50000"/>
                    <a:lumOff val="50000"/>
                  </a:schemeClr>
                </a:solidFill>
                <a:latin typeface="+mn-ea"/>
              </a:rPr>
              <a:t>://</a:t>
            </a:r>
            <a:r>
              <a:rPr lang="en-US" altLang="ko-KR" sz="800" dirty="0" smtClean="0">
                <a:solidFill>
                  <a:schemeClr val="tx1">
                    <a:lumMod val="50000"/>
                    <a:lumOff val="50000"/>
                  </a:schemeClr>
                </a:solidFill>
                <a:latin typeface="+mn-ea"/>
              </a:rPr>
              <a:t>www.yna.co.kr/view/AKR20240715071751004?input=1195m</a:t>
            </a:r>
          </a:p>
          <a:p>
            <a:r>
              <a:rPr lang="en-US" altLang="ko-KR" sz="800" dirty="0">
                <a:solidFill>
                  <a:schemeClr val="tx1">
                    <a:lumMod val="50000"/>
                    <a:lumOff val="50000"/>
                  </a:schemeClr>
                </a:solidFill>
                <a:latin typeface="+mn-ea"/>
              </a:rPr>
              <a:t>- https://www.newsis.com/view/NISX20240715_0002811242</a:t>
            </a:r>
            <a:endParaRPr lang="ko-KR" altLang="en-US" sz="800" dirty="0">
              <a:solidFill>
                <a:schemeClr val="tx1">
                  <a:lumMod val="50000"/>
                  <a:lumOff val="50000"/>
                </a:schemeClr>
              </a:solidFill>
              <a:latin typeface="+mn-ea"/>
            </a:endParaRPr>
          </a:p>
        </p:txBody>
      </p:sp>
      <p:grpSp>
        <p:nvGrpSpPr>
          <p:cNvPr id="11" name="그룹 10"/>
          <p:cNvGrpSpPr/>
          <p:nvPr/>
        </p:nvGrpSpPr>
        <p:grpSpPr>
          <a:xfrm>
            <a:off x="7710487" y="2105025"/>
            <a:ext cx="2219419" cy="4114800"/>
            <a:chOff x="5629645" y="2409825"/>
            <a:chExt cx="2219419" cy="4114800"/>
          </a:xfrm>
        </p:grpSpPr>
        <p:sp>
          <p:nvSpPr>
            <p:cNvPr id="43" name="TextBox 42">
              <a:extLst>
                <a:ext uri="{FF2B5EF4-FFF2-40B4-BE49-F238E27FC236}">
                  <a16:creationId xmlns:a16="http://schemas.microsoft.com/office/drawing/2014/main" id="{69EEE1C1-4165-48AF-B901-C64D66C82305}"/>
                </a:ext>
              </a:extLst>
            </p:cNvPr>
            <p:cNvSpPr txBox="1"/>
            <p:nvPr/>
          </p:nvSpPr>
          <p:spPr>
            <a:xfrm>
              <a:off x="5654232" y="2948666"/>
              <a:ext cx="2171132" cy="400110"/>
            </a:xfrm>
            <a:prstGeom prst="rect">
              <a:avLst/>
            </a:prstGeom>
            <a:noFill/>
          </p:spPr>
          <p:txBody>
            <a:bodyPr wrap="square" rtlCol="0">
              <a:spAutoFit/>
            </a:bodyPr>
            <a:lstStyle/>
            <a:p>
              <a:r>
                <a:rPr lang="ko-KR" altLang="en-US" sz="1000" dirty="0">
                  <a:ln w="3175">
                    <a:solidFill>
                      <a:schemeClr val="tx1">
                        <a:alpha val="10000"/>
                      </a:schemeClr>
                    </a:solidFill>
                  </a:ln>
                  <a:latin typeface="+mn-ea"/>
                </a:rPr>
                <a:t>전체 교통사고 사망자 중 </a:t>
              </a:r>
              <a:r>
                <a:rPr lang="ko-KR" altLang="en-US" sz="1000" dirty="0" err="1">
                  <a:ln w="3175">
                    <a:solidFill>
                      <a:schemeClr val="tx1">
                        <a:alpha val="10000"/>
                      </a:schemeClr>
                    </a:solidFill>
                  </a:ln>
                  <a:latin typeface="+mn-ea"/>
                </a:rPr>
                <a:t>노인운전자</a:t>
              </a:r>
              <a:r>
                <a:rPr lang="ko-KR" altLang="en-US" sz="1000" dirty="0">
                  <a:ln w="3175">
                    <a:solidFill>
                      <a:schemeClr val="tx1">
                        <a:alpha val="10000"/>
                      </a:schemeClr>
                    </a:solidFill>
                  </a:ln>
                  <a:latin typeface="+mn-ea"/>
                </a:rPr>
                <a:t> 가해 </a:t>
              </a:r>
              <a:r>
                <a:rPr lang="en-US" altLang="ko-KR" sz="1000" dirty="0">
                  <a:ln w="3175">
                    <a:solidFill>
                      <a:schemeClr val="tx1">
                        <a:alpha val="10000"/>
                      </a:schemeClr>
                    </a:solidFill>
                  </a:ln>
                  <a:latin typeface="+mn-ea"/>
                </a:rPr>
                <a:t>27%</a:t>
              </a:r>
              <a:r>
                <a:rPr lang="ko-KR" altLang="en-US" sz="1000" dirty="0">
                  <a:ln w="3175">
                    <a:solidFill>
                      <a:schemeClr val="tx1">
                        <a:alpha val="10000"/>
                      </a:schemeClr>
                    </a:solidFill>
                  </a:ln>
                  <a:latin typeface="+mn-ea"/>
                </a:rPr>
                <a:t>로 최고치</a:t>
              </a:r>
            </a:p>
          </p:txBody>
        </p:sp>
        <p:sp>
          <p:nvSpPr>
            <p:cNvPr id="44" name="TextBox 43">
              <a:extLst>
                <a:ext uri="{FF2B5EF4-FFF2-40B4-BE49-F238E27FC236}">
                  <a16:creationId xmlns:a16="http://schemas.microsoft.com/office/drawing/2014/main" id="{B1D6DE43-879A-48A1-A1A9-EBE3476C5841}"/>
                </a:ext>
              </a:extLst>
            </p:cNvPr>
            <p:cNvSpPr txBox="1"/>
            <p:nvPr/>
          </p:nvSpPr>
          <p:spPr>
            <a:xfrm>
              <a:off x="5654232" y="2409825"/>
              <a:ext cx="2194832" cy="545983"/>
            </a:xfrm>
            <a:prstGeom prst="rect">
              <a:avLst/>
            </a:prstGeom>
            <a:noFill/>
          </p:spPr>
          <p:txBody>
            <a:bodyPr wrap="none" rtlCol="0">
              <a:spAutoFit/>
            </a:bodyPr>
            <a:lstStyle/>
            <a:p>
              <a:pPr>
                <a:lnSpc>
                  <a:spcPct val="130000"/>
                </a:lnSpc>
              </a:pPr>
              <a:r>
                <a:rPr lang="ko-KR" altLang="en-US" sz="1200" b="1" dirty="0">
                  <a:ln w="3175">
                    <a:solidFill>
                      <a:schemeClr val="tx1">
                        <a:alpha val="10000"/>
                      </a:schemeClr>
                    </a:solidFill>
                  </a:ln>
                  <a:latin typeface="+mn-ea"/>
                </a:rPr>
                <a:t>지난해 </a:t>
              </a:r>
              <a:r>
                <a:rPr lang="ko-KR" altLang="en-US" sz="1200" b="1" dirty="0" err="1">
                  <a:ln w="3175">
                    <a:solidFill>
                      <a:schemeClr val="tx1">
                        <a:alpha val="10000"/>
                      </a:schemeClr>
                    </a:solidFill>
                  </a:ln>
                  <a:latin typeface="+mn-ea"/>
                </a:rPr>
                <a:t>노인운전자</a:t>
              </a:r>
              <a:r>
                <a:rPr lang="ko-KR" altLang="en-US" sz="1200" b="1" dirty="0">
                  <a:ln w="3175">
                    <a:solidFill>
                      <a:schemeClr val="tx1">
                        <a:alpha val="10000"/>
                      </a:schemeClr>
                    </a:solidFill>
                  </a:ln>
                  <a:latin typeface="+mn-ea"/>
                </a:rPr>
                <a:t> 교통사고 </a:t>
              </a:r>
              <a:endParaRPr lang="en-US" altLang="ko-KR" sz="1200" b="1" dirty="0" smtClean="0">
                <a:ln w="3175">
                  <a:solidFill>
                    <a:schemeClr val="tx1">
                      <a:alpha val="10000"/>
                    </a:schemeClr>
                  </a:solidFill>
                </a:ln>
                <a:latin typeface="+mn-ea"/>
              </a:endParaRPr>
            </a:p>
            <a:p>
              <a:pPr>
                <a:lnSpc>
                  <a:spcPct val="130000"/>
                </a:lnSpc>
              </a:pPr>
              <a:r>
                <a:rPr lang="en-US" altLang="ko-KR" sz="1200" b="1" dirty="0" smtClean="0">
                  <a:ln w="3175">
                    <a:solidFill>
                      <a:schemeClr val="tx1">
                        <a:alpha val="10000"/>
                      </a:schemeClr>
                    </a:solidFill>
                  </a:ln>
                  <a:latin typeface="+mn-ea"/>
                </a:rPr>
                <a:t>3</a:t>
              </a:r>
              <a:r>
                <a:rPr lang="ko-KR" altLang="en-US" sz="1200" b="1" dirty="0">
                  <a:ln w="3175">
                    <a:solidFill>
                      <a:schemeClr val="tx1">
                        <a:alpha val="10000"/>
                      </a:schemeClr>
                    </a:solidFill>
                  </a:ln>
                  <a:latin typeface="+mn-ea"/>
                </a:rPr>
                <a:t>만</a:t>
              </a:r>
              <a:r>
                <a:rPr lang="en-US" altLang="ko-KR" sz="1200" b="1" dirty="0">
                  <a:ln w="3175">
                    <a:solidFill>
                      <a:schemeClr val="tx1">
                        <a:alpha val="10000"/>
                      </a:schemeClr>
                    </a:solidFill>
                  </a:ln>
                  <a:latin typeface="+mn-ea"/>
                </a:rPr>
                <a:t>4</a:t>
              </a:r>
              <a:r>
                <a:rPr lang="ko-KR" altLang="en-US" sz="1200" b="1" dirty="0">
                  <a:ln w="3175">
                    <a:solidFill>
                      <a:schemeClr val="tx1">
                        <a:alpha val="10000"/>
                      </a:schemeClr>
                    </a:solidFill>
                  </a:ln>
                  <a:latin typeface="+mn-ea"/>
                </a:rPr>
                <a:t>천여건</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역대 최고치</a:t>
              </a:r>
            </a:p>
          </p:txBody>
        </p:sp>
        <p:sp>
          <p:nvSpPr>
            <p:cNvPr id="72" name="직사각형 71"/>
            <p:cNvSpPr/>
            <p:nvPr/>
          </p:nvSpPr>
          <p:spPr>
            <a:xfrm>
              <a:off x="5635755" y="3366671"/>
              <a:ext cx="2189609" cy="33855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en-US" altLang="ko-KR" sz="800" dirty="0" smtClean="0">
                  <a:solidFill>
                    <a:schemeClr val="tx1">
                      <a:lumMod val="50000"/>
                      <a:lumOff val="50000"/>
                    </a:schemeClr>
                  </a:solidFill>
                  <a:latin typeface="+mn-ea"/>
                </a:rPr>
                <a:t> https</a:t>
              </a:r>
              <a:r>
                <a:rPr lang="en-US" altLang="ko-KR" sz="800" dirty="0">
                  <a:solidFill>
                    <a:schemeClr val="tx1">
                      <a:lumMod val="50000"/>
                      <a:lumOff val="50000"/>
                    </a:schemeClr>
                  </a:solidFill>
                  <a:latin typeface="+mn-ea"/>
                </a:rPr>
                <a:t>://www.yna.co.kr/view</a:t>
              </a:r>
              <a:r>
                <a:rPr lang="en-US" altLang="ko-KR" sz="800" dirty="0" smtClean="0">
                  <a:solidFill>
                    <a:schemeClr val="tx1">
                      <a:lumMod val="50000"/>
                      <a:lumOff val="50000"/>
                    </a:schemeClr>
                  </a:solidFill>
                  <a:latin typeface="+mn-ea"/>
                </a:rPr>
                <a:t>/</a:t>
              </a:r>
            </a:p>
            <a:p>
              <a:r>
                <a:rPr lang="en-US" altLang="ko-KR" sz="800" dirty="0" smtClean="0">
                  <a:solidFill>
                    <a:schemeClr val="tx1">
                      <a:lumMod val="50000"/>
                      <a:lumOff val="50000"/>
                    </a:schemeClr>
                  </a:solidFill>
                  <a:latin typeface="+mn-ea"/>
                </a:rPr>
                <a:t>AKR20230915112800004</a:t>
              </a:r>
              <a:endParaRPr lang="ko-KR" altLang="en-US" sz="800" dirty="0">
                <a:solidFill>
                  <a:schemeClr val="tx1">
                    <a:lumMod val="50000"/>
                    <a:lumOff val="50000"/>
                  </a:schemeClr>
                </a:solidFill>
                <a:latin typeface="+mn-ea"/>
              </a:endParaRPr>
            </a:p>
          </p:txBody>
        </p:sp>
        <p:sp>
          <p:nvSpPr>
            <p:cNvPr id="73" name="TextBox 72">
              <a:extLst>
                <a:ext uri="{FF2B5EF4-FFF2-40B4-BE49-F238E27FC236}">
                  <a16:creationId xmlns:a16="http://schemas.microsoft.com/office/drawing/2014/main" id="{69EEE1C1-4165-48AF-B901-C64D66C82305}"/>
                </a:ext>
              </a:extLst>
            </p:cNvPr>
            <p:cNvSpPr txBox="1"/>
            <p:nvPr/>
          </p:nvSpPr>
          <p:spPr>
            <a:xfrm>
              <a:off x="5649900" y="5762625"/>
              <a:ext cx="2171132" cy="400110"/>
            </a:xfrm>
            <a:prstGeom prst="rect">
              <a:avLst/>
            </a:prstGeom>
            <a:noFill/>
          </p:spPr>
          <p:txBody>
            <a:bodyPr wrap="square" rtlCol="0">
              <a:spAutoFit/>
            </a:bodyPr>
            <a:lstStyle/>
            <a:p>
              <a:r>
                <a:rPr lang="ko-KR" altLang="en-US" sz="1000" dirty="0">
                  <a:ln w="3175">
                    <a:solidFill>
                      <a:schemeClr val="tx1">
                        <a:alpha val="10000"/>
                      </a:schemeClr>
                    </a:solidFill>
                  </a:ln>
                  <a:latin typeface="+mn-ea"/>
                </a:rPr>
                <a:t>조건부 운전면허 도입</a:t>
              </a:r>
              <a:r>
                <a:rPr lang="en-US" altLang="ko-KR" sz="1000" dirty="0">
                  <a:ln w="3175">
                    <a:solidFill>
                      <a:schemeClr val="tx1">
                        <a:alpha val="10000"/>
                      </a:schemeClr>
                    </a:solidFill>
                  </a:ln>
                  <a:latin typeface="+mn-ea"/>
                </a:rPr>
                <a:t>·</a:t>
              </a:r>
              <a:r>
                <a:rPr lang="ko-KR" altLang="en-US" sz="1000" dirty="0">
                  <a:ln w="3175">
                    <a:solidFill>
                      <a:schemeClr val="tx1">
                        <a:alpha val="10000"/>
                      </a:schemeClr>
                    </a:solidFill>
                  </a:ln>
                  <a:latin typeface="+mn-ea"/>
                </a:rPr>
                <a:t>맞춤형 안전시설 갖춰야</a:t>
              </a:r>
            </a:p>
          </p:txBody>
        </p:sp>
        <p:sp>
          <p:nvSpPr>
            <p:cNvPr id="74" name="TextBox 73">
              <a:extLst>
                <a:ext uri="{FF2B5EF4-FFF2-40B4-BE49-F238E27FC236}">
                  <a16:creationId xmlns:a16="http://schemas.microsoft.com/office/drawing/2014/main" id="{B1D6DE43-879A-48A1-A1A9-EBE3476C5841}"/>
                </a:ext>
              </a:extLst>
            </p:cNvPr>
            <p:cNvSpPr txBox="1"/>
            <p:nvPr/>
          </p:nvSpPr>
          <p:spPr>
            <a:xfrm>
              <a:off x="5649900" y="5216377"/>
              <a:ext cx="2177199" cy="545983"/>
            </a:xfrm>
            <a:prstGeom prst="rect">
              <a:avLst/>
            </a:prstGeom>
            <a:noFill/>
          </p:spPr>
          <p:txBody>
            <a:bodyPr wrap="none" rtlCol="0">
              <a:spAutoFit/>
            </a:bodyPr>
            <a:lstStyle/>
            <a:p>
              <a:pPr>
                <a:lnSpc>
                  <a:spcPct val="130000"/>
                </a:lnSpc>
              </a:pPr>
              <a:r>
                <a:rPr lang="ko-KR" altLang="en-US" sz="1200" b="1" dirty="0">
                  <a:ln w="3175">
                    <a:solidFill>
                      <a:schemeClr val="tx1">
                        <a:alpha val="10000"/>
                      </a:schemeClr>
                    </a:solidFill>
                  </a:ln>
                  <a:latin typeface="+mn-ea"/>
                </a:rPr>
                <a:t>교통사고 사망 절반이 노인</a:t>
              </a:r>
              <a:r>
                <a:rPr lang="en-US" altLang="ko-KR" sz="1200" b="1" dirty="0" smtClean="0">
                  <a:ln w="3175">
                    <a:solidFill>
                      <a:schemeClr val="tx1">
                        <a:alpha val="10000"/>
                      </a:schemeClr>
                    </a:solidFill>
                  </a:ln>
                  <a:latin typeface="+mn-ea"/>
                </a:rPr>
                <a:t>…</a:t>
              </a:r>
            </a:p>
            <a:p>
              <a:pPr>
                <a:lnSpc>
                  <a:spcPct val="130000"/>
                </a:lnSpc>
              </a:pPr>
              <a:r>
                <a:rPr lang="ko-KR" altLang="en-US" sz="1200" b="1" dirty="0" smtClean="0">
                  <a:ln w="3175">
                    <a:solidFill>
                      <a:schemeClr val="tx1">
                        <a:alpha val="10000"/>
                      </a:schemeClr>
                    </a:solidFill>
                  </a:ln>
                  <a:latin typeface="+mn-ea"/>
                </a:rPr>
                <a:t>병원</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시장에 ‘노인 </a:t>
              </a:r>
              <a:r>
                <a:rPr lang="ko-KR" altLang="en-US" sz="1200" b="1" dirty="0" err="1">
                  <a:ln w="3175">
                    <a:solidFill>
                      <a:schemeClr val="tx1">
                        <a:alpha val="10000"/>
                      </a:schemeClr>
                    </a:solidFill>
                  </a:ln>
                  <a:latin typeface="+mn-ea"/>
                </a:rPr>
                <a:t>안전존’을</a:t>
              </a:r>
              <a:endParaRPr lang="ko-KR" altLang="en-US" sz="1200" b="1" dirty="0">
                <a:ln w="3175">
                  <a:solidFill>
                    <a:schemeClr val="tx1">
                      <a:alpha val="10000"/>
                    </a:schemeClr>
                  </a:solidFill>
                </a:ln>
                <a:latin typeface="+mn-ea"/>
              </a:endParaRPr>
            </a:p>
          </p:txBody>
        </p:sp>
        <p:sp>
          <p:nvSpPr>
            <p:cNvPr id="75" name="직사각형 74"/>
            <p:cNvSpPr/>
            <p:nvPr/>
          </p:nvSpPr>
          <p:spPr>
            <a:xfrm>
              <a:off x="5631423" y="6186071"/>
              <a:ext cx="2189609" cy="33855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https://www.hani.co.kr/arti/area</a:t>
              </a:r>
              <a:r>
                <a:rPr lang="en-US" altLang="ko-KR" sz="800" dirty="0" smtClean="0">
                  <a:solidFill>
                    <a:schemeClr val="tx1">
                      <a:lumMod val="50000"/>
                      <a:lumOff val="50000"/>
                    </a:schemeClr>
                  </a:solidFill>
                  <a:latin typeface="+mn-ea"/>
                </a:rPr>
                <a:t>/</a:t>
              </a:r>
            </a:p>
            <a:p>
              <a:r>
                <a:rPr lang="en-US" altLang="ko-KR" sz="800" dirty="0" err="1" smtClean="0">
                  <a:solidFill>
                    <a:schemeClr val="tx1">
                      <a:lumMod val="50000"/>
                      <a:lumOff val="50000"/>
                    </a:schemeClr>
                  </a:solidFill>
                  <a:latin typeface="+mn-ea"/>
                </a:rPr>
                <a:t>chungcheong</a:t>
              </a:r>
              <a:r>
                <a:rPr lang="en-US" altLang="ko-KR" sz="800" dirty="0" smtClean="0">
                  <a:solidFill>
                    <a:schemeClr val="tx1">
                      <a:lumMod val="50000"/>
                      <a:lumOff val="50000"/>
                    </a:schemeClr>
                  </a:solidFill>
                  <a:latin typeface="+mn-ea"/>
                </a:rPr>
                <a:t>/1100584.html</a:t>
              </a:r>
              <a:endParaRPr lang="en-US" altLang="ko-KR" sz="800" dirty="0">
                <a:solidFill>
                  <a:schemeClr val="tx1">
                    <a:lumMod val="50000"/>
                    <a:lumOff val="50000"/>
                  </a:schemeClr>
                </a:solidFill>
                <a:latin typeface="+mn-ea"/>
              </a:endParaRPr>
            </a:p>
          </p:txBody>
        </p:sp>
        <p:pic>
          <p:nvPicPr>
            <p:cNvPr id="1034" name="Picture 10" descr="지난 5월31일 오전 9시10분께 충남 당진시 순성면 남부로에서 1톤 화물차(운전자 ㅂ씨·75)가 좌회전하다 마주 오던 오토바이(운전자 ㅇ씨·78)를 들이받아 ㅇ씨가 숨지고 오토바이에 타고 있던 ㅇ씨 아내가 중상을 입었다. 신고를 받고 출동한 경찰과 주민이 피해자들을 응급처치했으나 ㅇ씨는 의식을 회복하지 못했다. 충남경찰청 제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9645" y="3897573"/>
              <a:ext cx="2219419" cy="1331652"/>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a:extLst>
              <a:ext uri="{FF2B5EF4-FFF2-40B4-BE49-F238E27FC236}">
                <a16:creationId xmlns:a16="http://schemas.microsoft.com/office/drawing/2014/main" id="{69EEE1C1-4165-48AF-B901-C64D66C82305}"/>
              </a:ext>
            </a:extLst>
          </p:cNvPr>
          <p:cNvSpPr txBox="1"/>
          <p:nvPr/>
        </p:nvSpPr>
        <p:spPr>
          <a:xfrm>
            <a:off x="5597425" y="4006571"/>
            <a:ext cx="2171132" cy="2092881"/>
          </a:xfrm>
          <a:prstGeom prst="rect">
            <a:avLst/>
          </a:prstGeom>
          <a:noFill/>
        </p:spPr>
        <p:txBody>
          <a:bodyPr wrap="square" rtlCol="0">
            <a:spAutoFit/>
          </a:bodyPr>
          <a:lstStyle/>
          <a:p>
            <a:r>
              <a:rPr lang="ko-KR" altLang="en-US" sz="1000" dirty="0">
                <a:ln w="3175">
                  <a:solidFill>
                    <a:schemeClr val="tx1">
                      <a:alpha val="10000"/>
                    </a:schemeClr>
                  </a:solidFill>
                </a:ln>
                <a:latin typeface="+mn-ea"/>
              </a:rPr>
              <a:t>서울 중심부에서 고령운전자로 인한 교통사고가 연이어 발생하면서 시민 불안감이 고조되고 있다</a:t>
            </a:r>
            <a:r>
              <a:rPr lang="en-US" altLang="ko-KR" sz="1000" dirty="0">
                <a:ln w="3175">
                  <a:solidFill>
                    <a:schemeClr val="tx1">
                      <a:alpha val="10000"/>
                    </a:schemeClr>
                  </a:solidFill>
                </a:ln>
                <a:latin typeface="+mn-ea"/>
              </a:rPr>
              <a:t>. </a:t>
            </a:r>
            <a:endParaRPr lang="en-US" altLang="ko-KR" sz="1000" dirty="0" smtClean="0">
              <a:ln w="3175">
                <a:solidFill>
                  <a:schemeClr val="tx1">
                    <a:alpha val="10000"/>
                  </a:schemeClr>
                </a:solidFill>
              </a:ln>
              <a:latin typeface="+mn-ea"/>
            </a:endParaRPr>
          </a:p>
          <a:p>
            <a:r>
              <a:rPr lang="ko-KR" altLang="en-US" sz="1000" dirty="0" smtClean="0">
                <a:ln w="3175">
                  <a:solidFill>
                    <a:schemeClr val="tx1">
                      <a:alpha val="10000"/>
                    </a:schemeClr>
                  </a:solidFill>
                </a:ln>
                <a:latin typeface="+mn-ea"/>
              </a:rPr>
              <a:t>서울 </a:t>
            </a:r>
            <a:r>
              <a:rPr lang="ko-KR" altLang="en-US" sz="1000" dirty="0">
                <a:ln w="3175">
                  <a:solidFill>
                    <a:schemeClr val="tx1">
                      <a:alpha val="10000"/>
                    </a:schemeClr>
                  </a:solidFill>
                </a:ln>
                <a:latin typeface="+mn-ea"/>
              </a:rPr>
              <a:t>시내 전체 교통사고가 </a:t>
            </a:r>
            <a:r>
              <a:rPr lang="en-US" altLang="ko-KR" sz="1000" dirty="0">
                <a:ln w="3175">
                  <a:solidFill>
                    <a:schemeClr val="tx1">
                      <a:alpha val="10000"/>
                    </a:schemeClr>
                  </a:solidFill>
                </a:ln>
                <a:latin typeface="+mn-ea"/>
              </a:rPr>
              <a:t>3</a:t>
            </a:r>
            <a:r>
              <a:rPr lang="ko-KR" altLang="en-US" sz="1000" dirty="0">
                <a:ln w="3175">
                  <a:solidFill>
                    <a:schemeClr val="tx1">
                      <a:alpha val="10000"/>
                    </a:schemeClr>
                  </a:solidFill>
                </a:ln>
                <a:latin typeface="+mn-ea"/>
              </a:rPr>
              <a:t>만</a:t>
            </a:r>
            <a:r>
              <a:rPr lang="en-US" altLang="ko-KR" sz="1000" dirty="0">
                <a:ln w="3175">
                  <a:solidFill>
                    <a:schemeClr val="tx1">
                      <a:alpha val="10000"/>
                    </a:schemeClr>
                  </a:solidFill>
                </a:ln>
                <a:latin typeface="+mn-ea"/>
              </a:rPr>
              <a:t>~4</a:t>
            </a:r>
            <a:r>
              <a:rPr lang="ko-KR" altLang="en-US" sz="1000" dirty="0" err="1">
                <a:ln w="3175">
                  <a:solidFill>
                    <a:schemeClr val="tx1">
                      <a:alpha val="10000"/>
                    </a:schemeClr>
                  </a:solidFill>
                </a:ln>
                <a:latin typeface="+mn-ea"/>
              </a:rPr>
              <a:t>만건대를</a:t>
            </a:r>
            <a:r>
              <a:rPr lang="ko-KR" altLang="en-US" sz="1000" dirty="0">
                <a:ln w="3175">
                  <a:solidFill>
                    <a:schemeClr val="tx1">
                      <a:alpha val="10000"/>
                    </a:schemeClr>
                  </a:solidFill>
                </a:ln>
                <a:latin typeface="+mn-ea"/>
              </a:rPr>
              <a:t> 유지한 가운데 </a:t>
            </a:r>
            <a:r>
              <a:rPr lang="en-US" altLang="ko-KR" sz="1000" dirty="0">
                <a:ln w="3175">
                  <a:solidFill>
                    <a:schemeClr val="tx1">
                      <a:alpha val="10000"/>
                    </a:schemeClr>
                  </a:solidFill>
                </a:ln>
                <a:latin typeface="+mn-ea"/>
              </a:rPr>
              <a:t>60</a:t>
            </a:r>
            <a:r>
              <a:rPr lang="ko-KR" altLang="en-US" sz="1000" dirty="0">
                <a:ln w="3175">
                  <a:solidFill>
                    <a:schemeClr val="tx1">
                      <a:alpha val="10000"/>
                    </a:schemeClr>
                  </a:solidFill>
                </a:ln>
                <a:latin typeface="+mn-ea"/>
              </a:rPr>
              <a:t>대 이상 운전자가 낸 사고는 </a:t>
            </a:r>
            <a:r>
              <a:rPr lang="en-US" altLang="ko-KR" sz="1000" dirty="0">
                <a:ln w="3175">
                  <a:solidFill>
                    <a:schemeClr val="tx1">
                      <a:alpha val="10000"/>
                    </a:schemeClr>
                  </a:solidFill>
                </a:ln>
                <a:latin typeface="+mn-ea"/>
              </a:rPr>
              <a:t>2016</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7818</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2017</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8455</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2018</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9665</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2019</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9447</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2020</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8423</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2021</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8429</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2022</a:t>
            </a:r>
            <a:r>
              <a:rPr lang="ko-KR" altLang="en-US" sz="1000" dirty="0">
                <a:ln w="3175">
                  <a:solidFill>
                    <a:schemeClr val="tx1">
                      <a:alpha val="10000"/>
                    </a:schemeClr>
                  </a:solidFill>
                </a:ln>
                <a:latin typeface="+mn-ea"/>
              </a:rPr>
              <a:t>년 </a:t>
            </a:r>
            <a:r>
              <a:rPr lang="en-US" altLang="ko-KR" sz="1000" dirty="0">
                <a:ln w="3175">
                  <a:solidFill>
                    <a:schemeClr val="tx1">
                      <a:alpha val="10000"/>
                    </a:schemeClr>
                  </a:solidFill>
                </a:ln>
                <a:latin typeface="+mn-ea"/>
              </a:rPr>
              <a:t>9193</a:t>
            </a:r>
            <a:r>
              <a:rPr lang="ko-KR" altLang="en-US" sz="1000" dirty="0">
                <a:ln w="3175">
                  <a:solidFill>
                    <a:schemeClr val="tx1">
                      <a:alpha val="10000"/>
                    </a:schemeClr>
                  </a:solidFill>
                </a:ln>
                <a:latin typeface="+mn-ea"/>
              </a:rPr>
              <a:t>건</a:t>
            </a:r>
            <a:r>
              <a:rPr lang="en-US" altLang="ko-KR" sz="1000" dirty="0">
                <a:ln w="3175">
                  <a:solidFill>
                    <a:schemeClr val="tx1">
                      <a:alpha val="10000"/>
                    </a:schemeClr>
                  </a:solidFill>
                </a:ln>
                <a:latin typeface="+mn-ea"/>
              </a:rPr>
              <a:t>, </a:t>
            </a:r>
            <a:r>
              <a:rPr lang="ko-KR" altLang="en-US" sz="1000" dirty="0">
                <a:ln w="3175">
                  <a:solidFill>
                    <a:schemeClr val="tx1">
                      <a:alpha val="10000"/>
                    </a:schemeClr>
                  </a:solidFill>
                </a:ln>
                <a:latin typeface="+mn-ea"/>
              </a:rPr>
              <a:t>지난해 </a:t>
            </a:r>
            <a:r>
              <a:rPr lang="en-US" altLang="ko-KR" sz="1000" dirty="0">
                <a:ln w="3175">
                  <a:solidFill>
                    <a:schemeClr val="tx1">
                      <a:alpha val="10000"/>
                    </a:schemeClr>
                  </a:solidFill>
                </a:ln>
                <a:latin typeface="+mn-ea"/>
              </a:rPr>
              <a:t>1</a:t>
            </a:r>
            <a:r>
              <a:rPr lang="ko-KR" altLang="en-US" sz="1000" dirty="0">
                <a:ln w="3175">
                  <a:solidFill>
                    <a:schemeClr val="tx1">
                      <a:alpha val="10000"/>
                    </a:schemeClr>
                  </a:solidFill>
                </a:ln>
                <a:latin typeface="+mn-ea"/>
              </a:rPr>
              <a:t>만</a:t>
            </a:r>
            <a:r>
              <a:rPr lang="en-US" altLang="ko-KR" sz="1000" dirty="0">
                <a:ln w="3175">
                  <a:solidFill>
                    <a:schemeClr val="tx1">
                      <a:alpha val="10000"/>
                    </a:schemeClr>
                  </a:solidFill>
                </a:ln>
                <a:latin typeface="+mn-ea"/>
              </a:rPr>
              <a:t>193</a:t>
            </a:r>
            <a:r>
              <a:rPr lang="ko-KR" altLang="en-US" sz="1000" dirty="0">
                <a:ln w="3175">
                  <a:solidFill>
                    <a:schemeClr val="tx1">
                      <a:alpha val="10000"/>
                    </a:schemeClr>
                  </a:solidFill>
                </a:ln>
                <a:latin typeface="+mn-ea"/>
              </a:rPr>
              <a:t>건으로 대체로 상승세다</a:t>
            </a:r>
            <a:r>
              <a:rPr lang="en-US" altLang="ko-KR" sz="1000" dirty="0">
                <a:ln w="3175">
                  <a:solidFill>
                    <a:schemeClr val="tx1">
                      <a:alpha val="10000"/>
                    </a:schemeClr>
                  </a:solidFill>
                </a:ln>
                <a:latin typeface="+mn-ea"/>
              </a:rPr>
              <a:t>.</a:t>
            </a:r>
          </a:p>
          <a:p>
            <a:endParaRPr lang="en-US" altLang="ko-KR" sz="1000" dirty="0">
              <a:ln w="3175">
                <a:solidFill>
                  <a:schemeClr val="tx1">
                    <a:alpha val="10000"/>
                  </a:schemeClr>
                </a:solidFill>
              </a:ln>
              <a:latin typeface="+mn-ea"/>
            </a:endParaRPr>
          </a:p>
        </p:txBody>
      </p:sp>
      <p:sp>
        <p:nvSpPr>
          <p:cNvPr id="80" name="TextBox 79">
            <a:extLst>
              <a:ext uri="{FF2B5EF4-FFF2-40B4-BE49-F238E27FC236}">
                <a16:creationId xmlns:a16="http://schemas.microsoft.com/office/drawing/2014/main" id="{B1D6DE43-879A-48A1-A1A9-EBE3476C5841}"/>
              </a:ext>
            </a:extLst>
          </p:cNvPr>
          <p:cNvSpPr txBox="1"/>
          <p:nvPr/>
        </p:nvSpPr>
        <p:spPr>
          <a:xfrm>
            <a:off x="5597426" y="3273695"/>
            <a:ext cx="1986318" cy="812530"/>
          </a:xfrm>
          <a:prstGeom prst="rect">
            <a:avLst/>
          </a:prstGeom>
          <a:noFill/>
        </p:spPr>
        <p:txBody>
          <a:bodyPr wrap="square" rtlCol="0">
            <a:spAutoFit/>
          </a:bodyPr>
          <a:lstStyle/>
          <a:p>
            <a:pPr>
              <a:lnSpc>
                <a:spcPct val="130000"/>
              </a:lnSpc>
            </a:pPr>
            <a:r>
              <a:rPr lang="ko-KR" altLang="en-US" sz="1200" b="1" dirty="0">
                <a:ln w="3175">
                  <a:solidFill>
                    <a:schemeClr val="tx1">
                      <a:alpha val="10000"/>
                    </a:schemeClr>
                  </a:solidFill>
                </a:ln>
                <a:latin typeface="+mn-ea"/>
              </a:rPr>
              <a:t>시청</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용산</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을지로</a:t>
            </a:r>
            <a:r>
              <a:rPr lang="en-US" altLang="ko-KR" sz="1200" b="1" dirty="0">
                <a:ln w="3175">
                  <a:solidFill>
                    <a:schemeClr val="tx1">
                      <a:alpha val="10000"/>
                    </a:schemeClr>
                  </a:solidFill>
                </a:ln>
                <a:latin typeface="+mn-ea"/>
              </a:rPr>
              <a:t>·</a:t>
            </a:r>
            <a:r>
              <a:rPr lang="ko-KR" altLang="en-US" sz="1200" b="1" dirty="0">
                <a:ln w="3175">
                  <a:solidFill>
                    <a:schemeClr val="tx1">
                      <a:alpha val="10000"/>
                    </a:schemeClr>
                  </a:solidFill>
                </a:ln>
                <a:latin typeface="+mn-ea"/>
              </a:rPr>
              <a:t>서울역</a:t>
            </a:r>
            <a:r>
              <a:rPr lang="en-US" altLang="ko-KR" sz="1200" b="1" dirty="0">
                <a:ln w="3175">
                  <a:solidFill>
                    <a:schemeClr val="tx1">
                      <a:alpha val="10000"/>
                    </a:schemeClr>
                  </a:solidFill>
                </a:ln>
                <a:latin typeface="+mn-ea"/>
              </a:rPr>
              <a:t>… </a:t>
            </a:r>
            <a:endParaRPr lang="en-US" altLang="ko-KR" sz="1200" b="1" dirty="0" smtClean="0">
              <a:ln w="3175">
                <a:solidFill>
                  <a:schemeClr val="tx1">
                    <a:alpha val="10000"/>
                  </a:schemeClr>
                </a:solidFill>
              </a:ln>
              <a:latin typeface="+mn-ea"/>
            </a:endParaRPr>
          </a:p>
          <a:p>
            <a:pPr>
              <a:lnSpc>
                <a:spcPct val="130000"/>
              </a:lnSpc>
            </a:pPr>
            <a:r>
              <a:rPr lang="ko-KR" altLang="en-US" sz="1200" b="1" dirty="0" smtClean="0">
                <a:ln w="3175">
                  <a:solidFill>
                    <a:schemeClr val="tx1">
                      <a:alpha val="10000"/>
                    </a:schemeClr>
                  </a:solidFill>
                </a:ln>
                <a:latin typeface="+mn-ea"/>
              </a:rPr>
              <a:t>연이은 </a:t>
            </a:r>
            <a:r>
              <a:rPr lang="ko-KR" altLang="en-US" sz="1200" b="1" dirty="0" err="1">
                <a:ln w="3175">
                  <a:solidFill>
                    <a:schemeClr val="tx1">
                      <a:alpha val="10000"/>
                    </a:schemeClr>
                  </a:solidFill>
                </a:ln>
                <a:latin typeface="+mn-ea"/>
              </a:rPr>
              <a:t>고령운전자</a:t>
            </a:r>
            <a:r>
              <a:rPr lang="ko-KR" altLang="en-US" sz="1200" b="1" dirty="0">
                <a:ln w="3175">
                  <a:solidFill>
                    <a:schemeClr val="tx1">
                      <a:alpha val="10000"/>
                    </a:schemeClr>
                  </a:solidFill>
                </a:ln>
                <a:latin typeface="+mn-ea"/>
              </a:rPr>
              <a:t> </a:t>
            </a:r>
            <a:endParaRPr lang="en-US" altLang="ko-KR" sz="1200" b="1" dirty="0" smtClean="0">
              <a:ln w="3175">
                <a:solidFill>
                  <a:schemeClr val="tx1">
                    <a:alpha val="10000"/>
                  </a:schemeClr>
                </a:solidFill>
              </a:ln>
              <a:latin typeface="+mn-ea"/>
            </a:endParaRPr>
          </a:p>
          <a:p>
            <a:pPr>
              <a:lnSpc>
                <a:spcPct val="130000"/>
              </a:lnSpc>
            </a:pPr>
            <a:r>
              <a:rPr lang="ko-KR" altLang="en-US" sz="1200" b="1" dirty="0" err="1" smtClean="0">
                <a:ln w="3175">
                  <a:solidFill>
                    <a:schemeClr val="tx1">
                      <a:alpha val="10000"/>
                    </a:schemeClr>
                  </a:solidFill>
                </a:ln>
                <a:latin typeface="+mn-ea"/>
              </a:rPr>
              <a:t>급발진</a:t>
            </a:r>
            <a:r>
              <a:rPr lang="ko-KR" altLang="en-US" sz="1200" b="1" dirty="0" smtClean="0">
                <a:ln w="3175">
                  <a:solidFill>
                    <a:schemeClr val="tx1">
                      <a:alpha val="10000"/>
                    </a:schemeClr>
                  </a:solidFill>
                </a:ln>
                <a:latin typeface="+mn-ea"/>
              </a:rPr>
              <a:t> </a:t>
            </a:r>
            <a:r>
              <a:rPr lang="ko-KR" altLang="en-US" sz="1200" b="1" dirty="0">
                <a:ln w="3175">
                  <a:solidFill>
                    <a:schemeClr val="tx1">
                      <a:alpha val="10000"/>
                    </a:schemeClr>
                  </a:solidFill>
                </a:ln>
                <a:latin typeface="+mn-ea"/>
              </a:rPr>
              <a:t>사고</a:t>
            </a:r>
          </a:p>
        </p:txBody>
      </p:sp>
      <p:sp>
        <p:nvSpPr>
          <p:cNvPr id="81" name="직사각형 80"/>
          <p:cNvSpPr/>
          <p:nvPr/>
        </p:nvSpPr>
        <p:spPr>
          <a:xfrm>
            <a:off x="5578949" y="5991225"/>
            <a:ext cx="2004796"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https://www.segye.com</a:t>
            </a:r>
            <a:r>
              <a:rPr lang="en-US" altLang="ko-KR" sz="800" dirty="0" smtClean="0">
                <a:solidFill>
                  <a:schemeClr val="tx1">
                    <a:lumMod val="50000"/>
                    <a:lumOff val="50000"/>
                  </a:schemeClr>
                </a:solidFill>
                <a:latin typeface="+mn-ea"/>
              </a:rPr>
              <a:t>/</a:t>
            </a:r>
          </a:p>
          <a:p>
            <a:r>
              <a:rPr lang="en-US" altLang="ko-KR" sz="800" dirty="0" err="1" smtClean="0">
                <a:solidFill>
                  <a:schemeClr val="tx1">
                    <a:lumMod val="50000"/>
                    <a:lumOff val="50000"/>
                  </a:schemeClr>
                </a:solidFill>
                <a:latin typeface="+mn-ea"/>
              </a:rPr>
              <a:t>newsView</a:t>
            </a:r>
            <a:r>
              <a:rPr lang="en-US" altLang="ko-KR" sz="800" dirty="0" smtClean="0">
                <a:solidFill>
                  <a:schemeClr val="tx1">
                    <a:lumMod val="50000"/>
                    <a:lumOff val="50000"/>
                  </a:schemeClr>
                </a:solidFill>
                <a:latin typeface="+mn-ea"/>
              </a:rPr>
              <a:t>/20240708507935?</a:t>
            </a:r>
          </a:p>
          <a:p>
            <a:r>
              <a:rPr lang="en-US" altLang="ko-KR" sz="800" dirty="0" err="1" smtClean="0">
                <a:solidFill>
                  <a:schemeClr val="tx1">
                    <a:lumMod val="50000"/>
                    <a:lumOff val="50000"/>
                  </a:schemeClr>
                </a:solidFill>
                <a:latin typeface="+mn-ea"/>
              </a:rPr>
              <a:t>OutUrl</a:t>
            </a:r>
            <a:r>
              <a:rPr lang="en-US" altLang="ko-KR" sz="800" dirty="0" smtClean="0">
                <a:solidFill>
                  <a:schemeClr val="tx1">
                    <a:lumMod val="50000"/>
                    <a:lumOff val="50000"/>
                  </a:schemeClr>
                </a:solidFill>
                <a:latin typeface="+mn-ea"/>
              </a:rPr>
              <a:t>=</a:t>
            </a:r>
            <a:r>
              <a:rPr lang="en-US" altLang="ko-KR" sz="800" dirty="0" err="1" smtClean="0">
                <a:solidFill>
                  <a:schemeClr val="tx1">
                    <a:lumMod val="50000"/>
                    <a:lumOff val="50000"/>
                  </a:schemeClr>
                </a:solidFill>
                <a:latin typeface="+mn-ea"/>
              </a:rPr>
              <a:t>naver</a:t>
            </a:r>
            <a:endParaRPr lang="en-US" altLang="ko-KR" sz="800" dirty="0">
              <a:solidFill>
                <a:schemeClr val="tx1">
                  <a:lumMod val="50000"/>
                  <a:lumOff val="50000"/>
                </a:schemeClr>
              </a:solidFill>
              <a:latin typeface="+mn-ea"/>
            </a:endParaRPr>
          </a:p>
        </p:txBody>
      </p:sp>
      <p:pic>
        <p:nvPicPr>
          <p:cNvPr id="1036" name="Picture 12" descr="96세도 잡는 운전대..고령 운전자 문제와 씨름하는 세계 (C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7170" y="2141519"/>
            <a:ext cx="2006574" cy="112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9900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accent2"/>
                </a:solidFill>
                <a:latin typeface="맑은 고딕" panose="020B0503020000020004" pitchFamily="50" charset="-127"/>
                <a:ea typeface="맑은 고딕" panose="020B0503020000020004" pitchFamily="50" charset="-127"/>
              </a:rPr>
              <a:t>2021~2023</a:t>
            </a:r>
            <a:r>
              <a:rPr lang="ko-KR" altLang="en-US" sz="1600" b="1" dirty="0" smtClean="0">
                <a:solidFill>
                  <a:schemeClr val="accent2"/>
                </a:solidFill>
                <a:latin typeface="맑은 고딕" panose="020B0503020000020004" pitchFamily="50" charset="-127"/>
                <a:ea typeface="맑은 고딕" panose="020B0503020000020004" pitchFamily="50" charset="-127"/>
              </a:rPr>
              <a:t>년 수원시 고령 운전자 교통사고 데이터 기반 사고 </a:t>
            </a:r>
            <a:r>
              <a:rPr lang="ko-KR" altLang="en-US" sz="1600" b="1" dirty="0">
                <a:solidFill>
                  <a:schemeClr val="accent2"/>
                </a:solidFill>
                <a:latin typeface="맑은 고딕" panose="020B0503020000020004" pitchFamily="50" charset="-127"/>
                <a:ea typeface="맑은 고딕" panose="020B0503020000020004" pitchFamily="50" charset="-127"/>
              </a:rPr>
              <a:t>발생 </a:t>
            </a:r>
            <a:r>
              <a:rPr lang="ko-KR" altLang="en-US" sz="1600" b="1" dirty="0" smtClean="0">
                <a:solidFill>
                  <a:schemeClr val="accent2"/>
                </a:solidFill>
                <a:latin typeface="맑은 고딕" panose="020B0503020000020004" pitchFamily="50" charset="-127"/>
                <a:ea typeface="맑은 고딕" panose="020B0503020000020004" pitchFamily="50" charset="-127"/>
              </a:rPr>
              <a:t>위험 지표 생성 및 시각화</a:t>
            </a:r>
            <a:endParaRPr lang="ko-KR" altLang="en-US" sz="1600" b="1" dirty="0">
              <a:solidFill>
                <a:schemeClr val="accent2"/>
              </a:solidFill>
              <a:latin typeface="맑은 고딕" panose="020B0503020000020004" pitchFamily="50" charset="-127"/>
              <a:ea typeface="맑은 고딕" panose="020B0503020000020004" pitchFamily="50" charset="-127"/>
            </a:endParaRPr>
          </a:p>
        </p:txBody>
      </p:sp>
      <p:cxnSp>
        <p:nvCxnSpPr>
          <p:cNvPr id="20" name="직선 연결선 19"/>
          <p:cNvCxnSpPr/>
          <p:nvPr/>
        </p:nvCxnSpPr>
        <p:spPr>
          <a:xfrm>
            <a:off x="6908226" y="2177025"/>
            <a:ext cx="0" cy="4500000"/>
          </a:xfrm>
          <a:prstGeom prst="line">
            <a:avLst/>
          </a:prstGeom>
          <a:ln w="19050">
            <a:prstDash val="lgDash"/>
          </a:ln>
        </p:spPr>
        <p:style>
          <a:lnRef idx="1">
            <a:schemeClr val="accent2"/>
          </a:lnRef>
          <a:fillRef idx="0">
            <a:schemeClr val="accent2"/>
          </a:fillRef>
          <a:effectRef idx="0">
            <a:schemeClr val="accent2"/>
          </a:effectRef>
          <a:fontRef idx="minor">
            <a:schemeClr val="tx1"/>
          </a:fontRef>
        </p:style>
      </p:cxnSp>
      <p:grpSp>
        <p:nvGrpSpPr>
          <p:cNvPr id="96" name="그룹 95"/>
          <p:cNvGrpSpPr/>
          <p:nvPr/>
        </p:nvGrpSpPr>
        <p:grpSpPr>
          <a:xfrm>
            <a:off x="6989849" y="2105025"/>
            <a:ext cx="3190297" cy="4724400"/>
            <a:chOff x="6989849" y="2105025"/>
            <a:chExt cx="3190297" cy="4724400"/>
          </a:xfrm>
        </p:grpSpPr>
        <p:grpSp>
          <p:nvGrpSpPr>
            <p:cNvPr id="27" name="그룹 26"/>
            <p:cNvGrpSpPr/>
            <p:nvPr/>
          </p:nvGrpSpPr>
          <p:grpSpPr>
            <a:xfrm>
              <a:off x="6989849" y="3195161"/>
              <a:ext cx="3190297" cy="2491265"/>
              <a:chOff x="6890524" y="3042761"/>
              <a:chExt cx="3190297" cy="2491265"/>
            </a:xfrm>
          </p:grpSpPr>
          <p:pic>
            <p:nvPicPr>
              <p:cNvPr id="28" name="그림 27"/>
              <p:cNvPicPr>
                <a:picLocks noChangeAspect="1"/>
              </p:cNvPicPr>
              <p:nvPr/>
            </p:nvPicPr>
            <p:blipFill rotWithShape="1">
              <a:blip r:embed="rId2"/>
              <a:srcRect t="14244" b="17382"/>
              <a:stretch/>
            </p:blipFill>
            <p:spPr>
              <a:xfrm>
                <a:off x="6943045" y="3705226"/>
                <a:ext cx="3085242" cy="1828800"/>
              </a:xfrm>
              <a:prstGeom prst="rect">
                <a:avLst/>
              </a:prstGeom>
            </p:spPr>
          </p:pic>
          <p:sp>
            <p:nvSpPr>
              <p:cNvPr id="21" name="TextBox 20"/>
              <p:cNvSpPr txBox="1"/>
              <p:nvPr/>
            </p:nvSpPr>
            <p:spPr>
              <a:xfrm>
                <a:off x="6890524" y="3042761"/>
                <a:ext cx="3190297" cy="738664"/>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지역별 조건에 해당하는 </a:t>
                </a:r>
                <a:endParaRPr lang="en-US" altLang="ko-KR" sz="1400" b="1" dirty="0" smtClean="0">
                  <a:solidFill>
                    <a:srgbClr val="D16170"/>
                  </a:solidFill>
                  <a:latin typeface="맑은 고딕" panose="020B0503020000020004" pitchFamily="50" charset="-127"/>
                  <a:ea typeface="맑은 고딕" panose="020B0503020000020004" pitchFamily="50" charset="-127"/>
                </a:endParaRPr>
              </a:p>
              <a:p>
                <a:pPr algn="ctr"/>
                <a:r>
                  <a:rPr lang="en-US" altLang="ko-KR" sz="1400" b="1" dirty="0" smtClean="0">
                    <a:solidFill>
                      <a:srgbClr val="D16170"/>
                    </a:solidFill>
                    <a:latin typeface="맑은 고딕" panose="020B0503020000020004" pitchFamily="50" charset="-127"/>
                    <a:ea typeface="맑은 고딕" panose="020B0503020000020004" pitchFamily="50" charset="-127"/>
                  </a:rPr>
                  <a:t>“</a:t>
                </a:r>
                <a:r>
                  <a:rPr lang="ko-KR" altLang="en-US" sz="1400" b="1" dirty="0" smtClean="0">
                    <a:solidFill>
                      <a:srgbClr val="C00000"/>
                    </a:solidFill>
                    <a:latin typeface="맑은 고딕" panose="020B0503020000020004" pitchFamily="50" charset="-127"/>
                    <a:ea typeface="맑은 고딕" panose="020B0503020000020004" pitchFamily="50" charset="-127"/>
                  </a:rPr>
                  <a:t>사고 발생 위험 지표</a:t>
                </a:r>
                <a:r>
                  <a:rPr lang="en-US" altLang="ko-KR" sz="1400" b="1" dirty="0" smtClean="0">
                    <a:solidFill>
                      <a:srgbClr val="D16170"/>
                    </a:solidFill>
                    <a:latin typeface="맑은 고딕" panose="020B0503020000020004" pitchFamily="50" charset="-127"/>
                    <a:ea typeface="맑은 고딕" panose="020B0503020000020004" pitchFamily="50" charset="-127"/>
                  </a:rPr>
                  <a:t>”</a:t>
                </a:r>
                <a:r>
                  <a:rPr lang="ko-KR" altLang="en-US" sz="1400" b="1" dirty="0" smtClean="0">
                    <a:solidFill>
                      <a:srgbClr val="D16170"/>
                    </a:solidFill>
                    <a:latin typeface="맑은 고딕" panose="020B0503020000020004" pitchFamily="50" charset="-127"/>
                    <a:ea typeface="맑은 고딕" panose="020B0503020000020004" pitchFamily="50" charset="-127"/>
                  </a:rPr>
                  <a:t> 추출하여</a:t>
                </a:r>
                <a:endParaRPr lang="en-US" altLang="ko-KR" sz="1400" b="1" dirty="0" smtClean="0">
                  <a:solidFill>
                    <a:srgbClr val="D16170"/>
                  </a:solidFill>
                  <a:latin typeface="맑은 고딕" panose="020B0503020000020004" pitchFamily="50" charset="-127"/>
                  <a:ea typeface="맑은 고딕" panose="020B0503020000020004" pitchFamily="50" charset="-127"/>
                </a:endParaRPr>
              </a:p>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수원시 지도 영역에 </a:t>
                </a:r>
                <a:r>
                  <a:rPr lang="ko-KR" altLang="en-US" sz="1400" b="1" dirty="0" smtClean="0">
                    <a:solidFill>
                      <a:srgbClr val="C00000"/>
                    </a:solidFill>
                    <a:latin typeface="맑은 고딕" panose="020B0503020000020004" pitchFamily="50" charset="-127"/>
                    <a:ea typeface="맑은 고딕" panose="020B0503020000020004" pitchFamily="50" charset="-127"/>
                  </a:rPr>
                  <a:t>단계 구분도</a:t>
                </a:r>
                <a:r>
                  <a:rPr lang="ko-KR" altLang="en-US" sz="1400" b="1" dirty="0" smtClean="0">
                    <a:solidFill>
                      <a:srgbClr val="D16170"/>
                    </a:solidFill>
                    <a:latin typeface="맑은 고딕" panose="020B0503020000020004" pitchFamily="50" charset="-127"/>
                    <a:ea typeface="맑은 고딕" panose="020B0503020000020004" pitchFamily="50" charset="-127"/>
                  </a:rPr>
                  <a:t> 표시</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pSp>
        <p:sp>
          <p:nvSpPr>
            <p:cNvPr id="31" name="직사각형 30"/>
            <p:cNvSpPr/>
            <p:nvPr/>
          </p:nvSpPr>
          <p:spPr>
            <a:xfrm>
              <a:off x="7042376" y="5686425"/>
              <a:ext cx="3085242"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단계 구분도</a:t>
              </a:r>
              <a:r>
                <a:rPr lang="en-US" altLang="ko-KR" sz="1000" b="1" dirty="0" smtClean="0">
                  <a:solidFill>
                    <a:schemeClr val="tx1"/>
                  </a:solidFill>
                  <a:latin typeface="맑은 고딕" panose="020B0503020000020004" pitchFamily="50" charset="-127"/>
                  <a:ea typeface="맑은 고딕" panose="020B0503020000020004" pitchFamily="50" charset="-127"/>
                </a:rPr>
                <a:t>(Choropleth Map)</a:t>
              </a:r>
            </a:p>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행정구역과 같이 지도 상의 어떤 경계에 둘러싸인 영역에 색을 칠하거나 음영 등으로 정보를 나타내는 시각화 방법</a:t>
              </a:r>
              <a:endParaRPr lang="en-US" altLang="ko-KR" sz="1000" dirty="0">
                <a:solidFill>
                  <a:schemeClr val="tx1"/>
                </a:solidFill>
                <a:latin typeface="맑은 고딕" panose="020B0503020000020004" pitchFamily="50" charset="-127"/>
                <a:ea typeface="맑은 고딕" panose="020B0503020000020004" pitchFamily="50" charset="-127"/>
              </a:endParaRPr>
            </a:p>
            <a:p>
              <a:pPr algn="r">
                <a:lnSpc>
                  <a:spcPct val="130000"/>
                </a:lnSpc>
              </a:pP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파이썬</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머신러닝</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ea typeface="맑은 고딕" panose="020B0503020000020004" pitchFamily="50" charset="-127"/>
                </a:rPr>
                <a:t>판다스</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 데이터 분석</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 167</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페이지 </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7680743" y="2105025"/>
              <a:ext cx="1808508" cy="307777"/>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조회 조건 </a:t>
              </a:r>
              <a:r>
                <a:rPr lang="ko-KR" altLang="en-US" sz="1400" b="1" dirty="0" smtClean="0">
                  <a:solidFill>
                    <a:srgbClr val="C00000"/>
                  </a:solidFill>
                  <a:latin typeface="맑은 고딕" panose="020B0503020000020004" pitchFamily="50" charset="-127"/>
                  <a:ea typeface="맑은 고딕" panose="020B0503020000020004" pitchFamily="50" charset="-127"/>
                </a:rPr>
                <a:t>자동 반영</a:t>
              </a:r>
              <a:endParaRPr lang="ko-KR" altLang="en-US" sz="1400" b="1" dirty="0">
                <a:solidFill>
                  <a:srgbClr val="C00000"/>
                </a:solidFill>
                <a:latin typeface="맑은 고딕" panose="020B0503020000020004" pitchFamily="50" charset="-127"/>
                <a:ea typeface="맑은 고딕" panose="020B0503020000020004" pitchFamily="50" charset="-127"/>
              </a:endParaRPr>
            </a:p>
          </p:txBody>
        </p:sp>
        <p:grpSp>
          <p:nvGrpSpPr>
            <p:cNvPr id="38" name="그룹 37"/>
            <p:cNvGrpSpPr/>
            <p:nvPr/>
          </p:nvGrpSpPr>
          <p:grpSpPr>
            <a:xfrm>
              <a:off x="7080974" y="2409825"/>
              <a:ext cx="3008046" cy="415750"/>
              <a:chOff x="7020241" y="2458242"/>
              <a:chExt cx="3008046" cy="415750"/>
            </a:xfrm>
          </p:grpSpPr>
          <p:sp>
            <p:nvSpPr>
              <p:cNvPr id="29" name="모서리가 둥근 직사각형 28"/>
              <p:cNvSpPr/>
              <p:nvPr/>
            </p:nvSpPr>
            <p:spPr>
              <a:xfrm>
                <a:off x="7020241"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시간대</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34" name="모서리가 둥근 직사각형 33"/>
              <p:cNvSpPr/>
              <p:nvPr/>
            </p:nvSpPr>
            <p:spPr>
              <a:xfrm>
                <a:off x="8067064"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기상상태</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35" name="모서리가 둥근 직사각형 34"/>
              <p:cNvSpPr/>
              <p:nvPr/>
            </p:nvSpPr>
            <p:spPr>
              <a:xfrm>
                <a:off x="9113887" y="2458242"/>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노면상태</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grpSp>
        <p:sp>
          <p:nvSpPr>
            <p:cNvPr id="41" name="아래쪽 화살표 40"/>
            <p:cNvSpPr/>
            <p:nvPr/>
          </p:nvSpPr>
          <p:spPr>
            <a:xfrm>
              <a:off x="8127797" y="2869537"/>
              <a:ext cx="914400" cy="281663"/>
            </a:xfrm>
            <a:prstGeom prst="downArrow">
              <a:avLst/>
            </a:prstGeom>
            <a:gradFill>
              <a:gsLst>
                <a:gs pos="0">
                  <a:schemeClr val="accent2">
                    <a:lumMod val="20000"/>
                    <a:lumOff val="8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2" name="직선 연결선 41"/>
          <p:cNvCxnSpPr/>
          <p:nvPr/>
        </p:nvCxnSpPr>
        <p:spPr>
          <a:xfrm>
            <a:off x="3788165" y="2177025"/>
            <a:ext cx="0" cy="4500000"/>
          </a:xfrm>
          <a:prstGeom prst="line">
            <a:avLst/>
          </a:prstGeom>
          <a:ln w="19050">
            <a:prstDash val="lgDash"/>
          </a:ln>
        </p:spPr>
        <p:style>
          <a:lnRef idx="1">
            <a:schemeClr val="accent2"/>
          </a:lnRef>
          <a:fillRef idx="0">
            <a:schemeClr val="accent2"/>
          </a:fillRef>
          <a:effectRef idx="0">
            <a:schemeClr val="accent2"/>
          </a:effectRef>
          <a:fontRef idx="minor">
            <a:schemeClr val="tx1"/>
          </a:fontRef>
        </p:style>
      </p:cxnSp>
      <p:grpSp>
        <p:nvGrpSpPr>
          <p:cNvPr id="95" name="그룹 94"/>
          <p:cNvGrpSpPr/>
          <p:nvPr/>
        </p:nvGrpSpPr>
        <p:grpSpPr>
          <a:xfrm>
            <a:off x="509587" y="2105025"/>
            <a:ext cx="3335019" cy="4416982"/>
            <a:chOff x="509587" y="2105025"/>
            <a:chExt cx="3335019" cy="4416982"/>
          </a:xfrm>
        </p:grpSpPr>
        <p:sp>
          <p:nvSpPr>
            <p:cNvPr id="46" name="TextBox 45"/>
            <p:cNvSpPr txBox="1"/>
            <p:nvPr/>
          </p:nvSpPr>
          <p:spPr>
            <a:xfrm>
              <a:off x="761484" y="2105025"/>
              <a:ext cx="2831224" cy="307777"/>
            </a:xfrm>
            <a:prstGeom prst="rect">
              <a:avLst/>
            </a:prstGeom>
            <a:noFill/>
          </p:spPr>
          <p:txBody>
            <a:bodyPr wrap="none" rtlCol="0">
              <a:spAutoFit/>
            </a:bodyPr>
            <a:lstStyle/>
            <a:p>
              <a:pPr algn="ctr"/>
              <a:r>
                <a:rPr lang="ko-KR" altLang="en-US" sz="1400" b="1" dirty="0" smtClean="0">
                  <a:solidFill>
                    <a:srgbClr val="D16170"/>
                  </a:solidFill>
                  <a:latin typeface="맑은 고딕" panose="020B0503020000020004" pitchFamily="50" charset="-127"/>
                  <a:ea typeface="맑은 고딕" panose="020B0503020000020004" pitchFamily="50" charset="-127"/>
                </a:rPr>
                <a:t>발생 가능한 모든 </a:t>
              </a:r>
              <a:r>
                <a:rPr lang="ko-KR" altLang="en-US" sz="1400" b="1" dirty="0" smtClean="0">
                  <a:solidFill>
                    <a:srgbClr val="C00000"/>
                  </a:solidFill>
                  <a:latin typeface="맑은 고딕" panose="020B0503020000020004" pitchFamily="50" charset="-127"/>
                  <a:ea typeface="맑은 고딕" panose="020B0503020000020004" pitchFamily="50" charset="-127"/>
                </a:rPr>
                <a:t>조건 조합</a:t>
              </a:r>
              <a:r>
                <a:rPr lang="ko-KR" altLang="en-US" sz="1400" b="1" dirty="0" smtClean="0">
                  <a:solidFill>
                    <a:srgbClr val="D16170"/>
                  </a:solidFill>
                  <a:latin typeface="맑은 고딕" panose="020B0503020000020004" pitchFamily="50" charset="-127"/>
                  <a:ea typeface="맑은 고딕" panose="020B0503020000020004" pitchFamily="50" charset="-127"/>
                </a:rPr>
                <a:t> 생성</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pSp>
          <p:nvGrpSpPr>
            <p:cNvPr id="92" name="그룹 91"/>
            <p:cNvGrpSpPr/>
            <p:nvPr/>
          </p:nvGrpSpPr>
          <p:grpSpPr>
            <a:xfrm>
              <a:off x="719431" y="2486025"/>
              <a:ext cx="2915331" cy="3175198"/>
              <a:chOff x="700087" y="2558498"/>
              <a:chExt cx="2915331" cy="4118528"/>
            </a:xfrm>
          </p:grpSpPr>
          <p:grpSp>
            <p:nvGrpSpPr>
              <p:cNvPr id="63" name="그룹 62"/>
              <p:cNvGrpSpPr/>
              <p:nvPr/>
            </p:nvGrpSpPr>
            <p:grpSpPr>
              <a:xfrm>
                <a:off x="700087" y="3480910"/>
                <a:ext cx="2915331" cy="415750"/>
                <a:chOff x="700087" y="2558498"/>
                <a:chExt cx="2915331" cy="415750"/>
              </a:xfrm>
            </p:grpSpPr>
            <p:sp>
              <p:nvSpPr>
                <p:cNvPr id="47" name="모서리가 둥근 직사각형 46"/>
                <p:cNvSpPr/>
                <p:nvPr/>
              </p:nvSpPr>
              <p:spPr>
                <a:xfrm>
                  <a:off x="700087" y="2558498"/>
                  <a:ext cx="914400" cy="4157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시간대</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51" name="모서리가 둥근 직사각형 50"/>
                <p:cNvSpPr/>
                <p:nvPr/>
              </p:nvSpPr>
              <p:spPr>
                <a:xfrm>
                  <a:off x="1709961" y="25584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주간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a:p>
                  <a:pPr algn="ctr"/>
                  <a:r>
                    <a:rPr lang="en-US" altLang="ko-KR" sz="900" b="1" dirty="0" smtClean="0">
                      <a:solidFill>
                        <a:schemeClr val="accent2"/>
                      </a:solidFill>
                      <a:latin typeface="맑은 고딕" panose="020B0503020000020004" pitchFamily="50" charset="-127"/>
                      <a:ea typeface="맑은 고딕" panose="020B0503020000020004" pitchFamily="50" charset="-127"/>
                    </a:rPr>
                    <a:t>(07~20</a:t>
                  </a:r>
                  <a:r>
                    <a:rPr lang="ko-KR" altLang="en-US" sz="900" b="1" dirty="0" smtClean="0">
                      <a:solidFill>
                        <a:schemeClr val="accent2"/>
                      </a:solidFill>
                      <a:latin typeface="맑은 고딕" panose="020B0503020000020004" pitchFamily="50" charset="-127"/>
                      <a:ea typeface="맑은 고딕" panose="020B0503020000020004" pitchFamily="50" charset="-127"/>
                    </a:rPr>
                    <a:t>시</a:t>
                  </a:r>
                  <a:r>
                    <a:rPr lang="en-US" altLang="ko-KR" sz="900" b="1" dirty="0" smtClean="0">
                      <a:solidFill>
                        <a:schemeClr val="accent2"/>
                      </a:solidFill>
                      <a:latin typeface="맑은 고딕" panose="020B0503020000020004" pitchFamily="50" charset="-127"/>
                      <a:ea typeface="맑은 고딕" panose="020B0503020000020004" pitchFamily="50" charset="-127"/>
                    </a:rPr>
                    <a:t>)</a:t>
                  </a:r>
                </a:p>
              </p:txBody>
            </p:sp>
            <p:sp>
              <p:nvSpPr>
                <p:cNvPr id="52" name="모서리가 둥근 직사각형 51"/>
                <p:cNvSpPr/>
                <p:nvPr/>
              </p:nvSpPr>
              <p:spPr>
                <a:xfrm>
                  <a:off x="2701018" y="25584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야간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a:p>
                  <a:pPr algn="ct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주간 외</a:t>
                  </a:r>
                  <a:r>
                    <a:rPr lang="en-US" altLang="ko-KR" sz="900" b="1" dirty="0" smtClean="0">
                      <a:solidFill>
                        <a:schemeClr val="accent2"/>
                      </a:solidFill>
                      <a:latin typeface="맑은 고딕" panose="020B0503020000020004" pitchFamily="50" charset="-127"/>
                      <a:ea typeface="맑은 고딕" panose="020B0503020000020004" pitchFamily="50" charset="-127"/>
                    </a:rPr>
                    <a:t>)</a:t>
                  </a:r>
                </a:p>
              </p:txBody>
            </p:sp>
          </p:grpSp>
          <p:grpSp>
            <p:nvGrpSpPr>
              <p:cNvPr id="73" name="그룹 72"/>
              <p:cNvGrpSpPr/>
              <p:nvPr/>
            </p:nvGrpSpPr>
            <p:grpSpPr>
              <a:xfrm>
                <a:off x="700087" y="3930926"/>
                <a:ext cx="2915331" cy="1355917"/>
                <a:chOff x="852487" y="3733312"/>
                <a:chExt cx="2915331" cy="1355917"/>
              </a:xfrm>
            </p:grpSpPr>
            <p:grpSp>
              <p:nvGrpSpPr>
                <p:cNvPr id="64" name="그룹 63"/>
                <p:cNvGrpSpPr/>
                <p:nvPr/>
              </p:nvGrpSpPr>
              <p:grpSpPr>
                <a:xfrm>
                  <a:off x="852487" y="3733312"/>
                  <a:ext cx="2915331" cy="1355917"/>
                  <a:chOff x="700087" y="3580912"/>
                  <a:chExt cx="2915331" cy="1355917"/>
                </a:xfrm>
              </p:grpSpPr>
              <p:sp>
                <p:nvSpPr>
                  <p:cNvPr id="65" name="모서리가 둥근 직사각형 64"/>
                  <p:cNvSpPr/>
                  <p:nvPr/>
                </p:nvSpPr>
                <p:spPr>
                  <a:xfrm>
                    <a:off x="700087" y="3585288"/>
                    <a:ext cx="914400" cy="1351541"/>
                  </a:xfrm>
                  <a:prstGeom prst="roundRect">
                    <a:avLst>
                      <a:gd name="adj" fmla="val 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기상상태</a:t>
                    </a:r>
                  </a:p>
                </p:txBody>
              </p:sp>
              <p:grpSp>
                <p:nvGrpSpPr>
                  <p:cNvPr id="66" name="그룹 65"/>
                  <p:cNvGrpSpPr/>
                  <p:nvPr/>
                </p:nvGrpSpPr>
                <p:grpSpPr>
                  <a:xfrm>
                    <a:off x="1709961" y="3580912"/>
                    <a:ext cx="1905457" cy="415750"/>
                    <a:chOff x="1862361" y="2710898"/>
                    <a:chExt cx="1905457" cy="415750"/>
                  </a:xfrm>
                </p:grpSpPr>
                <p:sp>
                  <p:nvSpPr>
                    <p:cNvPr id="70" name="모서리가 둥근 직사각형 6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맑음</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71" name="모서리가 둥근 직사각형 7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흐림</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67" name="그룹 66"/>
                  <p:cNvGrpSpPr/>
                  <p:nvPr/>
                </p:nvGrpSpPr>
                <p:grpSpPr>
                  <a:xfrm>
                    <a:off x="1709961" y="4053308"/>
                    <a:ext cx="1905457" cy="415750"/>
                    <a:chOff x="1862361" y="2710898"/>
                    <a:chExt cx="1905457" cy="415750"/>
                  </a:xfrm>
                </p:grpSpPr>
                <p:sp>
                  <p:nvSpPr>
                    <p:cNvPr id="68" name="모서리가 둥근 직사각형 67"/>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비</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69" name="모서리가 둥근 직사각형 68"/>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눈</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sp>
              <p:nvSpPr>
                <p:cNvPr id="72" name="모서리가 둥근 직사각형 71"/>
                <p:cNvSpPr/>
                <p:nvPr/>
              </p:nvSpPr>
              <p:spPr>
                <a:xfrm>
                  <a:off x="1862361" y="4673479"/>
                  <a:ext cx="914400" cy="415749"/>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기타</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74" name="그룹 73"/>
              <p:cNvGrpSpPr/>
              <p:nvPr/>
            </p:nvGrpSpPr>
            <p:grpSpPr>
              <a:xfrm>
                <a:off x="700087" y="5321109"/>
                <a:ext cx="2915331" cy="1355917"/>
                <a:chOff x="852487" y="3733312"/>
                <a:chExt cx="2915331" cy="1355917"/>
              </a:xfrm>
            </p:grpSpPr>
            <p:grpSp>
              <p:nvGrpSpPr>
                <p:cNvPr id="75" name="그룹 74"/>
                <p:cNvGrpSpPr/>
                <p:nvPr/>
              </p:nvGrpSpPr>
              <p:grpSpPr>
                <a:xfrm>
                  <a:off x="852487" y="3733312"/>
                  <a:ext cx="2915331" cy="1355917"/>
                  <a:chOff x="700087" y="3580912"/>
                  <a:chExt cx="2915331" cy="1355917"/>
                </a:xfrm>
              </p:grpSpPr>
              <p:sp>
                <p:nvSpPr>
                  <p:cNvPr id="77" name="모서리가 둥근 직사각형 76"/>
                  <p:cNvSpPr/>
                  <p:nvPr/>
                </p:nvSpPr>
                <p:spPr>
                  <a:xfrm>
                    <a:off x="700087" y="3585288"/>
                    <a:ext cx="914400" cy="1351541"/>
                  </a:xfrm>
                  <a:prstGeom prst="roundRect">
                    <a:avLst>
                      <a:gd name="adj" fmla="val 52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노면상태</a:t>
                    </a:r>
                  </a:p>
                </p:txBody>
              </p:sp>
              <p:grpSp>
                <p:nvGrpSpPr>
                  <p:cNvPr id="78" name="그룹 77"/>
                  <p:cNvGrpSpPr/>
                  <p:nvPr/>
                </p:nvGrpSpPr>
                <p:grpSpPr>
                  <a:xfrm>
                    <a:off x="1709961" y="3580912"/>
                    <a:ext cx="1905457" cy="415750"/>
                    <a:chOff x="1862361" y="2710898"/>
                    <a:chExt cx="1905457" cy="415750"/>
                  </a:xfrm>
                </p:grpSpPr>
                <p:sp>
                  <p:nvSpPr>
                    <p:cNvPr id="82" name="모서리가 둥근 직사각형 81"/>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건조</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3" name="모서리가 둥근 직사각형 82"/>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젖음</a:t>
                      </a: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습기</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79" name="그룹 78"/>
                  <p:cNvGrpSpPr/>
                  <p:nvPr/>
                </p:nvGrpSpPr>
                <p:grpSpPr>
                  <a:xfrm>
                    <a:off x="1709961" y="4053308"/>
                    <a:ext cx="1905457" cy="415750"/>
                    <a:chOff x="1862361" y="2710898"/>
                    <a:chExt cx="1905457" cy="415750"/>
                  </a:xfrm>
                </p:grpSpPr>
                <p:sp>
                  <p:nvSpPr>
                    <p:cNvPr id="80" name="모서리가 둥근 직사각형 7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적설</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1" name="모서리가 둥근 직사각형 8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서리</a:t>
                      </a:r>
                      <a:r>
                        <a:rPr lang="en-US" altLang="ko-KR" sz="900" b="1" dirty="0" smtClean="0">
                          <a:solidFill>
                            <a:schemeClr val="accent2"/>
                          </a:solidFill>
                          <a:latin typeface="맑은 고딕" panose="020B0503020000020004" pitchFamily="50" charset="-127"/>
                          <a:ea typeface="맑은 고딕" panose="020B0503020000020004" pitchFamily="50" charset="-127"/>
                        </a:rPr>
                        <a:t>/</a:t>
                      </a:r>
                      <a:r>
                        <a:rPr lang="ko-KR" altLang="en-US" sz="900" b="1" dirty="0" smtClean="0">
                          <a:solidFill>
                            <a:schemeClr val="accent2"/>
                          </a:solidFill>
                          <a:latin typeface="맑은 고딕" panose="020B0503020000020004" pitchFamily="50" charset="-127"/>
                          <a:ea typeface="맑은 고딕" panose="020B0503020000020004" pitchFamily="50" charset="-127"/>
                        </a:rPr>
                        <a:t>결빙</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sp>
              <p:nvSpPr>
                <p:cNvPr id="76" name="모서리가 둥근 직사각형 75"/>
                <p:cNvSpPr/>
                <p:nvPr/>
              </p:nvSpPr>
              <p:spPr>
                <a:xfrm>
                  <a:off x="1862361" y="4673479"/>
                  <a:ext cx="914400" cy="415749"/>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기타</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84" name="그룹 83"/>
              <p:cNvGrpSpPr/>
              <p:nvPr/>
            </p:nvGrpSpPr>
            <p:grpSpPr>
              <a:xfrm>
                <a:off x="700087" y="2558498"/>
                <a:ext cx="2915331" cy="888146"/>
                <a:chOff x="700087" y="3580912"/>
                <a:chExt cx="2915331" cy="888146"/>
              </a:xfrm>
            </p:grpSpPr>
            <p:sp>
              <p:nvSpPr>
                <p:cNvPr id="85" name="모서리가 둥근 직사각형 84"/>
                <p:cNvSpPr/>
                <p:nvPr/>
              </p:nvSpPr>
              <p:spPr>
                <a:xfrm>
                  <a:off x="700087" y="3585288"/>
                  <a:ext cx="914400" cy="875079"/>
                </a:xfrm>
                <a:prstGeom prst="roundRect">
                  <a:avLst>
                    <a:gd name="adj" fmla="val 81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지역</a:t>
                  </a:r>
                  <a:r>
                    <a:rPr lang="en-US" altLang="ko-KR" sz="900" b="1" dirty="0" smtClean="0">
                      <a:solidFill>
                        <a:schemeClr val="bg1"/>
                      </a:solidFill>
                      <a:latin typeface="맑은 고딕" panose="020B0503020000020004" pitchFamily="50" charset="-127"/>
                      <a:ea typeface="맑은 고딕" panose="020B0503020000020004" pitchFamily="50" charset="-127"/>
                    </a:rPr>
                    <a:t>(</a:t>
                  </a:r>
                  <a:r>
                    <a:rPr lang="ko-KR" altLang="en-US" sz="900" b="1" dirty="0" smtClean="0">
                      <a:solidFill>
                        <a:schemeClr val="bg1"/>
                      </a:solidFill>
                      <a:latin typeface="맑은 고딕" panose="020B0503020000020004" pitchFamily="50" charset="-127"/>
                      <a:ea typeface="맑은 고딕" panose="020B0503020000020004" pitchFamily="50" charset="-127"/>
                    </a:rPr>
                    <a:t>구</a:t>
                  </a:r>
                  <a:r>
                    <a:rPr lang="en-US" altLang="ko-KR" sz="900" b="1" dirty="0" smtClean="0">
                      <a:solidFill>
                        <a:schemeClr val="bg1"/>
                      </a:solidFill>
                      <a:latin typeface="맑은 고딕" panose="020B0503020000020004" pitchFamily="50" charset="-127"/>
                      <a:ea typeface="맑은 고딕" panose="020B0503020000020004" pitchFamily="50" charset="-127"/>
                    </a:rPr>
                    <a:t>)</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grpSp>
              <p:nvGrpSpPr>
                <p:cNvPr id="86" name="그룹 85"/>
                <p:cNvGrpSpPr/>
                <p:nvPr/>
              </p:nvGrpSpPr>
              <p:grpSpPr>
                <a:xfrm>
                  <a:off x="1709961" y="3580912"/>
                  <a:ext cx="1905457" cy="415750"/>
                  <a:chOff x="1862361" y="2710898"/>
                  <a:chExt cx="1905457" cy="415750"/>
                </a:xfrm>
              </p:grpSpPr>
              <p:sp>
                <p:nvSpPr>
                  <p:cNvPr id="90" name="모서리가 둥근 직사각형 89"/>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권선구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91" name="모서리가 둥근 직사각형 90"/>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err="1" smtClean="0">
                        <a:solidFill>
                          <a:schemeClr val="accent2"/>
                        </a:solidFill>
                        <a:latin typeface="맑은 고딕" panose="020B0503020000020004" pitchFamily="50" charset="-127"/>
                        <a:ea typeface="맑은 고딕" panose="020B0503020000020004" pitchFamily="50" charset="-127"/>
                      </a:rPr>
                      <a:t>영통구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nvGrpSpPr>
                <p:cNvPr id="87" name="그룹 86"/>
                <p:cNvGrpSpPr/>
                <p:nvPr/>
              </p:nvGrpSpPr>
              <p:grpSpPr>
                <a:xfrm>
                  <a:off x="1709961" y="4053308"/>
                  <a:ext cx="1905457" cy="415750"/>
                  <a:chOff x="1862361" y="2710898"/>
                  <a:chExt cx="1905457" cy="415750"/>
                </a:xfrm>
              </p:grpSpPr>
              <p:sp>
                <p:nvSpPr>
                  <p:cNvPr id="88" name="모서리가 둥근 직사각형 87"/>
                  <p:cNvSpPr/>
                  <p:nvPr/>
                </p:nvSpPr>
                <p:spPr>
                  <a:xfrm>
                    <a:off x="1862361"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장안구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sp>
                <p:nvSpPr>
                  <p:cNvPr id="89" name="모서리가 둥근 직사각형 88"/>
                  <p:cNvSpPr/>
                  <p:nvPr/>
                </p:nvSpPr>
                <p:spPr>
                  <a:xfrm>
                    <a:off x="2853418" y="2710898"/>
                    <a:ext cx="914400" cy="415750"/>
                  </a:xfrm>
                  <a:prstGeom prst="roundRect">
                    <a:avLst/>
                  </a:prstGeom>
                  <a:solidFill>
                    <a:schemeClr val="bg1"/>
                  </a:solid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accent2"/>
                        </a:solidFill>
                        <a:latin typeface="맑은 고딕" panose="020B0503020000020004" pitchFamily="50" charset="-127"/>
                        <a:ea typeface="맑은 고딕" panose="020B0503020000020004" pitchFamily="50" charset="-127"/>
                      </a:rPr>
                      <a:t>팔달구</a:t>
                    </a:r>
                    <a:endParaRPr lang="en-US" altLang="ko-KR" sz="900" b="1" dirty="0" smtClean="0">
                      <a:solidFill>
                        <a:schemeClr val="accent2"/>
                      </a:solidFill>
                      <a:latin typeface="맑은 고딕" panose="020B0503020000020004" pitchFamily="50" charset="-127"/>
                      <a:ea typeface="맑은 고딕" panose="020B0503020000020004" pitchFamily="50" charset="-127"/>
                    </a:endParaRPr>
                  </a:p>
                </p:txBody>
              </p:sp>
            </p:grpSp>
          </p:grpSp>
        </p:grpSp>
        <p:sp>
          <p:nvSpPr>
            <p:cNvPr id="93" name="직사각형 92"/>
            <p:cNvSpPr/>
            <p:nvPr/>
          </p:nvSpPr>
          <p:spPr>
            <a:xfrm>
              <a:off x="509587" y="5762625"/>
              <a:ext cx="3335019" cy="759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ko-KR" sz="1050" b="1" dirty="0" smtClean="0">
                  <a:solidFill>
                    <a:schemeClr val="tx1"/>
                  </a:solidFill>
                  <a:latin typeface="맑은 고딕" panose="020B0503020000020004" pitchFamily="50" charset="-127"/>
                  <a:ea typeface="맑은 고딕" panose="020B0503020000020004" pitchFamily="50" charset="-127"/>
                </a:rPr>
                <a:t>※ </a:t>
              </a:r>
              <a:r>
                <a:rPr lang="ko-KR" altLang="en-US" sz="1050" b="1" dirty="0" smtClean="0">
                  <a:solidFill>
                    <a:schemeClr val="tx1"/>
                  </a:solidFill>
                  <a:latin typeface="맑은 고딕" panose="020B0503020000020004" pitchFamily="50" charset="-127"/>
                  <a:ea typeface="맑은 고딕" panose="020B0503020000020004" pitchFamily="50" charset="-127"/>
                </a:rPr>
                <a:t>지역</a:t>
              </a:r>
              <a:r>
                <a:rPr lang="en-US" altLang="ko-KR" sz="1050" b="1" dirty="0" smtClean="0">
                  <a:solidFill>
                    <a:schemeClr val="tx1"/>
                  </a:solidFill>
                  <a:latin typeface="맑은 고딕" panose="020B0503020000020004" pitchFamily="50" charset="-127"/>
                  <a:ea typeface="맑은 고딕" panose="020B0503020000020004" pitchFamily="50" charset="-127"/>
                </a:rPr>
                <a:t>(4) x </a:t>
              </a:r>
              <a:r>
                <a:rPr lang="ko-KR" altLang="en-US" sz="1050" b="1" dirty="0" smtClean="0">
                  <a:solidFill>
                    <a:schemeClr val="tx1"/>
                  </a:solidFill>
                  <a:latin typeface="맑은 고딕" panose="020B0503020000020004" pitchFamily="50" charset="-127"/>
                  <a:ea typeface="맑은 고딕" panose="020B0503020000020004" pitchFamily="50" charset="-127"/>
                </a:rPr>
                <a:t>시간대</a:t>
              </a:r>
              <a:r>
                <a:rPr lang="en-US" altLang="ko-KR" sz="1050" b="1" dirty="0" smtClean="0">
                  <a:solidFill>
                    <a:schemeClr val="tx1"/>
                  </a:solidFill>
                  <a:latin typeface="맑은 고딕" panose="020B0503020000020004" pitchFamily="50" charset="-127"/>
                  <a:ea typeface="맑은 고딕" panose="020B0503020000020004" pitchFamily="50" charset="-127"/>
                </a:rPr>
                <a:t>(2) x </a:t>
              </a:r>
              <a:r>
                <a:rPr lang="ko-KR" altLang="en-US" sz="1050" b="1" dirty="0" smtClean="0">
                  <a:solidFill>
                    <a:schemeClr val="tx1"/>
                  </a:solidFill>
                  <a:latin typeface="맑은 고딕" panose="020B0503020000020004" pitchFamily="50" charset="-127"/>
                  <a:ea typeface="맑은 고딕" panose="020B0503020000020004" pitchFamily="50" charset="-127"/>
                </a:rPr>
                <a:t>기상상태</a:t>
              </a:r>
              <a:r>
                <a:rPr lang="en-US" altLang="ko-KR" sz="1050" b="1" dirty="0" smtClean="0">
                  <a:solidFill>
                    <a:schemeClr val="tx1"/>
                  </a:solidFill>
                  <a:latin typeface="맑은 고딕" panose="020B0503020000020004" pitchFamily="50" charset="-127"/>
                  <a:ea typeface="맑은 고딕" panose="020B0503020000020004" pitchFamily="50" charset="-127"/>
                </a:rPr>
                <a:t>(5) x </a:t>
              </a:r>
              <a:r>
                <a:rPr lang="ko-KR" altLang="en-US" sz="1050" b="1" dirty="0" smtClean="0">
                  <a:solidFill>
                    <a:schemeClr val="tx1"/>
                  </a:solidFill>
                  <a:latin typeface="맑은 고딕" panose="020B0503020000020004" pitchFamily="50" charset="-127"/>
                  <a:ea typeface="맑은 고딕" panose="020B0503020000020004" pitchFamily="50" charset="-127"/>
                </a:rPr>
                <a:t>노면상태</a:t>
              </a:r>
              <a:r>
                <a:rPr lang="en-US" altLang="ko-KR" sz="1050" b="1" dirty="0" smtClean="0">
                  <a:solidFill>
                    <a:schemeClr val="tx1"/>
                  </a:solidFill>
                  <a:latin typeface="맑은 고딕" panose="020B0503020000020004" pitchFamily="50" charset="-127"/>
                  <a:ea typeface="맑은 고딕" panose="020B0503020000020004" pitchFamily="50" charset="-127"/>
                </a:rPr>
                <a:t>(5)</a:t>
              </a:r>
            </a:p>
            <a:p>
              <a:pPr>
                <a:lnSpc>
                  <a:spcPct val="130000"/>
                </a:lnSpc>
              </a:pPr>
              <a:r>
                <a:rPr lang="en-US" altLang="ko-KR" sz="1050" b="1" dirty="0" smtClean="0">
                  <a:solidFill>
                    <a:schemeClr val="tx1"/>
                  </a:solidFill>
                  <a:latin typeface="맑은 고딕" panose="020B0503020000020004" pitchFamily="50" charset="-127"/>
                  <a:ea typeface="맑은 고딕" panose="020B0503020000020004" pitchFamily="50" charset="-127"/>
                </a:rPr>
                <a:t>    =&gt; </a:t>
              </a:r>
              <a:r>
                <a:rPr lang="ko-KR" altLang="en-US" sz="1050" b="1" dirty="0" smtClean="0">
                  <a:solidFill>
                    <a:schemeClr val="tx1"/>
                  </a:solidFill>
                  <a:latin typeface="맑은 고딕" panose="020B0503020000020004" pitchFamily="50" charset="-127"/>
                  <a:ea typeface="맑은 고딕" panose="020B0503020000020004" pitchFamily="50" charset="-127"/>
                </a:rPr>
                <a:t>총</a:t>
              </a:r>
              <a:r>
                <a:rPr lang="en-US" altLang="ko-KR" sz="1050" b="1" dirty="0" smtClean="0">
                  <a:solidFill>
                    <a:schemeClr val="tx1"/>
                  </a:solidFill>
                  <a:latin typeface="맑은 고딕" panose="020B0503020000020004" pitchFamily="50" charset="-127"/>
                  <a:ea typeface="맑은 고딕" panose="020B0503020000020004" pitchFamily="50" charset="-127"/>
                </a:rPr>
                <a:t> </a:t>
              </a:r>
              <a:r>
                <a:rPr lang="en-US" altLang="ko-KR" sz="1400" b="1" dirty="0" smtClean="0">
                  <a:solidFill>
                    <a:srgbClr val="C00000"/>
                  </a:solidFill>
                  <a:latin typeface="맑은 고딕" panose="020B0503020000020004" pitchFamily="50" charset="-127"/>
                  <a:ea typeface="맑은 고딕" panose="020B0503020000020004" pitchFamily="50" charset="-127"/>
                </a:rPr>
                <a:t>200</a:t>
              </a:r>
              <a:r>
                <a:rPr lang="ko-KR" altLang="en-US" sz="1400" b="1" dirty="0" smtClean="0">
                  <a:solidFill>
                    <a:srgbClr val="C00000"/>
                  </a:solidFill>
                  <a:latin typeface="맑은 고딕" panose="020B0503020000020004" pitchFamily="50" charset="-127"/>
                  <a:ea typeface="맑은 고딕" panose="020B0503020000020004" pitchFamily="50" charset="-127"/>
                </a:rPr>
                <a:t>개</a:t>
              </a:r>
              <a:r>
                <a:rPr lang="ko-KR" altLang="en-US" sz="1050" b="1" dirty="0" smtClean="0">
                  <a:solidFill>
                    <a:schemeClr val="tx1"/>
                  </a:solidFill>
                  <a:latin typeface="맑은 고딕" panose="020B0503020000020004" pitchFamily="50" charset="-127"/>
                  <a:ea typeface="맑은 고딕" panose="020B0503020000020004" pitchFamily="50" charset="-127"/>
                </a:rPr>
                <a:t>의 조건 조합 생성</a:t>
              </a:r>
              <a:endParaRPr lang="en-US" altLang="ko-KR" sz="1050" b="1" dirty="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지역을 </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동</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‘(54</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개</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1050" dirty="0" smtClean="0">
                  <a:solidFill>
                    <a:schemeClr val="tx1">
                      <a:lumMod val="50000"/>
                      <a:lumOff val="50000"/>
                    </a:schemeClr>
                  </a:solidFill>
                  <a:latin typeface="맑은 고딕" panose="020B0503020000020004" pitchFamily="50" charset="-127"/>
                  <a:ea typeface="맑은 고딕" panose="020B0503020000020004" pitchFamily="50" charset="-127"/>
                </a:rPr>
                <a:t>기준으로 변경할 경우</a:t>
              </a:r>
              <a:r>
                <a:rPr lang="en-US" altLang="ko-KR" sz="1050" dirty="0" smtClean="0">
                  <a:solidFill>
                    <a:schemeClr val="tx1">
                      <a:lumMod val="50000"/>
                      <a:lumOff val="50000"/>
                    </a:schemeClr>
                  </a:solidFill>
                  <a:latin typeface="맑은 고딕" panose="020B0503020000020004" pitchFamily="50" charset="-127"/>
                  <a:ea typeface="맑은 고딕" panose="020B0503020000020004" pitchFamily="50" charset="-127"/>
                </a:rPr>
                <a:t>,</a:t>
              </a:r>
              <a:r>
                <a:rPr lang="en-US" altLang="ko-KR" sz="1050" b="1" dirty="0" smtClean="0">
                  <a:solidFill>
                    <a:schemeClr val="tx1">
                      <a:lumMod val="50000"/>
                      <a:lumOff val="50000"/>
                    </a:schemeClr>
                  </a:solidFill>
                  <a:latin typeface="맑은 고딕" panose="020B0503020000020004" pitchFamily="50" charset="-127"/>
                  <a:ea typeface="맑은 고딕" panose="020B0503020000020004" pitchFamily="50" charset="-127"/>
                </a:rPr>
                <a:t> 2,700</a:t>
              </a:r>
              <a:r>
                <a:rPr lang="ko-KR" altLang="en-US" sz="1050" b="1" dirty="0" smtClean="0">
                  <a:solidFill>
                    <a:schemeClr val="tx1">
                      <a:lumMod val="50000"/>
                      <a:lumOff val="50000"/>
                    </a:schemeClr>
                  </a:solidFill>
                  <a:latin typeface="맑은 고딕" panose="020B0503020000020004" pitchFamily="50" charset="-127"/>
                  <a:ea typeface="맑은 고딕" panose="020B0503020000020004" pitchFamily="50" charset="-127"/>
                </a:rPr>
                <a:t>개</a:t>
              </a:r>
              <a:endParaRPr lang="en-US" altLang="ko-KR" sz="1050" b="1" dirty="0" smtClean="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94" name="TextBox 93"/>
          <p:cNvSpPr txBox="1"/>
          <p:nvPr/>
        </p:nvSpPr>
        <p:spPr>
          <a:xfrm>
            <a:off x="4233244" y="2105025"/>
            <a:ext cx="2230098" cy="307777"/>
          </a:xfrm>
          <a:prstGeom prst="rect">
            <a:avLst/>
          </a:prstGeom>
          <a:noFill/>
        </p:spPr>
        <p:txBody>
          <a:bodyPr wrap="none" rtlCol="0">
            <a:spAutoFit/>
          </a:bodyPr>
          <a:lstStyle/>
          <a:p>
            <a:pPr algn="ctr"/>
            <a:r>
              <a:rPr lang="ko-KR" altLang="en-US" sz="1400" b="1" dirty="0" smtClean="0">
                <a:solidFill>
                  <a:srgbClr val="C00000"/>
                </a:solidFill>
                <a:latin typeface="맑은 고딕" panose="020B0503020000020004" pitchFamily="50" charset="-127"/>
                <a:ea typeface="맑은 고딕" panose="020B0503020000020004" pitchFamily="50" charset="-127"/>
              </a:rPr>
              <a:t>사고 발생 위험 지표 </a:t>
            </a:r>
            <a:r>
              <a:rPr lang="ko-KR" altLang="en-US" sz="1400" b="1" dirty="0" smtClean="0">
                <a:solidFill>
                  <a:srgbClr val="D16170"/>
                </a:solidFill>
                <a:latin typeface="맑은 고딕" panose="020B0503020000020004" pitchFamily="50" charset="-127"/>
                <a:ea typeface="맑은 고딕" panose="020B0503020000020004" pitchFamily="50" charset="-127"/>
              </a:rPr>
              <a:t>생성</a:t>
            </a:r>
            <a:endParaRPr lang="ko-KR" altLang="en-US" sz="1400" b="1" dirty="0">
              <a:solidFill>
                <a:srgbClr val="D16170"/>
              </a:solidFill>
              <a:latin typeface="맑은 고딕" panose="020B0503020000020004" pitchFamily="50" charset="-127"/>
              <a:ea typeface="맑은 고딕" panose="020B0503020000020004" pitchFamily="50" charset="-127"/>
            </a:endParaRPr>
          </a:p>
        </p:txBody>
      </p:sp>
      <p:graphicFrame>
        <p:nvGraphicFramePr>
          <p:cNvPr id="101" name="표 100"/>
          <p:cNvGraphicFramePr>
            <a:graphicFrameLocks noGrp="1"/>
          </p:cNvGraphicFramePr>
          <p:nvPr>
            <p:extLst/>
          </p:nvPr>
        </p:nvGraphicFramePr>
        <p:xfrm>
          <a:off x="3885057" y="2470785"/>
          <a:ext cx="2926461" cy="1463040"/>
        </p:xfrm>
        <a:graphic>
          <a:graphicData uri="http://schemas.openxmlformats.org/drawingml/2006/table">
            <a:tbl>
              <a:tblPr firstRow="1" bandRow="1">
                <a:tableStyleId>{5C22544A-7EE6-4342-B048-85BDC9FD1C3A}</a:tableStyleId>
              </a:tblPr>
              <a:tblGrid>
                <a:gridCol w="217075">
                  <a:extLst>
                    <a:ext uri="{9D8B030D-6E8A-4147-A177-3AD203B41FA5}">
                      <a16:colId xmlns:a16="http://schemas.microsoft.com/office/drawing/2014/main" val="784930006"/>
                    </a:ext>
                  </a:extLst>
                </a:gridCol>
                <a:gridCol w="766381">
                  <a:extLst>
                    <a:ext uri="{9D8B030D-6E8A-4147-A177-3AD203B41FA5}">
                      <a16:colId xmlns:a16="http://schemas.microsoft.com/office/drawing/2014/main" val="4190245610"/>
                    </a:ext>
                  </a:extLst>
                </a:gridCol>
                <a:gridCol w="862965">
                  <a:extLst>
                    <a:ext uri="{9D8B030D-6E8A-4147-A177-3AD203B41FA5}">
                      <a16:colId xmlns:a16="http://schemas.microsoft.com/office/drawing/2014/main" val="2957307614"/>
                    </a:ext>
                  </a:extLst>
                </a:gridCol>
                <a:gridCol w="217075">
                  <a:extLst>
                    <a:ext uri="{9D8B030D-6E8A-4147-A177-3AD203B41FA5}">
                      <a16:colId xmlns:a16="http://schemas.microsoft.com/office/drawing/2014/main" val="2424490462"/>
                    </a:ext>
                  </a:extLst>
                </a:gridCol>
                <a:gridCol w="862965">
                  <a:extLst>
                    <a:ext uri="{9D8B030D-6E8A-4147-A177-3AD203B41FA5}">
                      <a16:colId xmlns:a16="http://schemas.microsoft.com/office/drawing/2014/main" val="3191224305"/>
                    </a:ext>
                  </a:extLst>
                </a:gridCol>
              </a:tblGrid>
              <a:tr h="0">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dirty="0" smtClean="0">
                          <a:solidFill>
                            <a:schemeClr val="bg1"/>
                          </a:solidFill>
                          <a:latin typeface="맑은 고딕" panose="020B0503020000020004" pitchFamily="50" charset="-127"/>
                          <a:ea typeface="맑은 고딕" panose="020B0503020000020004" pitchFamily="50" charset="-127"/>
                        </a:rPr>
                        <a:t>발생빈도</a:t>
                      </a:r>
                      <a:endParaRPr lang="ko-KR" altLang="en-US" sz="1000"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r>
                        <a:rPr lang="en-US" altLang="ko-KR" sz="1000" dirty="0" smtClean="0">
                          <a:solidFill>
                            <a:schemeClr val="bg1"/>
                          </a:solidFill>
                          <a:latin typeface="맑은 고딕" panose="020B0503020000020004" pitchFamily="50" charset="-127"/>
                          <a:ea typeface="맑은 고딕" panose="020B0503020000020004" pitchFamily="50" charset="-127"/>
                        </a:rPr>
                        <a:t>ECLO</a:t>
                      </a:r>
                      <a:r>
                        <a:rPr lang="en-US" altLang="ko-KR" sz="1000" baseline="0" dirty="0" smtClean="0">
                          <a:solidFill>
                            <a:schemeClr val="bg1"/>
                          </a:solidFill>
                          <a:latin typeface="맑은 고딕" panose="020B0503020000020004" pitchFamily="50" charset="-127"/>
                          <a:ea typeface="맑은 고딕" panose="020B0503020000020004" pitchFamily="50" charset="-127"/>
                        </a:rPr>
                        <a:t> </a:t>
                      </a:r>
                      <a:r>
                        <a:rPr lang="ko-KR" altLang="en-US" sz="1000" baseline="0" dirty="0" smtClean="0">
                          <a:solidFill>
                            <a:schemeClr val="bg1"/>
                          </a:solidFill>
                          <a:latin typeface="맑은 고딕" panose="020B0503020000020004" pitchFamily="50" charset="-127"/>
                          <a:ea typeface="맑은 고딕" panose="020B0503020000020004" pitchFamily="50" charset="-127"/>
                        </a:rPr>
                        <a:t>지수</a:t>
                      </a:r>
                      <a:endParaRPr lang="ko-KR" altLang="en-US" sz="1000"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B w="6350" cap="flat" cmpd="sng" algn="ctr">
                      <a:solidFill>
                        <a:schemeClr val="tx1">
                          <a:lumMod val="50000"/>
                          <a:lumOff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011564752"/>
                  </a:ext>
                </a:extLst>
              </a:tr>
              <a:tr h="0">
                <a:tc>
                  <a:txBody>
                    <a:bodyPr/>
                    <a:lstStyle/>
                    <a:p>
                      <a:pPr algn="ctr" latinLnBrk="1"/>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지역</a:t>
                      </a:r>
                      <a:r>
                        <a:rPr lang="en-US" altLang="ko-KR" sz="1000" b="1" dirty="0" smtClean="0">
                          <a:solidFill>
                            <a:schemeClr val="bg1"/>
                          </a:solidFill>
                          <a:latin typeface="맑은 고딕" panose="020B0503020000020004" pitchFamily="50" charset="-127"/>
                          <a:ea typeface="맑은 고딕" panose="020B0503020000020004" pitchFamily="50" charset="-127"/>
                        </a:rPr>
                        <a:t>(</a:t>
                      </a:r>
                      <a:r>
                        <a:rPr lang="ko-KR" altLang="en-US" sz="1000" b="1" dirty="0" smtClean="0">
                          <a:solidFill>
                            <a:schemeClr val="bg1"/>
                          </a:solidFill>
                          <a:latin typeface="맑은 고딕" panose="020B0503020000020004" pitchFamily="50" charset="-127"/>
                          <a:ea typeface="맑은 고딕" panose="020B0503020000020004" pitchFamily="50" charset="-127"/>
                        </a:rPr>
                        <a:t>구</a:t>
                      </a:r>
                      <a:r>
                        <a:rPr lang="en-US" altLang="ko-KR" sz="1000" b="1" dirty="0" smtClean="0">
                          <a:solidFill>
                            <a:schemeClr val="bg1"/>
                          </a:solidFill>
                          <a:latin typeface="맑은 고딕" panose="020B0503020000020004" pitchFamily="50" charset="-127"/>
                          <a:ea typeface="맑은 고딕" panose="020B0503020000020004" pitchFamily="50" charset="-127"/>
                        </a:rPr>
                        <a:t>)</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r" latinLnBrk="1"/>
                      <a:r>
                        <a:rPr lang="ko-KR" altLang="en-US" sz="1000" dirty="0" smtClean="0">
                          <a:solidFill>
                            <a:schemeClr val="tx1"/>
                          </a:solidFill>
                          <a:latin typeface="맑은 고딕" panose="020B0503020000020004" pitchFamily="50" charset="-127"/>
                          <a:ea typeface="맑은 고딕" panose="020B0503020000020004" pitchFamily="50" charset="-127"/>
                        </a:rPr>
                        <a:t>구</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dirty="0" smtClean="0">
                          <a:solidFill>
                            <a:schemeClr val="tx1"/>
                          </a:solidFill>
                          <a:latin typeface="맑은 고딕" panose="020B0503020000020004" pitchFamily="50" charset="-127"/>
                          <a:ea typeface="맑은 고딕" panose="020B0503020000020004" pitchFamily="50" charset="-127"/>
                        </a:rPr>
                        <a:t>구</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8613602"/>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시간대</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주야간</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주야간</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67577360"/>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기상상태</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기상</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기상</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3506886"/>
                  </a:ext>
                </a:extLst>
              </a:tr>
              <a:tr h="0">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latinLnBrk="1"/>
                      <a:r>
                        <a:rPr lang="ko-KR" altLang="en-US" sz="1000" b="1" dirty="0" smtClean="0">
                          <a:solidFill>
                            <a:schemeClr val="bg1"/>
                          </a:solidFill>
                          <a:latin typeface="맑은 고딕" panose="020B0503020000020004" pitchFamily="50" charset="-127"/>
                          <a:ea typeface="맑은 고딕" panose="020B0503020000020004" pitchFamily="50" charset="-127"/>
                        </a:rPr>
                        <a:t>노면상태</a:t>
                      </a:r>
                      <a:endParaRPr lang="ko-KR" altLang="en-US" sz="1000" b="1" dirty="0">
                        <a:solidFill>
                          <a:schemeClr val="bg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노면</a:t>
                      </a:r>
                      <a:r>
                        <a:rPr lang="en-US" altLang="ko-KR" sz="1000" dirty="0" smtClean="0">
                          <a:solidFill>
                            <a:schemeClr val="tx1"/>
                          </a:solidFill>
                          <a:latin typeface="맑은 고딕" panose="020B0503020000020004" pitchFamily="50" charset="-127"/>
                          <a:ea typeface="맑은 고딕" panose="020B0503020000020004" pitchFamily="50" charset="-127"/>
                        </a:rPr>
                        <a:t>_risk</a:t>
                      </a:r>
                      <a:endParaRPr lang="ko-KR" altLang="en-US" sz="1000"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b="1" dirty="0" smtClean="0">
                          <a:solidFill>
                            <a:schemeClr val="tx1"/>
                          </a:solidFill>
                          <a:latin typeface="맑은 고딕" panose="020B0503020000020004" pitchFamily="50" charset="-127"/>
                          <a:ea typeface="맑은 고딕" panose="020B0503020000020004" pitchFamily="50" charset="-127"/>
                        </a:rPr>
                        <a:t>X</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smtClean="0">
                          <a:solidFill>
                            <a:schemeClr val="tx1"/>
                          </a:solidFill>
                          <a:latin typeface="맑은 고딕" panose="020B0503020000020004" pitchFamily="50" charset="-127"/>
                          <a:ea typeface="맑은 고딕" panose="020B0503020000020004" pitchFamily="50" charset="-127"/>
                        </a:rPr>
                        <a:t>노면</a:t>
                      </a:r>
                      <a:r>
                        <a:rPr lang="en-US" altLang="ko-KR" sz="1000" dirty="0" smtClean="0">
                          <a:solidFill>
                            <a:schemeClr val="tx1"/>
                          </a:solidFill>
                          <a:latin typeface="맑은 고딕" panose="020B0503020000020004" pitchFamily="50" charset="-127"/>
                          <a:ea typeface="맑은 고딕" panose="020B0503020000020004" pitchFamily="50" charset="-127"/>
                        </a:rPr>
                        <a:t>_</a:t>
                      </a:r>
                      <a:r>
                        <a:rPr lang="en-US" altLang="ko-KR" sz="1000" dirty="0" err="1" smtClean="0">
                          <a:solidFill>
                            <a:schemeClr val="tx1"/>
                          </a:solidFill>
                          <a:latin typeface="맑은 고딕" panose="020B0503020000020004" pitchFamily="50" charset="-127"/>
                          <a:ea typeface="맑은 고딕" panose="020B0503020000020004" pitchFamily="50" charset="-127"/>
                        </a:rPr>
                        <a:t>eclo</a:t>
                      </a:r>
                      <a:endParaRPr lang="ko-KR" altLang="en-US" sz="1000" b="1" dirty="0" smtClean="0">
                        <a:solidFill>
                          <a:schemeClr val="tx1"/>
                        </a:soli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73896398"/>
                  </a:ext>
                </a:extLst>
              </a:tr>
              <a:tr h="0">
                <a:tc gridSpan="2">
                  <a:txBody>
                    <a:bodyPr/>
                    <a:lstStyle/>
                    <a:p>
                      <a:pPr algn="r" latinLnBrk="1"/>
                      <a:r>
                        <a:rPr lang="en-US" altLang="ko-KR" sz="1000" b="1" dirty="0" smtClean="0">
                          <a:solidFill>
                            <a:schemeClr val="tx1"/>
                          </a:solidFill>
                          <a:latin typeface="맑은 고딕" panose="020B0503020000020004" pitchFamily="50" charset="-127"/>
                          <a:ea typeface="맑은 고딕" panose="020B0503020000020004" pitchFamily="50" charset="-127"/>
                        </a:rPr>
                        <a:t>=</a:t>
                      </a:r>
                      <a:endParaRPr lang="ko-KR" altLang="en-US" sz="1000" b="1" dirty="0">
                        <a:solidFill>
                          <a:schemeClr val="tx1"/>
                        </a:solidFill>
                        <a:latin typeface="맑은 고딕" panose="020B0503020000020004" pitchFamily="50" charset="-127"/>
                        <a:ea typeface="맑은 고딕" panose="020B0503020000020004" pitchFamily="50" charset="-127"/>
                      </a:endParaRPr>
                    </a:p>
                  </a:txBody>
                  <a:tcPr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solidFill>
                      <a:schemeClr val="bg1">
                        <a:lumMod val="95000"/>
                      </a:schemeClr>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solidFill>
                      <a:schemeClr val="bg1"/>
                    </a:solidFill>
                  </a:tcPr>
                </a:tc>
                <a:tc gridSpan="3">
                  <a:txBody>
                    <a:bodyPr/>
                    <a:lstStyle/>
                    <a:p>
                      <a:pPr algn="ctr" latinLnBrk="1"/>
                      <a:r>
                        <a:rPr lang="ko-KR" altLang="en-US" sz="1000" b="1" dirty="0" smtClean="0">
                          <a:solidFill>
                            <a:srgbClr val="FF0000"/>
                          </a:solidFill>
                          <a:latin typeface="맑은 고딕" panose="020B0503020000020004" pitchFamily="50" charset="-127"/>
                          <a:ea typeface="맑은 고딕" panose="020B0503020000020004" pitchFamily="50" charset="-127"/>
                        </a:rPr>
                        <a:t>사고 발생 위험 지표</a:t>
                      </a:r>
                      <a:endParaRPr lang="ko-KR" altLang="en-US" sz="1000" b="1" dirty="0">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tx1">
                          <a:lumMod val="50000"/>
                          <a:lumOff val="50000"/>
                        </a:schemeClr>
                      </a:solidFill>
                      <a:prstDash val="solid"/>
                      <a:round/>
                      <a:headEnd type="none" w="med" len="med"/>
                      <a:tailEnd type="none" w="med" len="med"/>
                    </a:lnL>
                    <a:lnT w="6350" cap="flat" cmpd="sng" algn="ctr">
                      <a:solidFill>
                        <a:schemeClr val="tx1">
                          <a:lumMod val="50000"/>
                          <a:lumOff val="50000"/>
                        </a:schemeClr>
                      </a:solidFill>
                      <a:prstDash val="solid"/>
                      <a:round/>
                      <a:headEnd type="none" w="med" len="med"/>
                      <a:tailEnd type="none" w="med" len="med"/>
                    </a:lnT>
                    <a:solidFill>
                      <a:srgbClr val="FFFF00"/>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solidFill>
                      <a:schemeClr val="bg1"/>
                    </a:solidFill>
                  </a:tcPr>
                </a:tc>
                <a:tc hMerge="1">
                  <a:txBody>
                    <a:bodyPr/>
                    <a:lstStyle/>
                    <a:p>
                      <a:pPr algn="ct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accent2">
                          <a:lumMod val="20000"/>
                          <a:lumOff val="80000"/>
                        </a:schemeClr>
                      </a:solidFill>
                      <a:prstDash val="solid"/>
                      <a:round/>
                      <a:headEnd type="none" w="med" len="med"/>
                      <a:tailEnd type="none" w="med" len="med"/>
                    </a:lnL>
                    <a:lnT w="6350" cap="flat" cmpd="sng" algn="ctr">
                      <a:solidFill>
                        <a:schemeClr val="accent2">
                          <a:lumMod val="20000"/>
                          <a:lumOff val="8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314783168"/>
                  </a:ext>
                </a:extLst>
              </a:tr>
            </a:tbl>
          </a:graphicData>
        </a:graphic>
      </p:graphicFrame>
      <p:sp>
        <p:nvSpPr>
          <p:cNvPr id="102" name="모서리가 둥근 직사각형 101"/>
          <p:cNvSpPr/>
          <p:nvPr/>
        </p:nvSpPr>
        <p:spPr>
          <a:xfrm>
            <a:off x="3884874" y="4010025"/>
            <a:ext cx="914400" cy="3205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smtClean="0">
                <a:solidFill>
                  <a:schemeClr val="bg1"/>
                </a:solidFill>
                <a:latin typeface="맑은 고딕" panose="020B0503020000020004" pitchFamily="50" charset="-127"/>
                <a:ea typeface="맑은 고딕" panose="020B0503020000020004" pitchFamily="50" charset="-127"/>
              </a:rPr>
              <a:t>발생빈도</a:t>
            </a:r>
            <a:endParaRPr lang="en-US" altLang="ko-KR" sz="900" b="1" dirty="0" smtClean="0">
              <a:solidFill>
                <a:schemeClr val="bg1"/>
              </a:solidFill>
              <a:latin typeface="맑은 고딕" panose="020B0503020000020004" pitchFamily="50" charset="-127"/>
              <a:ea typeface="맑은 고딕" panose="020B0503020000020004" pitchFamily="50" charset="-127"/>
            </a:endParaRPr>
          </a:p>
        </p:txBody>
      </p:sp>
      <p:sp>
        <p:nvSpPr>
          <p:cNvPr id="103" name="모서리가 둥근 직사각형 102"/>
          <p:cNvSpPr/>
          <p:nvPr/>
        </p:nvSpPr>
        <p:spPr>
          <a:xfrm>
            <a:off x="3883001" y="5061101"/>
            <a:ext cx="914400" cy="3205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latin typeface="맑은 고딕" panose="020B0503020000020004" pitchFamily="50" charset="-127"/>
                <a:ea typeface="맑은 고딕" panose="020B0503020000020004" pitchFamily="50" charset="-127"/>
              </a:rPr>
              <a:t>ECLO </a:t>
            </a:r>
            <a:r>
              <a:rPr lang="ko-KR" altLang="en-US" sz="900" b="1" dirty="0" smtClean="0">
                <a:solidFill>
                  <a:schemeClr val="bg1"/>
                </a:solidFill>
                <a:latin typeface="맑은 고딕" panose="020B0503020000020004" pitchFamily="50" charset="-127"/>
                <a:ea typeface="맑은 고딕" panose="020B0503020000020004" pitchFamily="50" charset="-127"/>
              </a:rPr>
              <a:t>지수</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p:cNvSpPr/>
          <p:nvPr/>
        </p:nvSpPr>
        <p:spPr>
          <a:xfrm>
            <a:off x="4022337" y="4326080"/>
            <a:ext cx="2786816" cy="730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각 조건의 </a:t>
            </a:r>
            <a:r>
              <a:rPr lang="ko-KR" altLang="en-US" sz="1000" b="1" dirty="0" smtClean="0">
                <a:solidFill>
                  <a:schemeClr val="tx1"/>
                </a:solidFill>
                <a:latin typeface="맑은 고딕" panose="020B0503020000020004" pitchFamily="50" charset="-127"/>
                <a:ea typeface="맑은 고딕" panose="020B0503020000020004" pitchFamily="50" charset="-127"/>
              </a:rPr>
              <a:t>항목별 총 사고 건수</a:t>
            </a:r>
            <a:r>
              <a:rPr lang="ko-KR" altLang="en-US" sz="1000" dirty="0" smtClean="0">
                <a:solidFill>
                  <a:schemeClr val="tx1"/>
                </a:solidFill>
                <a:latin typeface="맑은 고딕" panose="020B0503020000020004" pitchFamily="50" charset="-127"/>
                <a:ea typeface="맑은 고딕" panose="020B0503020000020004" pitchFamily="50" charset="-127"/>
              </a:rPr>
              <a:t> 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총 사고 건수가 적은 순으로 </a:t>
            </a:r>
            <a:r>
              <a:rPr lang="ko-KR" altLang="en-US" sz="1000" b="1" dirty="0" smtClean="0">
                <a:solidFill>
                  <a:schemeClr val="tx1"/>
                </a:solidFill>
                <a:latin typeface="맑은 고딕" panose="020B0503020000020004" pitchFamily="50" charset="-127"/>
                <a:ea typeface="맑은 고딕" panose="020B0503020000020004" pitchFamily="50" charset="-127"/>
              </a:rPr>
              <a:t>순위</a:t>
            </a:r>
            <a:r>
              <a:rPr lang="ko-KR" altLang="en-US" sz="1000" dirty="0" smtClean="0">
                <a:solidFill>
                  <a:schemeClr val="tx1"/>
                </a:solidFill>
                <a:latin typeface="맑은 고딕" panose="020B0503020000020004" pitchFamily="50" charset="-127"/>
                <a:ea typeface="맑은 고딕" panose="020B0503020000020004" pitchFamily="50" charset="-127"/>
              </a:rPr>
              <a:t> 결정</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사고 건수가 </a:t>
            </a:r>
            <a:r>
              <a:rPr lang="ko-KR" altLang="en-US" sz="1000" b="1" dirty="0" smtClean="0">
                <a:solidFill>
                  <a:schemeClr val="tx1"/>
                </a:solidFill>
                <a:latin typeface="맑은 고딕" panose="020B0503020000020004" pitchFamily="50" charset="-127"/>
                <a:ea typeface="맑은 고딕" panose="020B0503020000020004" pitchFamily="50" charset="-127"/>
              </a:rPr>
              <a:t>많을수록 큰 값</a:t>
            </a:r>
            <a:r>
              <a:rPr lang="en-US" altLang="ko-KR" sz="1000" dirty="0" smtClean="0">
                <a:solidFill>
                  <a:schemeClr val="tx1"/>
                </a:solidFill>
                <a:latin typeface="맑은 고딕" panose="020B0503020000020004" pitchFamily="50" charset="-127"/>
                <a:ea typeface="맑은 고딕" panose="020B0503020000020004" pitchFamily="50" charset="-127"/>
              </a:rPr>
              <a:t>)</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106" name="직사각형 105"/>
          <p:cNvSpPr/>
          <p:nvPr/>
        </p:nvSpPr>
        <p:spPr>
          <a:xfrm>
            <a:off x="4022337" y="5381625"/>
            <a:ext cx="2786816" cy="14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30000"/>
              </a:lnSpc>
              <a:buFontTx/>
              <a:buChar char="-"/>
            </a:pPr>
            <a:r>
              <a:rPr lang="ko-KR" altLang="en-US" sz="1000" dirty="0" smtClean="0">
                <a:solidFill>
                  <a:schemeClr val="tx1"/>
                </a:solidFill>
                <a:latin typeface="맑은 고딕" panose="020B0503020000020004" pitchFamily="50" charset="-127"/>
                <a:ea typeface="맑은 고딕" panose="020B0503020000020004" pitchFamily="50" charset="-127"/>
              </a:rPr>
              <a:t>각 조건의 </a:t>
            </a:r>
            <a:r>
              <a:rPr lang="ko-KR" altLang="en-US" sz="1000" b="1" dirty="0" smtClean="0">
                <a:solidFill>
                  <a:schemeClr val="tx1"/>
                </a:solidFill>
                <a:latin typeface="맑은 고딕" panose="020B0503020000020004" pitchFamily="50" charset="-127"/>
                <a:ea typeface="맑은 고딕" panose="020B0503020000020004" pitchFamily="50" charset="-127"/>
              </a:rPr>
              <a:t>항목별 총 사고 건수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사망자수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a:t>
            </a:r>
            <a:r>
              <a:rPr lang="ko-KR" altLang="en-US" sz="1000" b="1" dirty="0" err="1" smtClean="0">
                <a:solidFill>
                  <a:schemeClr val="tx1"/>
                </a:solidFill>
                <a:latin typeface="맑은 고딕" panose="020B0503020000020004" pitchFamily="50" charset="-127"/>
                <a:ea typeface="맑은 고딕" panose="020B0503020000020004" pitchFamily="50" charset="-127"/>
              </a:rPr>
              <a:t>중상자수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err="1" smtClean="0">
                <a:solidFill>
                  <a:schemeClr val="tx1"/>
                </a:solidFill>
                <a:latin typeface="맑은 고딕" panose="020B0503020000020004" pitchFamily="50" charset="-127"/>
                <a:ea typeface="맑은 고딕" panose="020B0503020000020004" pitchFamily="50" charset="-127"/>
              </a:rPr>
              <a:t>경상자수</a:t>
            </a:r>
            <a:r>
              <a:rPr lang="en-US" altLang="ko-KR" sz="1000" b="1" dirty="0" smtClean="0">
                <a:solidFill>
                  <a:schemeClr val="tx1"/>
                </a:solidFill>
                <a:latin typeface="맑은 고딕" panose="020B0503020000020004" pitchFamily="50" charset="-127"/>
                <a:ea typeface="맑은 고딕" panose="020B0503020000020004" pitchFamily="50" charset="-127"/>
              </a:rPr>
              <a:t>, </a:t>
            </a:r>
            <a:r>
              <a:rPr lang="ko-KR" altLang="en-US" sz="1000" b="1" dirty="0" smtClean="0">
                <a:solidFill>
                  <a:schemeClr val="tx1"/>
                </a:solidFill>
                <a:latin typeface="맑은 고딕" panose="020B0503020000020004" pitchFamily="50" charset="-127"/>
                <a:ea typeface="맑은 고딕" panose="020B0503020000020004" pitchFamily="50" charset="-127"/>
              </a:rPr>
              <a:t>부상신고자수 </a:t>
            </a:r>
            <a:r>
              <a:rPr lang="ko-KR" altLang="en-US" sz="1000" dirty="0" smtClean="0">
                <a:solidFill>
                  <a:schemeClr val="tx1"/>
                </a:solidFill>
                <a:latin typeface="맑은 고딕" panose="020B0503020000020004" pitchFamily="50" charset="-127"/>
                <a:ea typeface="맑은 고딕" panose="020B0503020000020004" pitchFamily="50" charset="-127"/>
              </a:rPr>
              <a:t>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30000"/>
              </a:lnSpc>
              <a:buFontTx/>
              <a:buChar char="-"/>
            </a:pPr>
            <a:r>
              <a:rPr lang="en-US" altLang="ko-KR" sz="1000" b="1" dirty="0" smtClean="0">
                <a:solidFill>
                  <a:schemeClr val="tx1"/>
                </a:solidFill>
                <a:latin typeface="맑은 고딕" panose="020B0503020000020004" pitchFamily="50" charset="-127"/>
                <a:ea typeface="맑은 고딕" panose="020B0503020000020004" pitchFamily="50" charset="-127"/>
              </a:rPr>
              <a:t>ECLO </a:t>
            </a:r>
            <a:r>
              <a:rPr lang="ko-KR" altLang="en-US" sz="1000" b="1" dirty="0" smtClean="0">
                <a:solidFill>
                  <a:schemeClr val="tx1"/>
                </a:solidFill>
                <a:latin typeface="맑은 고딕" panose="020B0503020000020004" pitchFamily="50" charset="-127"/>
                <a:ea typeface="맑은 고딕" panose="020B0503020000020004" pitchFamily="50" charset="-127"/>
              </a:rPr>
              <a:t>지수</a:t>
            </a:r>
            <a:r>
              <a:rPr lang="ko-KR" altLang="en-US" sz="1000" dirty="0" smtClean="0">
                <a:solidFill>
                  <a:schemeClr val="tx1"/>
                </a:solidFill>
                <a:latin typeface="맑은 고딕" panose="020B0503020000020004" pitchFamily="50" charset="-127"/>
                <a:ea typeface="맑은 고딕" panose="020B0503020000020004" pitchFamily="50" charset="-127"/>
              </a:rPr>
              <a:t> 계산</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a:t>
            </a:r>
            <a:r>
              <a:rPr lang="ko-KR" altLang="en-US" sz="1000" dirty="0" smtClean="0">
                <a:solidFill>
                  <a:schemeClr val="tx1"/>
                </a:solidFill>
                <a:latin typeface="맑은 고딕" panose="020B0503020000020004" pitchFamily="50" charset="-127"/>
                <a:ea typeface="맑은 고딕" panose="020B0503020000020004" pitchFamily="50" charset="-127"/>
              </a:rPr>
              <a:t>총 사망자수</a:t>
            </a:r>
            <a:r>
              <a:rPr lang="en-US" altLang="ko-KR" sz="1000" dirty="0" smtClean="0">
                <a:solidFill>
                  <a:schemeClr val="tx1"/>
                </a:solidFill>
                <a:latin typeface="맑은 고딕" panose="020B0503020000020004" pitchFamily="50" charset="-127"/>
                <a:ea typeface="맑은 고딕" panose="020B0503020000020004" pitchFamily="50" charset="-127"/>
              </a:rPr>
              <a:t>x10 + </a:t>
            </a:r>
            <a:r>
              <a:rPr lang="ko-KR" altLang="en-US" sz="1000" dirty="0" smtClean="0">
                <a:solidFill>
                  <a:schemeClr val="tx1"/>
                </a:solidFill>
                <a:latin typeface="맑은 고딕" panose="020B0503020000020004" pitchFamily="50" charset="-127"/>
                <a:ea typeface="맑은 고딕" panose="020B0503020000020004" pitchFamily="50" charset="-127"/>
              </a:rPr>
              <a:t>총 </a:t>
            </a:r>
            <a:r>
              <a:rPr lang="ko-KR" altLang="en-US" sz="1000" dirty="0" err="1" smtClean="0">
                <a:solidFill>
                  <a:schemeClr val="tx1"/>
                </a:solidFill>
                <a:latin typeface="맑은 고딕" panose="020B0503020000020004" pitchFamily="50" charset="-127"/>
                <a:ea typeface="맑은 고딕" panose="020B0503020000020004" pitchFamily="50" charset="-127"/>
              </a:rPr>
              <a:t>중상자수</a:t>
            </a:r>
            <a:r>
              <a:rPr lang="en-US" altLang="ko-KR" sz="1000" dirty="0" smtClean="0">
                <a:solidFill>
                  <a:schemeClr val="tx1"/>
                </a:solidFill>
                <a:latin typeface="맑은 고딕" panose="020B0503020000020004" pitchFamily="50" charset="-127"/>
                <a:ea typeface="맑은 고딕" panose="020B0503020000020004" pitchFamily="50" charset="-127"/>
              </a:rPr>
              <a:t>x5 + </a:t>
            </a: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총</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err="1" smtClean="0">
                <a:solidFill>
                  <a:schemeClr val="tx1"/>
                </a:solidFill>
                <a:latin typeface="맑은 고딕" panose="020B0503020000020004" pitchFamily="50" charset="-127"/>
                <a:ea typeface="맑은 고딕" panose="020B0503020000020004" pitchFamily="50" charset="-127"/>
              </a:rPr>
              <a:t>경상자수</a:t>
            </a:r>
            <a:r>
              <a:rPr lang="en-US" altLang="ko-KR" sz="1000" dirty="0" smtClean="0">
                <a:solidFill>
                  <a:schemeClr val="tx1"/>
                </a:solidFill>
                <a:latin typeface="맑은 고딕" panose="020B0503020000020004" pitchFamily="50" charset="-127"/>
                <a:ea typeface="맑은 고딕" panose="020B0503020000020004" pitchFamily="50" charset="-127"/>
              </a:rPr>
              <a:t>x3 + </a:t>
            </a:r>
            <a:r>
              <a:rPr lang="ko-KR" altLang="en-US" sz="1000" dirty="0" smtClean="0">
                <a:solidFill>
                  <a:schemeClr val="tx1"/>
                </a:solidFill>
                <a:latin typeface="맑은 고딕" panose="020B0503020000020004" pitchFamily="50" charset="-127"/>
                <a:ea typeface="맑은 고딕" panose="020B0503020000020004" pitchFamily="50" charset="-127"/>
              </a:rPr>
              <a:t>총 부상신고자수</a:t>
            </a:r>
            <a:r>
              <a:rPr lang="en-US" altLang="ko-KR" sz="1000" dirty="0" smtClean="0">
                <a:solidFill>
                  <a:schemeClr val="tx1"/>
                </a:solidFill>
                <a:latin typeface="맑은 고딕" panose="020B0503020000020004" pitchFamily="50" charset="-127"/>
                <a:ea typeface="맑은 고딕" panose="020B0503020000020004" pitchFamily="50" charset="-127"/>
              </a:rPr>
              <a:t>) </a:t>
            </a:r>
          </a:p>
          <a:p>
            <a:pPr>
              <a:lnSpc>
                <a:spcPct val="130000"/>
              </a:lnSpc>
            </a:pPr>
            <a:r>
              <a:rPr lang="en-US" altLang="ko-KR" sz="1000" dirty="0">
                <a:solidFill>
                  <a:schemeClr val="tx1"/>
                </a:solidFill>
                <a:latin typeface="맑은 고딕" panose="020B0503020000020004" pitchFamily="50" charset="-127"/>
                <a:ea typeface="맑은 고딕" panose="020B0503020000020004" pitchFamily="50" charset="-127"/>
              </a:rPr>
              <a:t> </a:t>
            </a:r>
            <a:r>
              <a:rPr lang="en-US" altLang="ko-KR" sz="1000" dirty="0" smtClean="0">
                <a:solidFill>
                  <a:schemeClr val="tx1"/>
                </a:solidFill>
                <a:latin typeface="맑은 고딕" panose="020B0503020000020004" pitchFamily="50" charset="-127"/>
                <a:ea typeface="맑은 고딕" panose="020B0503020000020004" pitchFamily="50" charset="-127"/>
              </a:rPr>
              <a:t>       /</a:t>
            </a:r>
            <a:r>
              <a:rPr lang="ko-KR" altLang="en-US" sz="1000" dirty="0" smtClean="0">
                <a:solidFill>
                  <a:schemeClr val="tx1"/>
                </a:solidFill>
                <a:latin typeface="맑은 고딕" panose="020B0503020000020004" pitchFamily="50" charset="-127"/>
                <a:ea typeface="맑은 고딕" panose="020B0503020000020004" pitchFamily="50" charset="-127"/>
              </a:rPr>
              <a:t> 총 사고 건수</a:t>
            </a:r>
            <a:endPar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40</a:t>
            </a:fld>
            <a:endParaRPr lang="en-US"/>
          </a:p>
        </p:txBody>
      </p:sp>
      <p:grpSp>
        <p:nvGrpSpPr>
          <p:cNvPr id="60" name="그룹 59"/>
          <p:cNvGrpSpPr/>
          <p:nvPr/>
        </p:nvGrpSpPr>
        <p:grpSpPr>
          <a:xfrm>
            <a:off x="2010001" y="241726"/>
            <a:ext cx="8138886" cy="862519"/>
            <a:chOff x="2391001" y="241726"/>
            <a:chExt cx="8138886" cy="862519"/>
          </a:xfrm>
        </p:grpSpPr>
        <p:sp>
          <p:nvSpPr>
            <p:cNvPr id="61" name="Object 2"/>
            <p:cNvSpPr txBox="1"/>
            <p:nvPr/>
          </p:nvSpPr>
          <p:spPr>
            <a:xfrm>
              <a:off x="3443287" y="581025"/>
              <a:ext cx="7086600" cy="523220"/>
            </a:xfrm>
            <a:prstGeom prst="rect">
              <a:avLst/>
            </a:prstGeom>
            <a:noFill/>
          </p:spPr>
          <p:txBody>
            <a:bodyPr wrap="square" rtlCol="0" anchor="ctr">
              <a:spAutoFit/>
            </a:bodyPr>
            <a:lstStyle/>
            <a:p>
              <a:pPr algn="r"/>
              <a:r>
                <a:rPr lang="ko-KR" altLang="en-US" sz="2800" b="1" dirty="0" smtClean="0">
                  <a:solidFill>
                    <a:srgbClr val="1187CF"/>
                  </a:solidFill>
                  <a:latin typeface="맑은 고딕" panose="020B0503020000020004" pitchFamily="50" charset="-127"/>
                  <a:cs typeface="THELuxGoB" pitchFamily="34" charset="0"/>
                </a:rPr>
                <a:t>사고 </a:t>
              </a:r>
              <a:r>
                <a:rPr lang="ko-KR" altLang="en-US" sz="2800" b="1" dirty="0">
                  <a:solidFill>
                    <a:srgbClr val="1187CF"/>
                  </a:solidFill>
                  <a:latin typeface="맑은 고딕" panose="020B0503020000020004" pitchFamily="50" charset="-127"/>
                  <a:cs typeface="THELuxGoB" pitchFamily="34" charset="0"/>
                </a:rPr>
                <a:t>발생 위험 지표 </a:t>
              </a:r>
              <a:r>
                <a:rPr lang="ko-KR" altLang="en-US" sz="2800" b="1" dirty="0" smtClean="0">
                  <a:solidFill>
                    <a:srgbClr val="1187CF"/>
                  </a:solidFill>
                  <a:latin typeface="맑은 고딕" panose="020B0503020000020004" pitchFamily="50" charset="-127"/>
                  <a:cs typeface="THELuxGoB" pitchFamily="34" charset="0"/>
                </a:rPr>
                <a:t>생성</a:t>
              </a:r>
              <a:endParaRPr lang="en-US" altLang="ko-KR" sz="2800" b="1" dirty="0">
                <a:solidFill>
                  <a:srgbClr val="1187CF"/>
                </a:solidFill>
                <a:latin typeface="맑은 고딕" panose="020B0503020000020004" pitchFamily="50" charset="-127"/>
                <a:cs typeface="THELuxGoB" pitchFamily="34" charset="0"/>
              </a:endParaRPr>
            </a:p>
          </p:txBody>
        </p:sp>
        <p:sp>
          <p:nvSpPr>
            <p:cNvPr id="6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 → </a:t>
              </a: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4.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데이터 분석 및 시각화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2840313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발생 </a:t>
            </a:r>
            <a:r>
              <a:rPr lang="ko-KR" altLang="en-US" b="1" dirty="0">
                <a:solidFill>
                  <a:schemeClr val="accent2"/>
                </a:solidFill>
                <a:latin typeface="맑은 고딕" panose="020B0503020000020004" pitchFamily="50" charset="-127"/>
                <a:ea typeface="맑은 고딕" panose="020B0503020000020004" pitchFamily="50" charset="-127"/>
              </a:rPr>
              <a:t>가능한 모든 조건 조합 생성</a:t>
            </a:r>
          </a:p>
        </p:txBody>
      </p:sp>
      <p:sp>
        <p:nvSpPr>
          <p:cNvPr id="110" name="직사각형 109"/>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선정된 조회 조건들을 기준으로 발생 가능한 모든 조건 조합의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데이터 프레임 생성</a:t>
            </a:r>
            <a:endParaRPr lang="en-US" altLang="ko-KR" sz="1200" dirty="0">
              <a:solidFill>
                <a:schemeClr val="accent2"/>
              </a:solidFill>
              <a:latin typeface="맑은 고딕" panose="020B0503020000020004" pitchFamily="50" charset="-127"/>
            </a:endParaRPr>
          </a:p>
          <a:p>
            <a:pPr marL="171450" indent="-171450">
              <a:lnSpc>
                <a:spcPct val="150000"/>
              </a:lnSpc>
              <a:buFontTx/>
              <a:buChar char="-"/>
            </a:pPr>
            <a:r>
              <a:rPr lang="en-US" altLang="ko-KR" sz="1200" dirty="0" err="1">
                <a:solidFill>
                  <a:schemeClr val="tx1"/>
                </a:solidFill>
                <a:latin typeface="맑은 고딕" panose="020B0503020000020004" pitchFamily="50" charset="-127"/>
              </a:rPr>
              <a:t>time_list</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시간대</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 </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주간</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야간</a:t>
            </a:r>
            <a:endParaRPr lang="en-US" altLang="ko-KR" sz="1200" b="1" dirty="0">
              <a:solidFill>
                <a:schemeClr val="accent2"/>
              </a:solidFill>
              <a:latin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gu_list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지역</a:t>
            </a:r>
            <a:r>
              <a:rPr lang="en-US" altLang="ko-KR" sz="1200" dirty="0" smtClean="0">
                <a:solidFill>
                  <a:schemeClr val="tx1"/>
                </a:solidFill>
                <a:latin typeface="맑은 고딕" panose="020B0503020000020004" pitchFamily="50" charset="-127"/>
              </a:rPr>
              <a:t>_</a:t>
            </a:r>
            <a:r>
              <a:rPr lang="ko-KR" altLang="en-US" sz="1200" dirty="0" smtClean="0">
                <a:solidFill>
                  <a:schemeClr val="tx1"/>
                </a:solidFill>
                <a:latin typeface="맑은 고딕" panose="020B0503020000020004" pitchFamily="50" charset="-127"/>
              </a:rPr>
              <a:t>구</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권선구</a:t>
            </a:r>
            <a:r>
              <a:rPr lang="en-US" altLang="ko-KR" sz="1200" dirty="0" smtClean="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장안구</a:t>
            </a:r>
            <a:r>
              <a:rPr lang="en-US" altLang="ko-KR" sz="1200" dirty="0" smtClean="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팔달구</a:t>
            </a:r>
            <a:r>
              <a:rPr lang="en-US" altLang="ko-KR" sz="1200" dirty="0" smtClean="0">
                <a:solidFill>
                  <a:schemeClr val="tx1"/>
                </a:solidFill>
                <a:latin typeface="맑은 고딕" panose="020B0503020000020004" pitchFamily="50" charset="-127"/>
              </a:rPr>
              <a:t>, </a:t>
            </a:r>
            <a:r>
              <a:rPr lang="ko-KR" altLang="en-US" sz="1200" dirty="0" err="1" smtClean="0">
                <a:solidFill>
                  <a:schemeClr val="tx1"/>
                </a:solidFill>
                <a:latin typeface="맑은 고딕" panose="020B0503020000020004" pitchFamily="50" charset="-127"/>
              </a:rPr>
              <a:t>영통구</a:t>
            </a:r>
            <a:endParaRPr lang="en-US" altLang="ko-KR" sz="1200" dirty="0" smtClean="0">
              <a:solidFill>
                <a:schemeClr val="tx1"/>
              </a:solidFill>
              <a:latin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weather_list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기상상태</a:t>
            </a:r>
            <a:r>
              <a:rPr lang="en-US" altLang="ko-KR" sz="1200" dirty="0" smtClean="0">
                <a:solidFill>
                  <a:schemeClr val="tx1"/>
                </a:solidFill>
                <a:latin typeface="맑은 고딕" panose="020B0503020000020004" pitchFamily="50" charset="-127"/>
                <a:ea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a:solidFill>
                  <a:schemeClr val="tx1"/>
                </a:solidFill>
                <a:latin typeface="맑은 고딕" panose="020B0503020000020004" pitchFamily="50" charset="-127"/>
              </a:rPr>
              <a:t>맑음</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흐림</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비</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눈</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pPr marL="171450" indent="-171450">
              <a:lnSpc>
                <a:spcPct val="150000"/>
              </a:lnSpc>
              <a:buFontTx/>
              <a:buChar char="-"/>
            </a:pPr>
            <a:r>
              <a:rPr lang="en-US" altLang="ko-KR" sz="1200" dirty="0" err="1" smtClean="0">
                <a:solidFill>
                  <a:schemeClr val="tx1"/>
                </a:solidFill>
                <a:latin typeface="맑은 고딕" panose="020B0503020000020004" pitchFamily="50" charset="-127"/>
              </a:rPr>
              <a:t>road_list</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노면상태</a:t>
            </a:r>
            <a:r>
              <a:rPr lang="en-US" altLang="ko-KR" sz="1200" dirty="0" smtClean="0">
                <a:solidFill>
                  <a:schemeClr val="tx1"/>
                </a:solidFill>
                <a:latin typeface="맑은 고딕" panose="020B0503020000020004" pitchFamily="50" charset="-127"/>
                <a:ea typeface="맑은 고딕" panose="020B0503020000020004" pitchFamily="50" charset="-127"/>
              </a:rPr>
              <a:t>)</a:t>
            </a:r>
            <a:r>
              <a:rPr lang="ko-KR" altLang="en-US" sz="1200" dirty="0" smtClean="0">
                <a:solidFill>
                  <a:schemeClr val="tx1"/>
                </a:solidFill>
                <a:latin typeface="맑은 고딕" panose="020B0503020000020004" pitchFamily="50" charset="-127"/>
                <a:ea typeface="맑은 고딕" panose="020B0503020000020004" pitchFamily="50" charset="-127"/>
              </a:rPr>
              <a:t> </a:t>
            </a:r>
            <a:r>
              <a:rPr lang="en-US" altLang="ko-KR" sz="1200" dirty="0" smtClean="0">
                <a:solidFill>
                  <a:schemeClr val="tx1"/>
                </a:solidFill>
                <a:latin typeface="맑은 고딕" panose="020B0503020000020004" pitchFamily="50" charset="-127"/>
                <a:ea typeface="맑은 고딕" panose="020B0503020000020004" pitchFamily="50" charset="-127"/>
              </a:rPr>
              <a:t>: </a:t>
            </a:r>
            <a:r>
              <a:rPr lang="ko-KR" altLang="en-US" sz="1200" dirty="0">
                <a:solidFill>
                  <a:schemeClr val="tx1"/>
                </a:solidFill>
                <a:latin typeface="맑은 고딕" panose="020B0503020000020004" pitchFamily="50" charset="-127"/>
              </a:rPr>
              <a:t>건조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젖음</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습기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적설</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서리</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결빙</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endParaRPr lang="ko-KR" altLang="en-US" sz="1200" dirty="0">
              <a:solidFill>
                <a:srgbClr val="D16170"/>
              </a:solidFill>
              <a:latin typeface="맑은 고딕" panose="020B0503020000020004" pitchFamily="50" charset="-127"/>
            </a:endParaRPr>
          </a:p>
        </p:txBody>
      </p:sp>
      <p:grpSp>
        <p:nvGrpSpPr>
          <p:cNvPr id="22" name="그룹 21"/>
          <p:cNvGrpSpPr/>
          <p:nvPr/>
        </p:nvGrpSpPr>
        <p:grpSpPr>
          <a:xfrm>
            <a:off x="964351" y="3629026"/>
            <a:ext cx="8767872" cy="3048000"/>
            <a:chOff x="997740" y="3629026"/>
            <a:chExt cx="8767872" cy="3048000"/>
          </a:xfrm>
        </p:grpSpPr>
        <p:pic>
          <p:nvPicPr>
            <p:cNvPr id="100" name="그림 99"/>
            <p:cNvPicPr>
              <a:picLocks noChangeAspect="1"/>
            </p:cNvPicPr>
            <p:nvPr/>
          </p:nvPicPr>
          <p:blipFill rotWithShape="1">
            <a:blip r:embed="rId2"/>
            <a:srcRect b="1184"/>
            <a:stretch/>
          </p:blipFill>
          <p:spPr>
            <a:xfrm>
              <a:off x="6719887" y="3629026"/>
              <a:ext cx="3045725" cy="3048000"/>
            </a:xfrm>
            <a:prstGeom prst="rect">
              <a:avLst/>
            </a:prstGeom>
          </p:spPr>
        </p:pic>
        <p:pic>
          <p:nvPicPr>
            <p:cNvPr id="18" name="그림 17"/>
            <p:cNvPicPr>
              <a:picLocks noChangeAspect="1"/>
            </p:cNvPicPr>
            <p:nvPr/>
          </p:nvPicPr>
          <p:blipFill>
            <a:blip r:embed="rId3"/>
            <a:stretch>
              <a:fillRect/>
            </a:stretch>
          </p:blipFill>
          <p:spPr>
            <a:xfrm>
              <a:off x="997740" y="3629026"/>
              <a:ext cx="5569747" cy="3045382"/>
            </a:xfrm>
            <a:prstGeom prst="rect">
              <a:avLst/>
            </a:prstGeom>
          </p:spPr>
        </p:pic>
      </p:grpSp>
      <p:grpSp>
        <p:nvGrpSpPr>
          <p:cNvPr id="27" name="그룹 26"/>
          <p:cNvGrpSpPr/>
          <p:nvPr/>
        </p:nvGrpSpPr>
        <p:grpSpPr>
          <a:xfrm>
            <a:off x="2391001" y="241726"/>
            <a:ext cx="8138886" cy="862519"/>
            <a:chOff x="2391001" y="241726"/>
            <a:chExt cx="8138886" cy="862519"/>
          </a:xfrm>
        </p:grpSpPr>
        <p:sp>
          <p:nvSpPr>
            <p:cNvPr id="2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2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41</a:t>
            </a:fld>
            <a:endParaRPr lang="en-US"/>
          </a:p>
        </p:txBody>
      </p:sp>
    </p:spTree>
    <p:extLst>
      <p:ext uri="{BB962C8B-B14F-4D97-AF65-F5344CB8AC3E}">
        <p14:creationId xmlns:p14="http://schemas.microsoft.com/office/powerpoint/2010/main" val="5524497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조건 항목별 사고 발생빈도 지표 계산</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41" name="직사각형 40"/>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수집한 </a:t>
            </a:r>
            <a:r>
              <a:rPr lang="en-US" altLang="ko-KR" sz="1200" b="1" dirty="0" smtClean="0">
                <a:solidFill>
                  <a:schemeClr val="accent2"/>
                </a:solidFill>
                <a:latin typeface="맑은 고딕" panose="020B0503020000020004" pitchFamily="50" charset="-127"/>
                <a:ea typeface="맑은 고딕" panose="020B0503020000020004" pitchFamily="50" charset="-127"/>
              </a:rPr>
              <a:t>2021~2023</a:t>
            </a:r>
            <a:r>
              <a:rPr lang="ko-KR" altLang="en-US" sz="1200" b="1" dirty="0" smtClean="0">
                <a:solidFill>
                  <a:schemeClr val="accent2"/>
                </a:solidFill>
                <a:latin typeface="맑은 고딕" panose="020B0503020000020004" pitchFamily="50" charset="-127"/>
                <a:ea typeface="맑은 고딕" panose="020B0503020000020004" pitchFamily="50" charset="-127"/>
              </a:rPr>
              <a:t>년 노인 교통사고 데이터 전처리 및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사고 건수</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 </a:t>
            </a:r>
            <a:r>
              <a:rPr lang="ko-KR" altLang="en-US" sz="1200" b="1" dirty="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(1)</a:t>
            </a:r>
            <a:r>
              <a:rPr lang="ko-KR" altLang="en-US"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추가</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사고 발생빈도 지표에 필요한 열</a:t>
            </a:r>
            <a:r>
              <a:rPr lang="en-US" altLang="ko-KR" sz="1200" b="1" dirty="0" smtClean="0">
                <a:solidFill>
                  <a:schemeClr val="accent2"/>
                </a:solidFill>
                <a:latin typeface="맑은 고딕" panose="020B0503020000020004" pitchFamily="50" charset="-127"/>
                <a:ea typeface="맑은 고딕" panose="020B0503020000020004" pitchFamily="50" charset="-127"/>
              </a:rPr>
              <a:t>(</a:t>
            </a:r>
            <a:r>
              <a:rPr lang="ko-KR" altLang="en-US" sz="1200" b="1" dirty="0" smtClean="0">
                <a:solidFill>
                  <a:schemeClr val="accent2"/>
                </a:solidFill>
                <a:latin typeface="맑은 고딕" panose="020B0503020000020004" pitchFamily="50" charset="-127"/>
                <a:ea typeface="맑은 고딕" panose="020B0503020000020004" pitchFamily="50" charset="-127"/>
              </a:rPr>
              <a:t>조회 조건</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추출</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조건 항목별 데이터가 많을수록 큰 값을 가지도록 지표 계산</a:t>
            </a:r>
            <a:endParaRPr lang="en-US" altLang="ko-KR" sz="1200" b="1" dirty="0" smtClean="0">
              <a:solidFill>
                <a:schemeClr val="accent2"/>
              </a:solidFill>
              <a:latin typeface="맑은 고딕" panose="020B0503020000020004" pitchFamily="50" charset="-127"/>
            </a:endParaRPr>
          </a:p>
          <a:p>
            <a:pPr marL="171450" indent="-171450">
              <a:lnSpc>
                <a:spcPct val="150000"/>
              </a:lnSpc>
              <a:buFontTx/>
              <a:buChar char="-"/>
            </a:pPr>
            <a:r>
              <a:rPr lang="ko-KR" altLang="en-US" sz="1200" dirty="0" smtClean="0">
                <a:solidFill>
                  <a:schemeClr val="tx1"/>
                </a:solidFill>
                <a:latin typeface="맑은 고딕" panose="020B0503020000020004" pitchFamily="50" charset="-127"/>
              </a:rPr>
              <a:t>각 </a:t>
            </a:r>
            <a:r>
              <a:rPr lang="ko-KR" altLang="en-US" sz="1200" dirty="0">
                <a:solidFill>
                  <a:schemeClr val="tx1"/>
                </a:solidFill>
                <a:latin typeface="맑은 고딕" panose="020B0503020000020004" pitchFamily="50" charset="-127"/>
              </a:rPr>
              <a:t>조건의 항목별 총 사고 </a:t>
            </a:r>
            <a:r>
              <a:rPr lang="ko-KR" altLang="en-US" sz="1200" dirty="0" smtClean="0">
                <a:solidFill>
                  <a:schemeClr val="tx1"/>
                </a:solidFill>
                <a:latin typeface="맑은 고딕" panose="020B0503020000020004" pitchFamily="50" charset="-127"/>
              </a:rPr>
              <a:t>건수</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데이터 개수</a:t>
            </a:r>
            <a:r>
              <a:rPr lang="en-US" altLang="ko-KR" sz="1200" dirty="0" smtClean="0">
                <a:solidFill>
                  <a:schemeClr val="tx1"/>
                </a:solidFill>
                <a:latin typeface="맑은 고딕" panose="020B0503020000020004" pitchFamily="50" charset="-127"/>
              </a:rPr>
              <a:t>)</a:t>
            </a:r>
            <a:r>
              <a:rPr lang="ko-KR" altLang="en-US" sz="1200" dirty="0" smtClean="0">
                <a:solidFill>
                  <a:schemeClr val="tx1"/>
                </a:solidFill>
                <a:latin typeface="맑은 고딕" panose="020B0503020000020004" pitchFamily="50" charset="-127"/>
              </a:rPr>
              <a:t> 계산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value_counts</a:t>
            </a:r>
            <a:r>
              <a:rPr lang="en-US" altLang="ko-KR" sz="1200" dirty="0" smtClean="0">
                <a:solidFill>
                  <a:schemeClr val="tx1"/>
                </a:solidFill>
                <a:latin typeface="맑은 고딕" panose="020B0503020000020004" pitchFamily="50" charset="-127"/>
              </a:rPr>
              <a:t>()</a:t>
            </a:r>
          </a:p>
          <a:p>
            <a:pPr marL="171450" indent="-171450">
              <a:lnSpc>
                <a:spcPct val="150000"/>
              </a:lnSpc>
              <a:buFontTx/>
              <a:buChar char="-"/>
            </a:pPr>
            <a:r>
              <a:rPr lang="ko-KR" altLang="en-US" sz="1200" dirty="0" smtClean="0">
                <a:solidFill>
                  <a:schemeClr val="tx1"/>
                </a:solidFill>
                <a:latin typeface="맑은 고딕" panose="020B0503020000020004" pitchFamily="50" charset="-127"/>
              </a:rPr>
              <a:t>총 </a:t>
            </a:r>
            <a:r>
              <a:rPr lang="ko-KR" altLang="en-US" sz="1200" dirty="0">
                <a:solidFill>
                  <a:schemeClr val="tx1"/>
                </a:solidFill>
                <a:latin typeface="맑은 고딕" panose="020B0503020000020004" pitchFamily="50" charset="-127"/>
              </a:rPr>
              <a:t>사고 건수가 적은 순으로 </a:t>
            </a:r>
            <a:r>
              <a:rPr lang="ko-KR" altLang="en-US" sz="1200" dirty="0" smtClean="0">
                <a:solidFill>
                  <a:schemeClr val="tx1"/>
                </a:solidFill>
                <a:latin typeface="맑은 고딕" panose="020B0503020000020004" pitchFamily="50" charset="-127"/>
              </a:rPr>
              <a:t>지표 계산 </a:t>
            </a:r>
            <a:r>
              <a:rPr lang="en-US" altLang="ko-KR" sz="1200" dirty="0" smtClean="0">
                <a:solidFill>
                  <a:schemeClr val="tx1"/>
                </a:solidFill>
                <a:latin typeface="맑은 고딕" panose="020B0503020000020004" pitchFamily="50" charset="-127"/>
              </a:rPr>
              <a:t>: rank(ascending = True)</a:t>
            </a:r>
            <a:endParaRPr lang="ko-KR" altLang="en-US" sz="1200" dirty="0">
              <a:solidFill>
                <a:schemeClr val="tx1"/>
              </a:solidFill>
              <a:latin typeface="맑은 고딕" panose="020B0503020000020004" pitchFamily="50" charset="-127"/>
            </a:endParaRPr>
          </a:p>
        </p:txBody>
      </p:sp>
      <p:grpSp>
        <p:nvGrpSpPr>
          <p:cNvPr id="18" name="그룹 17"/>
          <p:cNvGrpSpPr/>
          <p:nvPr/>
        </p:nvGrpSpPr>
        <p:grpSpPr>
          <a:xfrm>
            <a:off x="776373" y="3620052"/>
            <a:ext cx="9143829" cy="2904573"/>
            <a:chOff x="588393" y="3620052"/>
            <a:chExt cx="9143829" cy="2904573"/>
          </a:xfrm>
        </p:grpSpPr>
        <p:pic>
          <p:nvPicPr>
            <p:cNvPr id="46" name="그림 45"/>
            <p:cNvPicPr>
              <a:picLocks noChangeAspect="1"/>
            </p:cNvPicPr>
            <p:nvPr/>
          </p:nvPicPr>
          <p:blipFill rotWithShape="1">
            <a:blip r:embed="rId2"/>
            <a:srcRect r="23244" b="24862"/>
            <a:stretch/>
          </p:blipFill>
          <p:spPr>
            <a:xfrm>
              <a:off x="588393" y="3620052"/>
              <a:ext cx="4776890" cy="2904573"/>
            </a:xfrm>
            <a:prstGeom prst="rect">
              <a:avLst/>
            </a:prstGeom>
          </p:spPr>
        </p:pic>
        <p:pic>
          <p:nvPicPr>
            <p:cNvPr id="49" name="그림 48"/>
            <p:cNvPicPr>
              <a:picLocks noChangeAspect="1"/>
            </p:cNvPicPr>
            <p:nvPr/>
          </p:nvPicPr>
          <p:blipFill rotWithShape="1">
            <a:blip r:embed="rId3"/>
            <a:srcRect b="43078"/>
            <a:stretch/>
          </p:blipFill>
          <p:spPr>
            <a:xfrm>
              <a:off x="5500687" y="3620052"/>
              <a:ext cx="4231535" cy="2904573"/>
            </a:xfrm>
            <a:prstGeom prst="rect">
              <a:avLst/>
            </a:prstGeom>
          </p:spPr>
        </p:pic>
      </p:grpSp>
      <p:grpSp>
        <p:nvGrpSpPr>
          <p:cNvPr id="27" name="그룹 26"/>
          <p:cNvGrpSpPr/>
          <p:nvPr/>
        </p:nvGrpSpPr>
        <p:grpSpPr>
          <a:xfrm>
            <a:off x="2391001" y="241726"/>
            <a:ext cx="8138886" cy="862519"/>
            <a:chOff x="2391001" y="241726"/>
            <a:chExt cx="8138886" cy="862519"/>
          </a:xfrm>
        </p:grpSpPr>
        <p:sp>
          <p:nvSpPr>
            <p:cNvPr id="2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2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42</a:t>
            </a:fld>
            <a:endParaRPr lang="en-US"/>
          </a:p>
        </p:txBody>
      </p:sp>
    </p:spTree>
    <p:extLst>
      <p:ext uri="{BB962C8B-B14F-4D97-AF65-F5344CB8AC3E}">
        <p14:creationId xmlns:p14="http://schemas.microsoft.com/office/powerpoint/2010/main" val="906582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조건 항목별 </a:t>
            </a:r>
            <a:r>
              <a:rPr lang="en-US" altLang="ko-KR" b="1" dirty="0" smtClean="0">
                <a:solidFill>
                  <a:schemeClr val="accent2"/>
                </a:solidFill>
                <a:latin typeface="맑은 고딕" panose="020B0503020000020004" pitchFamily="50" charset="-127"/>
              </a:rPr>
              <a:t>ECLO </a:t>
            </a:r>
            <a:r>
              <a:rPr lang="ko-KR" altLang="en-US" b="1" dirty="0" smtClean="0">
                <a:solidFill>
                  <a:schemeClr val="accent2"/>
                </a:solidFill>
                <a:latin typeface="맑은 고딕" panose="020B0503020000020004" pitchFamily="50" charset="-127"/>
              </a:rPr>
              <a:t>지수 계산</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32" name="직사각형 31"/>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ea typeface="맑은 고딕" panose="020B0503020000020004" pitchFamily="50" charset="-127"/>
              </a:rPr>
              <a:t>수집한 </a:t>
            </a:r>
            <a:r>
              <a:rPr lang="en-US" altLang="ko-KR" sz="1200" b="1" dirty="0" smtClean="0">
                <a:solidFill>
                  <a:schemeClr val="accent2"/>
                </a:solidFill>
                <a:latin typeface="맑은 고딕" panose="020B0503020000020004" pitchFamily="50" charset="-127"/>
                <a:ea typeface="맑은 고딕" panose="020B0503020000020004" pitchFamily="50" charset="-127"/>
              </a:rPr>
              <a:t>2021~2023</a:t>
            </a:r>
            <a:r>
              <a:rPr lang="ko-KR" altLang="en-US" sz="1200" b="1" dirty="0" smtClean="0">
                <a:solidFill>
                  <a:schemeClr val="accent2"/>
                </a:solidFill>
                <a:latin typeface="맑은 고딕" panose="020B0503020000020004" pitchFamily="50" charset="-127"/>
                <a:ea typeface="맑은 고딕" panose="020B0503020000020004" pitchFamily="50" charset="-127"/>
              </a:rPr>
              <a:t>년 노인 교통사고 데이터 전처리 및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사고 건수</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 </a:t>
            </a:r>
            <a:r>
              <a:rPr lang="ko-KR" altLang="en-US" sz="1200" b="1" dirty="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(1)</a:t>
            </a:r>
            <a:r>
              <a:rPr lang="ko-KR" altLang="en-US"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추가</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en-US" altLang="ko-KR" sz="1200" b="1" dirty="0" smtClean="0">
                <a:solidFill>
                  <a:schemeClr val="accent2"/>
                </a:solidFill>
                <a:latin typeface="맑은 고딕" panose="020B0503020000020004" pitchFamily="50" charset="-127"/>
                <a:ea typeface="맑은 고딕" panose="020B0503020000020004" pitchFamily="50" charset="-127"/>
              </a:rPr>
              <a:t>ECLO </a:t>
            </a:r>
            <a:r>
              <a:rPr lang="ko-KR" altLang="en-US" sz="1200" b="1" dirty="0" smtClean="0">
                <a:solidFill>
                  <a:schemeClr val="accent2"/>
                </a:solidFill>
                <a:latin typeface="맑은 고딕" panose="020B0503020000020004" pitchFamily="50" charset="-127"/>
                <a:ea typeface="맑은 고딕" panose="020B0503020000020004" pitchFamily="50" charset="-127"/>
              </a:rPr>
              <a:t>지</a:t>
            </a:r>
            <a:r>
              <a:rPr lang="ko-KR" altLang="en-US" sz="1200" b="1" dirty="0">
                <a:solidFill>
                  <a:schemeClr val="accent2"/>
                </a:solidFill>
                <a:latin typeface="맑은 고딕" panose="020B0503020000020004" pitchFamily="50" charset="-127"/>
                <a:ea typeface="맑은 고딕" panose="020B0503020000020004" pitchFamily="50" charset="-127"/>
              </a:rPr>
              <a:t>수</a:t>
            </a:r>
            <a:r>
              <a:rPr lang="ko-KR" altLang="en-US" sz="1200" b="1" dirty="0" smtClean="0">
                <a:solidFill>
                  <a:schemeClr val="accent2"/>
                </a:solidFill>
                <a:latin typeface="맑은 고딕" panose="020B0503020000020004" pitchFamily="50" charset="-127"/>
                <a:ea typeface="맑은 고딕" panose="020B0503020000020004" pitchFamily="50" charset="-127"/>
              </a:rPr>
              <a:t>에 필요한 열</a:t>
            </a:r>
            <a:r>
              <a:rPr lang="en-US" altLang="ko-KR" sz="1200" b="1" dirty="0" smtClean="0">
                <a:solidFill>
                  <a:schemeClr val="accent2"/>
                </a:solidFill>
                <a:latin typeface="맑은 고딕" panose="020B0503020000020004" pitchFamily="50" charset="-127"/>
                <a:ea typeface="맑은 고딕" panose="020B0503020000020004" pitchFamily="50" charset="-127"/>
              </a:rPr>
              <a:t>(</a:t>
            </a:r>
            <a:r>
              <a:rPr lang="ko-KR" altLang="en-US" sz="1200" b="1" dirty="0" smtClean="0">
                <a:solidFill>
                  <a:schemeClr val="accent2"/>
                </a:solidFill>
                <a:latin typeface="맑은 고딕" panose="020B0503020000020004" pitchFamily="50" charset="-127"/>
                <a:ea typeface="맑은 고딕" panose="020B0503020000020004" pitchFamily="50" charset="-127"/>
              </a:rPr>
              <a:t>조회 조건 및 사고 건수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사망자수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err="1" smtClean="0">
                <a:solidFill>
                  <a:schemeClr val="accent2"/>
                </a:solidFill>
                <a:latin typeface="맑은 고딕" panose="020B0503020000020004" pitchFamily="50" charset="-127"/>
                <a:ea typeface="맑은 고딕" panose="020B0503020000020004" pitchFamily="50" charset="-127"/>
              </a:rPr>
              <a:t>중상자수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err="1" smtClean="0">
                <a:solidFill>
                  <a:schemeClr val="accent2"/>
                </a:solidFill>
                <a:latin typeface="맑은 고딕" panose="020B0503020000020004" pitchFamily="50" charset="-127"/>
                <a:ea typeface="맑은 고딕" panose="020B0503020000020004" pitchFamily="50" charset="-127"/>
              </a:rPr>
              <a:t>경상자수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부상신고자수</a:t>
            </a:r>
            <a:r>
              <a:rPr lang="en-US" altLang="ko-KR" sz="1200" b="1" dirty="0" smtClean="0">
                <a:solidFill>
                  <a:schemeClr val="accent2"/>
                </a:solidFill>
                <a:latin typeface="맑은 고딕" panose="020B0503020000020004" pitchFamily="50" charset="-127"/>
                <a:ea typeface="맑은 고딕" panose="020B0503020000020004" pitchFamily="50" charset="-127"/>
              </a:rPr>
              <a:t>) </a:t>
            </a:r>
            <a:r>
              <a:rPr lang="ko-KR" altLang="en-US" sz="1200" b="1" dirty="0" smtClean="0">
                <a:solidFill>
                  <a:schemeClr val="accent2"/>
                </a:solidFill>
                <a:latin typeface="맑은 고딕" panose="020B0503020000020004" pitchFamily="50" charset="-127"/>
                <a:ea typeface="맑은 고딕" panose="020B0503020000020004" pitchFamily="50" charset="-127"/>
              </a:rPr>
              <a:t>추출</a:t>
            </a:r>
            <a:endParaRPr lang="en-US" altLang="ko-KR" sz="1200" b="1" dirty="0" smtClean="0">
              <a:solidFill>
                <a:schemeClr val="accent2"/>
              </a:solidFill>
              <a:latin typeface="맑은 고딕" panose="020B0503020000020004" pitchFamily="50" charset="-127"/>
              <a:ea typeface="맑은 고딕" panose="020B0503020000020004" pitchFamily="50" charset="-127"/>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조건 항목별 </a:t>
            </a:r>
            <a:r>
              <a:rPr lang="en-US" altLang="ko-KR" sz="1200" b="1" dirty="0" smtClean="0">
                <a:solidFill>
                  <a:schemeClr val="accent2"/>
                </a:solidFill>
                <a:latin typeface="맑은 고딕" panose="020B0503020000020004" pitchFamily="50" charset="-127"/>
              </a:rPr>
              <a:t>ECLO </a:t>
            </a:r>
            <a:r>
              <a:rPr lang="ko-KR" altLang="en-US" sz="1200" b="1" dirty="0" smtClean="0">
                <a:solidFill>
                  <a:schemeClr val="accent2"/>
                </a:solidFill>
                <a:latin typeface="맑은 고딕" panose="020B0503020000020004" pitchFamily="50" charset="-127"/>
              </a:rPr>
              <a:t>지수 계산</a:t>
            </a:r>
            <a:endParaRPr lang="en-US" altLang="ko-KR" sz="1200" b="1" dirty="0" smtClean="0">
              <a:solidFill>
                <a:schemeClr val="accent2"/>
              </a:solidFill>
              <a:latin typeface="맑은 고딕" panose="020B0503020000020004" pitchFamily="50" charset="-127"/>
            </a:endParaRPr>
          </a:p>
          <a:p>
            <a:pPr marL="171450" indent="-171450">
              <a:lnSpc>
                <a:spcPct val="150000"/>
              </a:lnSpc>
              <a:buFontTx/>
              <a:buChar char="-"/>
            </a:pPr>
            <a:r>
              <a:rPr lang="ko-KR" altLang="en-US" sz="1200" dirty="0" smtClean="0">
                <a:solidFill>
                  <a:schemeClr val="tx1"/>
                </a:solidFill>
                <a:latin typeface="맑은 고딕" panose="020B0503020000020004" pitchFamily="50" charset="-127"/>
              </a:rPr>
              <a:t>각 조건 별 그룹화를 통해 사고 건수 및 </a:t>
            </a:r>
            <a:r>
              <a:rPr lang="ko-KR" altLang="en-US" sz="1200" dirty="0" err="1" smtClean="0">
                <a:solidFill>
                  <a:schemeClr val="tx1"/>
                </a:solidFill>
                <a:latin typeface="맑은 고딕" panose="020B0503020000020004" pitchFamily="50" charset="-127"/>
              </a:rPr>
              <a:t>사상자수</a:t>
            </a:r>
            <a:r>
              <a:rPr lang="ko-KR" altLang="en-US" sz="1200" dirty="0" smtClean="0">
                <a:solidFill>
                  <a:schemeClr val="tx1"/>
                </a:solidFill>
                <a:latin typeface="맑은 고딕" panose="020B0503020000020004" pitchFamily="50" charset="-127"/>
              </a:rPr>
              <a:t> 총합계 계산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groupby</a:t>
            </a:r>
            <a:r>
              <a:rPr lang="en-US" altLang="ko-KR" sz="1200" dirty="0" smtClean="0">
                <a:solidFill>
                  <a:schemeClr val="tx1"/>
                </a:solidFill>
                <a:latin typeface="맑은 고딕" panose="020B0503020000020004" pitchFamily="50" charset="-127"/>
              </a:rPr>
              <a:t>().sum()</a:t>
            </a:r>
          </a:p>
          <a:p>
            <a:pPr marL="171450" indent="-171450">
              <a:lnSpc>
                <a:spcPct val="150000"/>
              </a:lnSpc>
              <a:buFontTx/>
              <a:buChar char="-"/>
            </a:pPr>
            <a:r>
              <a:rPr lang="en-US" altLang="ko-KR" sz="1200" dirty="0" smtClean="0">
                <a:solidFill>
                  <a:schemeClr val="tx1"/>
                </a:solidFill>
                <a:latin typeface="맑은 고딕" panose="020B0503020000020004" pitchFamily="50" charset="-127"/>
              </a:rPr>
              <a:t>ECLO </a:t>
            </a:r>
            <a:r>
              <a:rPr lang="ko-KR" altLang="en-US" sz="1200" dirty="0" smtClean="0">
                <a:solidFill>
                  <a:schemeClr val="tx1"/>
                </a:solidFill>
                <a:latin typeface="맑은 고딕" panose="020B0503020000020004" pitchFamily="50" charset="-127"/>
              </a:rPr>
              <a:t>지수를 계산한 후 사고 건수로 나누는 함수 생성 </a:t>
            </a:r>
            <a:r>
              <a:rPr lang="en-US" altLang="ko-KR" sz="1200" dirty="0" smtClean="0">
                <a:solidFill>
                  <a:schemeClr val="tx1"/>
                </a:solidFill>
                <a:latin typeface="맑은 고딕" panose="020B0503020000020004" pitchFamily="50" charset="-127"/>
              </a:rPr>
              <a:t>: </a:t>
            </a:r>
            <a:r>
              <a:rPr lang="en-US" altLang="ko-KR" sz="1200" dirty="0" err="1" smtClean="0">
                <a:solidFill>
                  <a:schemeClr val="tx1"/>
                </a:solidFill>
                <a:latin typeface="맑은 고딕" panose="020B0503020000020004" pitchFamily="50" charset="-127"/>
              </a:rPr>
              <a:t>cal_eclo</a:t>
            </a:r>
            <a:r>
              <a:rPr lang="en-US" altLang="ko-KR" sz="1200" dirty="0" smtClean="0">
                <a:solidFill>
                  <a:schemeClr val="tx1"/>
                </a:solidFill>
                <a:latin typeface="맑은 고딕" panose="020B0503020000020004" pitchFamily="50" charset="-127"/>
              </a:rPr>
              <a:t>()</a:t>
            </a:r>
            <a:endParaRPr lang="ko-KR" altLang="en-US" sz="1200" dirty="0">
              <a:solidFill>
                <a:schemeClr val="tx1"/>
              </a:solidFill>
              <a:latin typeface="맑은 고딕" panose="020B0503020000020004" pitchFamily="50" charset="-127"/>
            </a:endParaRPr>
          </a:p>
        </p:txBody>
      </p:sp>
      <p:grpSp>
        <p:nvGrpSpPr>
          <p:cNvPr id="3" name="그룹 2"/>
          <p:cNvGrpSpPr/>
          <p:nvPr/>
        </p:nvGrpSpPr>
        <p:grpSpPr>
          <a:xfrm>
            <a:off x="709958" y="3629025"/>
            <a:ext cx="9276659" cy="2971800"/>
            <a:chOff x="684702" y="3629025"/>
            <a:chExt cx="9276659" cy="2971800"/>
          </a:xfrm>
        </p:grpSpPr>
        <p:pic>
          <p:nvPicPr>
            <p:cNvPr id="28" name="그림 27"/>
            <p:cNvPicPr>
              <a:picLocks noChangeAspect="1"/>
            </p:cNvPicPr>
            <p:nvPr/>
          </p:nvPicPr>
          <p:blipFill rotWithShape="1">
            <a:blip r:embed="rId2"/>
            <a:srcRect t="1278" b="50943"/>
            <a:stretch/>
          </p:blipFill>
          <p:spPr>
            <a:xfrm>
              <a:off x="684702" y="3629025"/>
              <a:ext cx="7204450" cy="2971800"/>
            </a:xfrm>
            <a:prstGeom prst="rect">
              <a:avLst/>
            </a:prstGeom>
          </p:spPr>
        </p:pic>
        <p:pic>
          <p:nvPicPr>
            <p:cNvPr id="38" name="그림 37"/>
            <p:cNvPicPr>
              <a:picLocks noChangeAspect="1"/>
            </p:cNvPicPr>
            <p:nvPr/>
          </p:nvPicPr>
          <p:blipFill>
            <a:blip r:embed="rId3"/>
            <a:stretch>
              <a:fillRect/>
            </a:stretch>
          </p:blipFill>
          <p:spPr>
            <a:xfrm>
              <a:off x="3646631" y="5459791"/>
              <a:ext cx="6314730" cy="889399"/>
            </a:xfrm>
            <a:prstGeom prst="rect">
              <a:avLst/>
            </a:prstGeom>
          </p:spPr>
        </p:pic>
      </p:grpSp>
      <p:grpSp>
        <p:nvGrpSpPr>
          <p:cNvPr id="27" name="그룹 26"/>
          <p:cNvGrpSpPr/>
          <p:nvPr/>
        </p:nvGrpSpPr>
        <p:grpSpPr>
          <a:xfrm>
            <a:off x="2391001" y="241726"/>
            <a:ext cx="8138886" cy="862519"/>
            <a:chOff x="2391001" y="241726"/>
            <a:chExt cx="8138886" cy="862519"/>
          </a:xfrm>
        </p:grpSpPr>
        <p:sp>
          <p:nvSpPr>
            <p:cNvPr id="2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3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43</a:t>
            </a:fld>
            <a:endParaRPr lang="en-US"/>
          </a:p>
        </p:txBody>
      </p:sp>
    </p:spTree>
    <p:extLst>
      <p:ext uri="{BB962C8B-B14F-4D97-AF65-F5344CB8AC3E}">
        <p14:creationId xmlns:p14="http://schemas.microsoft.com/office/powerpoint/2010/main" val="3194174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데이터 병합</a:t>
            </a:r>
            <a:endParaRPr lang="ko-KR" altLang="en-US" dirty="0">
              <a:solidFill>
                <a:schemeClr val="accent2"/>
              </a:solidFill>
              <a:latin typeface="맑은 고딕" panose="020B0503020000020004" pitchFamily="50" charset="-127"/>
              <a:ea typeface="맑은 고딕" panose="020B0503020000020004" pitchFamily="50" charset="-127"/>
            </a:endParaRPr>
          </a:p>
        </p:txBody>
      </p:sp>
      <p:sp>
        <p:nvSpPr>
          <p:cNvPr id="45" name="직사각형 44"/>
          <p:cNvSpPr/>
          <p:nvPr/>
        </p:nvSpPr>
        <p:spPr>
          <a:xfrm>
            <a:off x="668196" y="1962824"/>
            <a:ext cx="9360183" cy="762755"/>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맑은 고딕" panose="020B0503020000020004" pitchFamily="50" charset="-127"/>
              </a:rPr>
              <a:t>첫 번째 과정으로 통해 만든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발생 </a:t>
            </a:r>
            <a:r>
              <a:rPr lang="ko-KR" altLang="en-US" sz="1200" b="1" dirty="0">
                <a:solidFill>
                  <a:schemeClr val="accent2"/>
                </a:solidFill>
                <a:latin typeface="맑은 고딕" panose="020B0503020000020004" pitchFamily="50" charset="-127"/>
              </a:rPr>
              <a:t>가능한 모든 조건 </a:t>
            </a:r>
            <a:r>
              <a:rPr lang="ko-KR" altLang="en-US" sz="1200" b="1" dirty="0" smtClean="0">
                <a:solidFill>
                  <a:schemeClr val="accent2"/>
                </a:solidFill>
                <a:latin typeface="맑은 고딕" panose="020B0503020000020004" pitchFamily="50" charset="-127"/>
              </a:rPr>
              <a:t>조합 데이터 프레임</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에</a:t>
            </a:r>
            <a:endParaRPr lang="en-US" altLang="ko-KR" sz="1200" b="1" dirty="0" smtClean="0">
              <a:solidFill>
                <a:schemeClr val="accent2"/>
              </a:solidFill>
              <a:latin typeface="맑은 고딕" panose="020B0503020000020004" pitchFamily="50" charset="-127"/>
            </a:endParaRPr>
          </a:p>
          <a:p>
            <a:pPr>
              <a:lnSpc>
                <a:spcPct val="150000"/>
              </a:lnSpc>
            </a:pPr>
            <a:r>
              <a:rPr lang="ko-KR" altLang="en-US" sz="1200" b="1" dirty="0" smtClean="0">
                <a:solidFill>
                  <a:schemeClr val="accent2"/>
                </a:solidFill>
                <a:latin typeface="맑은 고딕" panose="020B0503020000020004" pitchFamily="50" charset="-127"/>
              </a:rPr>
              <a:t>   조건 항목별 </a:t>
            </a:r>
            <a:r>
              <a:rPr lang="en-US" altLang="ko-KR" sz="1200" b="1" dirty="0" smtClean="0">
                <a:solidFill>
                  <a:schemeClr val="accent2"/>
                </a:solidFill>
                <a:latin typeface="맑은 고딕" panose="020B0503020000020004" pitchFamily="50" charset="-127"/>
              </a:rPr>
              <a:t>‘</a:t>
            </a:r>
            <a:r>
              <a:rPr lang="ko-KR" altLang="en-US" sz="1200" b="1" dirty="0" smtClean="0">
                <a:solidFill>
                  <a:schemeClr val="accent2"/>
                </a:solidFill>
                <a:latin typeface="맑은 고딕" panose="020B0503020000020004" pitchFamily="50" charset="-127"/>
              </a:rPr>
              <a:t>발생 빈도</a:t>
            </a:r>
            <a:r>
              <a:rPr lang="en-US" altLang="ko-KR" sz="1200" b="1" dirty="0" smtClean="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지표와 </a:t>
            </a:r>
            <a:r>
              <a:rPr lang="en-US" altLang="ko-KR" sz="1200" b="1" dirty="0" smtClean="0">
                <a:solidFill>
                  <a:schemeClr val="accent2"/>
                </a:solidFill>
                <a:latin typeface="맑은 고딕" panose="020B0503020000020004" pitchFamily="50" charset="-127"/>
              </a:rPr>
              <a:t>‘ECLO </a:t>
            </a:r>
            <a:r>
              <a:rPr lang="ko-KR" altLang="en-US" sz="1200" b="1" dirty="0" smtClean="0">
                <a:solidFill>
                  <a:schemeClr val="accent2"/>
                </a:solidFill>
                <a:latin typeface="맑은 고딕" panose="020B0503020000020004" pitchFamily="50" charset="-127"/>
              </a:rPr>
              <a:t>지수</a:t>
            </a:r>
            <a:r>
              <a:rPr lang="en-US" altLang="ko-KR" sz="1200" b="1" dirty="0" smtClean="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값</a:t>
            </a:r>
            <a:r>
              <a:rPr lang="en-US" altLang="ko-KR" sz="1200" b="1" dirty="0">
                <a:solidFill>
                  <a:schemeClr val="accent2"/>
                </a:solidFill>
                <a:latin typeface="맑은 고딕" panose="020B0503020000020004" pitchFamily="50" charset="-127"/>
              </a:rPr>
              <a:t> </a:t>
            </a:r>
            <a:r>
              <a:rPr lang="ko-KR" altLang="en-US" sz="1200" b="1" dirty="0" smtClean="0">
                <a:solidFill>
                  <a:schemeClr val="accent2"/>
                </a:solidFill>
                <a:latin typeface="맑은 고딕" panose="020B0503020000020004" pitchFamily="50" charset="-127"/>
              </a:rPr>
              <a:t>취합 </a:t>
            </a:r>
            <a:endParaRPr lang="ko-KR" altLang="en-US" sz="1200" dirty="0">
              <a:solidFill>
                <a:schemeClr val="tx1"/>
              </a:solidFill>
              <a:latin typeface="맑은 고딕" panose="020B0503020000020004" pitchFamily="50" charset="-127"/>
            </a:endParaRPr>
          </a:p>
        </p:txBody>
      </p:sp>
      <p:grpSp>
        <p:nvGrpSpPr>
          <p:cNvPr id="20" name="그룹 19"/>
          <p:cNvGrpSpPr/>
          <p:nvPr/>
        </p:nvGrpSpPr>
        <p:grpSpPr>
          <a:xfrm>
            <a:off x="668196" y="2763412"/>
            <a:ext cx="9360182" cy="3971801"/>
            <a:chOff x="668104" y="2763412"/>
            <a:chExt cx="9360182" cy="3971801"/>
          </a:xfrm>
        </p:grpSpPr>
        <p:pic>
          <p:nvPicPr>
            <p:cNvPr id="3" name="그림 2"/>
            <p:cNvPicPr>
              <a:picLocks noChangeAspect="1"/>
            </p:cNvPicPr>
            <p:nvPr/>
          </p:nvPicPr>
          <p:blipFill>
            <a:blip r:embed="rId2"/>
            <a:stretch>
              <a:fillRect/>
            </a:stretch>
          </p:blipFill>
          <p:spPr>
            <a:xfrm>
              <a:off x="668104" y="2763412"/>
              <a:ext cx="4680183" cy="1990726"/>
            </a:xfrm>
            <a:prstGeom prst="rect">
              <a:avLst/>
            </a:prstGeom>
          </p:spPr>
        </p:pic>
        <p:pic>
          <p:nvPicPr>
            <p:cNvPr id="18" name="그림 17"/>
            <p:cNvPicPr>
              <a:picLocks noChangeAspect="1"/>
            </p:cNvPicPr>
            <p:nvPr/>
          </p:nvPicPr>
          <p:blipFill rotWithShape="1">
            <a:blip r:embed="rId3"/>
            <a:srcRect l="3097"/>
            <a:stretch/>
          </p:blipFill>
          <p:spPr>
            <a:xfrm>
              <a:off x="668104" y="4837623"/>
              <a:ext cx="4680184" cy="1897590"/>
            </a:xfrm>
            <a:prstGeom prst="rect">
              <a:avLst/>
            </a:prstGeom>
          </p:spPr>
        </p:pic>
        <p:pic>
          <p:nvPicPr>
            <p:cNvPr id="47" name="그림 46"/>
            <p:cNvPicPr>
              <a:picLocks noChangeAspect="1"/>
            </p:cNvPicPr>
            <p:nvPr/>
          </p:nvPicPr>
          <p:blipFill>
            <a:blip r:embed="rId4"/>
            <a:stretch>
              <a:fillRect/>
            </a:stretch>
          </p:blipFill>
          <p:spPr>
            <a:xfrm>
              <a:off x="4289151" y="3750931"/>
              <a:ext cx="5739135" cy="2403633"/>
            </a:xfrm>
            <a:prstGeom prst="rect">
              <a:avLst/>
            </a:prstGeom>
          </p:spPr>
        </p:pic>
      </p:grpSp>
      <p:grpSp>
        <p:nvGrpSpPr>
          <p:cNvPr id="44" name="그룹 43"/>
          <p:cNvGrpSpPr/>
          <p:nvPr/>
        </p:nvGrpSpPr>
        <p:grpSpPr>
          <a:xfrm>
            <a:off x="2391001" y="241726"/>
            <a:ext cx="8138886" cy="862519"/>
            <a:chOff x="2391001" y="241726"/>
            <a:chExt cx="8138886" cy="862519"/>
          </a:xfrm>
        </p:grpSpPr>
        <p:sp>
          <p:nvSpPr>
            <p:cNvPr id="46"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48"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44</a:t>
            </a:fld>
            <a:endParaRPr lang="en-US"/>
          </a:p>
        </p:txBody>
      </p:sp>
    </p:spTree>
    <p:extLst>
      <p:ext uri="{BB962C8B-B14F-4D97-AF65-F5344CB8AC3E}">
        <p14:creationId xmlns:p14="http://schemas.microsoft.com/office/powerpoint/2010/main" val="4075190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ea typeface="맑은 고딕" panose="020B0503020000020004" pitchFamily="50" charset="-127"/>
              </a:rPr>
              <a:t>사고 발생 위험 지표 계산</a:t>
            </a:r>
            <a:endParaRPr lang="ko-KR" altLang="en-US" b="1" dirty="0">
              <a:solidFill>
                <a:schemeClr val="accent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5578179" y="5700629"/>
            <a:ext cx="3877985" cy="1052596"/>
          </a:xfrm>
          <a:prstGeom prst="rect">
            <a:avLst/>
          </a:prstGeom>
          <a:noFill/>
        </p:spPr>
        <p:txBody>
          <a:bodyPr wrap="none" rtlCol="0">
            <a:spAutoFit/>
          </a:bodyPr>
          <a:lstStyle/>
          <a:p>
            <a:pPr>
              <a:lnSpc>
                <a:spcPct val="130000"/>
              </a:lnSpc>
            </a:pPr>
            <a:r>
              <a:rPr lang="en-US" altLang="ko-KR" sz="1200" b="1" dirty="0" smtClean="0">
                <a:latin typeface="+mn-ea"/>
              </a:rPr>
              <a:t>2. corr_risk </a:t>
            </a:r>
          </a:p>
          <a:p>
            <a:pPr>
              <a:lnSpc>
                <a:spcPct val="130000"/>
              </a:lnSpc>
            </a:pPr>
            <a:r>
              <a:rPr lang="en-US" altLang="ko-KR" sz="1200" dirty="0" smtClean="0">
                <a:latin typeface="+mn-ea"/>
              </a:rPr>
              <a:t>   = </a:t>
            </a:r>
            <a:r>
              <a:rPr lang="ko-KR" altLang="en-US" sz="1200" dirty="0" smtClean="0">
                <a:latin typeface="+mn-ea"/>
              </a:rPr>
              <a:t>조건 항목별 ‘발생 빈도’ 지표</a:t>
            </a:r>
            <a:r>
              <a:rPr lang="en-US" altLang="ko-KR" sz="1200" dirty="0" smtClean="0">
                <a:latin typeface="+mn-ea"/>
              </a:rPr>
              <a:t> * (</a:t>
            </a:r>
            <a:r>
              <a:rPr lang="ko-KR" altLang="en-US" sz="1200" dirty="0" smtClean="0">
                <a:latin typeface="+mn-ea"/>
              </a:rPr>
              <a:t>상관계수</a:t>
            </a:r>
            <a:r>
              <a:rPr lang="en-US" altLang="ko-KR" sz="1200" dirty="0" smtClean="0">
                <a:latin typeface="+mn-ea"/>
              </a:rPr>
              <a:t> + 1)	</a:t>
            </a:r>
          </a:p>
          <a:p>
            <a:pPr>
              <a:lnSpc>
                <a:spcPct val="130000"/>
              </a:lnSpc>
            </a:pPr>
            <a:r>
              <a:rPr lang="en-US" altLang="ko-KR" sz="1200" dirty="0" smtClean="0">
                <a:latin typeface="+mn-ea"/>
              </a:rPr>
              <a:t>   </a:t>
            </a:r>
            <a:r>
              <a:rPr lang="en-US" altLang="ko-KR" sz="1200" dirty="0">
                <a:latin typeface="+mn-ea"/>
              </a:rPr>
              <a:t>= 2.0 * (0.21+1) + 4.0 * (0.48+1) </a:t>
            </a:r>
          </a:p>
          <a:p>
            <a:pPr>
              <a:lnSpc>
                <a:spcPct val="130000"/>
              </a:lnSpc>
            </a:pPr>
            <a:r>
              <a:rPr lang="en-US" altLang="ko-KR" sz="1200" dirty="0">
                <a:latin typeface="+mn-ea"/>
              </a:rPr>
              <a:t>        + 5.0 * (0.6+1) + 5.0 * (0.6+1) = 24.34</a:t>
            </a:r>
            <a:endParaRPr lang="ko-KR" altLang="en-US" sz="1200" dirty="0">
              <a:latin typeface="+mn-ea"/>
            </a:endParaRPr>
          </a:p>
        </p:txBody>
      </p:sp>
      <p:pic>
        <p:nvPicPr>
          <p:cNvPr id="36" name="그림 35"/>
          <p:cNvPicPr>
            <a:picLocks noChangeAspect="1"/>
          </p:cNvPicPr>
          <p:nvPr/>
        </p:nvPicPr>
        <p:blipFill rotWithShape="1">
          <a:blip r:embed="rId2"/>
          <a:srcRect t="7848" b="3178"/>
          <a:stretch/>
        </p:blipFill>
        <p:spPr>
          <a:xfrm>
            <a:off x="5578179" y="3567029"/>
            <a:ext cx="4320000" cy="2133600"/>
          </a:xfrm>
          <a:prstGeom prst="rect">
            <a:avLst/>
          </a:prstGeom>
        </p:spPr>
      </p:pic>
      <p:pic>
        <p:nvPicPr>
          <p:cNvPr id="40" name="그림 39"/>
          <p:cNvPicPr>
            <a:picLocks noChangeAspect="1"/>
          </p:cNvPicPr>
          <p:nvPr/>
        </p:nvPicPr>
        <p:blipFill>
          <a:blip r:embed="rId3"/>
          <a:stretch>
            <a:fillRect/>
          </a:stretch>
        </p:blipFill>
        <p:spPr>
          <a:xfrm>
            <a:off x="798396" y="3574748"/>
            <a:ext cx="4320000" cy="2125881"/>
          </a:xfrm>
          <a:prstGeom prst="rect">
            <a:avLst/>
          </a:prstGeom>
        </p:spPr>
      </p:pic>
      <p:sp>
        <p:nvSpPr>
          <p:cNvPr id="41" name="TextBox 40"/>
          <p:cNvSpPr txBox="1"/>
          <p:nvPr/>
        </p:nvSpPr>
        <p:spPr>
          <a:xfrm>
            <a:off x="775573" y="5700629"/>
            <a:ext cx="2954655" cy="812530"/>
          </a:xfrm>
          <a:prstGeom prst="rect">
            <a:avLst/>
          </a:prstGeom>
          <a:noFill/>
        </p:spPr>
        <p:txBody>
          <a:bodyPr wrap="none" rtlCol="0">
            <a:spAutoFit/>
          </a:bodyPr>
          <a:lstStyle/>
          <a:p>
            <a:pPr>
              <a:lnSpc>
                <a:spcPct val="130000"/>
              </a:lnSpc>
            </a:pPr>
            <a:r>
              <a:rPr lang="en-US" altLang="ko-KR" sz="1200" b="1" dirty="0" smtClean="0">
                <a:latin typeface="+mn-ea"/>
              </a:rPr>
              <a:t>1. total_risk</a:t>
            </a:r>
            <a:r>
              <a:rPr lang="en-US" altLang="ko-KR" sz="1200" b="1" dirty="0">
                <a:latin typeface="+mn-ea"/>
              </a:rPr>
              <a:t> </a:t>
            </a:r>
          </a:p>
          <a:p>
            <a:pPr>
              <a:lnSpc>
                <a:spcPct val="130000"/>
              </a:lnSpc>
            </a:pPr>
            <a:r>
              <a:rPr lang="en-US" altLang="ko-KR" sz="1200" dirty="0">
                <a:latin typeface="+mn-ea"/>
              </a:rPr>
              <a:t>   </a:t>
            </a:r>
            <a:r>
              <a:rPr lang="en-US" altLang="ko-KR" sz="1200" dirty="0" smtClean="0">
                <a:latin typeface="+mn-ea"/>
              </a:rPr>
              <a:t>= </a:t>
            </a:r>
            <a:r>
              <a:rPr lang="ko-KR" altLang="en-US" sz="1200" dirty="0">
                <a:latin typeface="+mn-ea"/>
              </a:rPr>
              <a:t>조건 항목별 ‘발생 빈도’ </a:t>
            </a:r>
            <a:r>
              <a:rPr lang="ko-KR" altLang="en-US" sz="1200" dirty="0" smtClean="0">
                <a:latin typeface="+mn-ea"/>
              </a:rPr>
              <a:t>지표의 합</a:t>
            </a:r>
            <a:r>
              <a:rPr lang="en-US" altLang="ko-KR" sz="1200" dirty="0">
                <a:latin typeface="+mn-ea"/>
              </a:rPr>
              <a:t>	</a:t>
            </a:r>
            <a:endParaRPr lang="en-US" altLang="ko-KR" sz="1200" b="1" dirty="0">
              <a:latin typeface="+mn-ea"/>
            </a:endParaRPr>
          </a:p>
          <a:p>
            <a:pPr>
              <a:lnSpc>
                <a:spcPct val="130000"/>
              </a:lnSpc>
            </a:pPr>
            <a:r>
              <a:rPr lang="en-US" altLang="ko-KR" sz="1200" dirty="0">
                <a:latin typeface="+mn-ea"/>
              </a:rPr>
              <a:t>   </a:t>
            </a:r>
            <a:r>
              <a:rPr lang="en-US" altLang="ko-KR" sz="1200" dirty="0" smtClean="0">
                <a:latin typeface="+mn-ea"/>
              </a:rPr>
              <a:t>= </a:t>
            </a:r>
            <a:r>
              <a:rPr lang="en-US" altLang="ko-KR" sz="1200" dirty="0">
                <a:latin typeface="+mn-ea"/>
              </a:rPr>
              <a:t>2.0 + 4.0 + 5.0 + 5.0 = 16.0</a:t>
            </a:r>
            <a:endParaRPr lang="ko-KR" altLang="en-US" sz="1200" dirty="0">
              <a:latin typeface="+mn-ea"/>
            </a:endParaRPr>
          </a:p>
        </p:txBody>
      </p:sp>
      <p:sp>
        <p:nvSpPr>
          <p:cNvPr id="48" name="직사각형 47"/>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a:solidFill>
                  <a:schemeClr val="accent2"/>
                </a:solidFill>
                <a:latin typeface="+mn-ea"/>
              </a:rPr>
              <a:t>조건 항목별 ‘발생 빈도’ 지표와 ‘</a:t>
            </a:r>
            <a:r>
              <a:rPr lang="en-US" altLang="ko-KR" sz="1200" b="1" dirty="0">
                <a:solidFill>
                  <a:schemeClr val="accent2"/>
                </a:solidFill>
                <a:latin typeface="+mn-ea"/>
              </a:rPr>
              <a:t>ECLO </a:t>
            </a:r>
            <a:r>
              <a:rPr lang="ko-KR" altLang="en-US" sz="1200" b="1" dirty="0">
                <a:solidFill>
                  <a:schemeClr val="accent2"/>
                </a:solidFill>
                <a:latin typeface="+mn-ea"/>
              </a:rPr>
              <a:t>지수’ </a:t>
            </a:r>
            <a:r>
              <a:rPr lang="ko-KR" altLang="en-US" sz="1200" b="1" dirty="0" smtClean="0">
                <a:solidFill>
                  <a:schemeClr val="accent2"/>
                </a:solidFill>
                <a:latin typeface="+mn-ea"/>
              </a:rPr>
              <a:t>값을 활용하여 </a:t>
            </a:r>
            <a:r>
              <a:rPr lang="en-US" altLang="ko-KR" sz="1200" b="1" dirty="0" smtClean="0">
                <a:solidFill>
                  <a:schemeClr val="accent2"/>
                </a:solidFill>
                <a:latin typeface="+mn-ea"/>
              </a:rPr>
              <a:t>'</a:t>
            </a:r>
            <a:r>
              <a:rPr lang="ko-KR" altLang="en-US" sz="1200" b="1" dirty="0" smtClean="0">
                <a:solidFill>
                  <a:schemeClr val="accent2"/>
                </a:solidFill>
                <a:latin typeface="+mn-ea"/>
              </a:rPr>
              <a:t>사고 발생 위험 지표</a:t>
            </a:r>
            <a:r>
              <a:rPr lang="en-US" altLang="ko-KR" sz="1200" b="1" dirty="0" smtClean="0">
                <a:solidFill>
                  <a:schemeClr val="accent2"/>
                </a:solidFill>
                <a:latin typeface="+mn-ea"/>
              </a:rPr>
              <a:t>‘</a:t>
            </a:r>
            <a:r>
              <a:rPr lang="ko-KR" altLang="en-US" sz="1200" b="1" dirty="0" smtClean="0">
                <a:solidFill>
                  <a:schemeClr val="accent2"/>
                </a:solidFill>
                <a:latin typeface="+mn-ea"/>
              </a:rPr>
              <a:t> 계산</a:t>
            </a:r>
            <a:endParaRPr lang="en-US" altLang="ko-KR" sz="1200" b="1" dirty="0" smtClean="0">
              <a:solidFill>
                <a:schemeClr val="accent2"/>
              </a:solidFill>
              <a:latin typeface="+mn-ea"/>
            </a:endParaRPr>
          </a:p>
          <a:p>
            <a:pPr marL="228600" indent="-228600">
              <a:lnSpc>
                <a:spcPct val="150000"/>
              </a:lnSpc>
              <a:buAutoNum type="arabicPeriod"/>
            </a:pPr>
            <a:r>
              <a:rPr lang="en-US" altLang="ko-KR" sz="1200" dirty="0" smtClean="0">
                <a:solidFill>
                  <a:schemeClr val="accent2"/>
                </a:solidFill>
              </a:rPr>
              <a:t>‘</a:t>
            </a:r>
            <a:r>
              <a:rPr lang="ko-KR" altLang="en-US" sz="1200" dirty="0" smtClean="0">
                <a:solidFill>
                  <a:schemeClr val="accent2"/>
                </a:solidFill>
              </a:rPr>
              <a:t>발생 빈도</a:t>
            </a:r>
            <a:r>
              <a:rPr lang="en-US" altLang="ko-KR" sz="1200" dirty="0" smtClean="0">
                <a:solidFill>
                  <a:schemeClr val="accent2"/>
                </a:solidFill>
              </a:rPr>
              <a:t>’ </a:t>
            </a:r>
            <a:r>
              <a:rPr lang="ko-KR" altLang="en-US" sz="1200" dirty="0" smtClean="0">
                <a:solidFill>
                  <a:schemeClr val="accent2"/>
                </a:solidFill>
              </a:rPr>
              <a:t>지표의 합계</a:t>
            </a:r>
            <a:endParaRPr lang="en-US" altLang="ko-KR" sz="1200" dirty="0" smtClean="0">
              <a:solidFill>
                <a:schemeClr val="accent2"/>
              </a:solidFill>
            </a:endParaRPr>
          </a:p>
          <a:p>
            <a:pPr marL="228600" indent="-228600">
              <a:lnSpc>
                <a:spcPct val="150000"/>
              </a:lnSpc>
              <a:buAutoNum type="arabicPeriod"/>
            </a:pP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지표와 </a:t>
            </a: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지표의 합계의 상관계수를 </a:t>
            </a:r>
            <a:r>
              <a:rPr lang="ko-KR" altLang="en-US" sz="1200" dirty="0">
                <a:solidFill>
                  <a:schemeClr val="accent2"/>
                </a:solidFill>
                <a:latin typeface="+mn-ea"/>
              </a:rPr>
              <a:t>곱한 결과의 합계</a:t>
            </a:r>
            <a:endParaRPr lang="en-US" altLang="ko-KR" sz="1200" dirty="0" smtClean="0">
              <a:solidFill>
                <a:schemeClr val="accent2"/>
              </a:solidFill>
              <a:latin typeface="+mn-ea"/>
            </a:endParaRPr>
          </a:p>
          <a:p>
            <a:pPr marL="228600" indent="-228600">
              <a:lnSpc>
                <a:spcPct val="150000"/>
              </a:lnSpc>
              <a:buAutoNum type="arabicPeriod"/>
            </a:pP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지표와 </a:t>
            </a:r>
            <a:r>
              <a:rPr lang="en-US" altLang="ko-KR" sz="1200" dirty="0" smtClean="0">
                <a:solidFill>
                  <a:schemeClr val="accent2"/>
                </a:solidFill>
                <a:latin typeface="+mn-ea"/>
              </a:rPr>
              <a:t>‘ECLO </a:t>
            </a:r>
            <a:r>
              <a:rPr lang="ko-KR" altLang="en-US" sz="1200" dirty="0" smtClean="0">
                <a:solidFill>
                  <a:schemeClr val="accent2"/>
                </a:solidFill>
                <a:latin typeface="+mn-ea"/>
              </a:rPr>
              <a:t>지수</a:t>
            </a:r>
            <a:r>
              <a:rPr lang="en-US" altLang="ko-KR" sz="1200" dirty="0" smtClean="0">
                <a:solidFill>
                  <a:schemeClr val="accent2"/>
                </a:solidFill>
                <a:latin typeface="+mn-ea"/>
              </a:rPr>
              <a:t>’</a:t>
            </a:r>
            <a:r>
              <a:rPr lang="ko-KR" altLang="en-US" sz="1200" dirty="0" smtClean="0">
                <a:solidFill>
                  <a:schemeClr val="accent2"/>
                </a:solidFill>
                <a:latin typeface="+mn-ea"/>
              </a:rPr>
              <a:t>의 합계</a:t>
            </a:r>
            <a:endParaRPr lang="en-US" altLang="ko-KR" sz="1200" dirty="0" smtClean="0">
              <a:solidFill>
                <a:schemeClr val="accent2"/>
              </a:solidFill>
              <a:latin typeface="+mn-ea"/>
            </a:endParaRPr>
          </a:p>
          <a:p>
            <a:pPr marL="228600" indent="-228600">
              <a:lnSpc>
                <a:spcPct val="150000"/>
              </a:lnSpc>
              <a:buAutoNum type="arabicPeriod"/>
            </a:pPr>
            <a:r>
              <a:rPr lang="ko-KR" altLang="en-US" sz="1200" dirty="0" smtClean="0">
                <a:solidFill>
                  <a:srgbClr val="FF0000"/>
                </a:solidFill>
                <a:latin typeface="+mn-ea"/>
              </a:rPr>
              <a:t> </a:t>
            </a:r>
            <a:r>
              <a:rPr lang="en-US" altLang="ko-KR" sz="1200" b="1" dirty="0">
                <a:solidFill>
                  <a:srgbClr val="FF0000"/>
                </a:solidFill>
                <a:latin typeface="+mn-ea"/>
              </a:rPr>
              <a:t>‘</a:t>
            </a:r>
            <a:r>
              <a:rPr lang="ko-KR" altLang="en-US" sz="1200" b="1" dirty="0">
                <a:solidFill>
                  <a:srgbClr val="FF0000"/>
                </a:solidFill>
                <a:latin typeface="+mn-ea"/>
              </a:rPr>
              <a:t>발생 빈도</a:t>
            </a:r>
            <a:r>
              <a:rPr lang="en-US" altLang="ko-KR" sz="1200" b="1" dirty="0">
                <a:solidFill>
                  <a:srgbClr val="FF0000"/>
                </a:solidFill>
                <a:latin typeface="+mn-ea"/>
              </a:rPr>
              <a:t>’ </a:t>
            </a:r>
            <a:r>
              <a:rPr lang="ko-KR" altLang="en-US" sz="1200" b="1" dirty="0">
                <a:solidFill>
                  <a:srgbClr val="FF0000"/>
                </a:solidFill>
                <a:latin typeface="+mn-ea"/>
              </a:rPr>
              <a:t>지표와 </a:t>
            </a:r>
            <a:r>
              <a:rPr lang="en-US" altLang="ko-KR" sz="1200" b="1" dirty="0">
                <a:solidFill>
                  <a:srgbClr val="FF0000"/>
                </a:solidFill>
                <a:latin typeface="+mn-ea"/>
              </a:rPr>
              <a:t>‘ECLO </a:t>
            </a:r>
            <a:r>
              <a:rPr lang="ko-KR" altLang="en-US" sz="1200" b="1" dirty="0">
                <a:solidFill>
                  <a:srgbClr val="FF0000"/>
                </a:solidFill>
                <a:latin typeface="+mn-ea"/>
              </a:rPr>
              <a:t>지수</a:t>
            </a:r>
            <a:r>
              <a:rPr lang="en-US" altLang="ko-KR" sz="1200" b="1" dirty="0" smtClean="0">
                <a:solidFill>
                  <a:srgbClr val="FF0000"/>
                </a:solidFill>
                <a:latin typeface="+mn-ea"/>
              </a:rPr>
              <a:t>’</a:t>
            </a:r>
            <a:r>
              <a:rPr lang="ko-KR" altLang="en-US" sz="1200" b="1" dirty="0" smtClean="0">
                <a:solidFill>
                  <a:srgbClr val="FF0000"/>
                </a:solidFill>
                <a:latin typeface="+mn-ea"/>
              </a:rPr>
              <a:t>를 곱한 결과의 합계 </a:t>
            </a:r>
            <a:r>
              <a:rPr lang="en-US" altLang="ko-KR" sz="1200" b="1" dirty="0" smtClean="0">
                <a:solidFill>
                  <a:srgbClr val="FF0000"/>
                </a:solidFill>
                <a:latin typeface="+mn-ea"/>
              </a:rPr>
              <a:t>-&gt; </a:t>
            </a:r>
            <a:r>
              <a:rPr lang="ko-KR" altLang="en-US" sz="1200" b="1" dirty="0" smtClean="0">
                <a:solidFill>
                  <a:srgbClr val="FF0000"/>
                </a:solidFill>
                <a:latin typeface="+mn-ea"/>
              </a:rPr>
              <a:t>시각화 활용 지표로 사용</a:t>
            </a:r>
            <a:endParaRPr lang="ko-KR" altLang="en-US" sz="1200" b="1" dirty="0">
              <a:solidFill>
                <a:srgbClr val="FF0000"/>
              </a:solidFill>
              <a:latin typeface="+mn-ea"/>
            </a:endParaRPr>
          </a:p>
        </p:txBody>
      </p:sp>
      <p:grpSp>
        <p:nvGrpSpPr>
          <p:cNvPr id="28" name="그룹 27"/>
          <p:cNvGrpSpPr/>
          <p:nvPr/>
        </p:nvGrpSpPr>
        <p:grpSpPr>
          <a:xfrm>
            <a:off x="2391001" y="241726"/>
            <a:ext cx="8138886" cy="862519"/>
            <a:chOff x="2391001" y="241726"/>
            <a:chExt cx="8138886" cy="862519"/>
          </a:xfrm>
        </p:grpSpPr>
        <p:sp>
          <p:nvSpPr>
            <p:cNvPr id="2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3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45</a:t>
            </a:fld>
            <a:endParaRPr lang="en-US"/>
          </a:p>
        </p:txBody>
      </p:sp>
    </p:spTree>
    <p:extLst>
      <p:ext uri="{BB962C8B-B14F-4D97-AF65-F5344CB8AC3E}">
        <p14:creationId xmlns:p14="http://schemas.microsoft.com/office/powerpoint/2010/main" val="19360187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solidFill>
                  <a:schemeClr val="accent2"/>
                </a:solidFill>
                <a:latin typeface="맑은 고딕" panose="020B0503020000020004" pitchFamily="50" charset="-127"/>
              </a:rPr>
              <a:t>사고 발생 위험 지표 계산</a:t>
            </a:r>
          </a:p>
        </p:txBody>
      </p:sp>
      <p:sp>
        <p:nvSpPr>
          <p:cNvPr id="35" name="TextBox 34"/>
          <p:cNvSpPr txBox="1"/>
          <p:nvPr/>
        </p:nvSpPr>
        <p:spPr>
          <a:xfrm>
            <a:off x="775573" y="5700629"/>
            <a:ext cx="3833101" cy="1052596"/>
          </a:xfrm>
          <a:prstGeom prst="rect">
            <a:avLst/>
          </a:prstGeom>
          <a:noFill/>
        </p:spPr>
        <p:txBody>
          <a:bodyPr wrap="none" rtlCol="0">
            <a:spAutoFit/>
          </a:bodyPr>
          <a:lstStyle/>
          <a:p>
            <a:pPr>
              <a:lnSpc>
                <a:spcPct val="130000"/>
              </a:lnSpc>
            </a:pPr>
            <a:r>
              <a:rPr lang="en-US" altLang="ko-KR" sz="1200" b="1" dirty="0" smtClean="0">
                <a:solidFill>
                  <a:srgbClr val="FF0000"/>
                </a:solidFill>
                <a:latin typeface="+mn-ea"/>
              </a:rPr>
              <a:t>4. </a:t>
            </a:r>
            <a:r>
              <a:rPr lang="en-US" altLang="ko-KR" sz="1200" b="1" dirty="0" err="1" smtClean="0">
                <a:solidFill>
                  <a:srgbClr val="FF0000"/>
                </a:solidFill>
                <a:latin typeface="+mn-ea"/>
              </a:rPr>
              <a:t>eclo_risk_mul</a:t>
            </a:r>
            <a:endParaRPr lang="ko-KR" altLang="en-US" sz="1200" b="1" dirty="0">
              <a:solidFill>
                <a:srgbClr val="FF0000"/>
              </a:solidFill>
              <a:latin typeface="+mn-ea"/>
            </a:endParaRPr>
          </a:p>
          <a:p>
            <a:pPr>
              <a:lnSpc>
                <a:spcPct val="130000"/>
              </a:lnSpc>
            </a:pPr>
            <a:r>
              <a:rPr lang="ko-KR" altLang="en-US" sz="1200" b="1" dirty="0">
                <a:solidFill>
                  <a:srgbClr val="FF0000"/>
                </a:solidFill>
                <a:latin typeface="+mn-ea"/>
              </a:rPr>
              <a:t>   </a:t>
            </a:r>
            <a:r>
              <a:rPr lang="en-US" altLang="ko-KR" sz="1200" dirty="0">
                <a:solidFill>
                  <a:srgbClr val="FF0000"/>
                </a:solidFill>
                <a:latin typeface="+mn-ea"/>
              </a:rPr>
              <a:t>= </a:t>
            </a:r>
            <a:r>
              <a:rPr lang="ko-KR" altLang="en-US" sz="1200" dirty="0">
                <a:solidFill>
                  <a:srgbClr val="FF0000"/>
                </a:solidFill>
                <a:latin typeface="+mn-ea"/>
              </a:rPr>
              <a:t>조건 항목별 ‘발생 빈도’ 지표 </a:t>
            </a:r>
            <a:r>
              <a:rPr lang="ko-KR" altLang="en-US" sz="1200" dirty="0" smtClean="0">
                <a:solidFill>
                  <a:srgbClr val="FF0000"/>
                </a:solidFill>
                <a:latin typeface="+mn-ea"/>
              </a:rPr>
              <a:t>*</a:t>
            </a:r>
            <a:r>
              <a:rPr lang="en-US" altLang="ko-KR" sz="1200" dirty="0" smtClean="0">
                <a:solidFill>
                  <a:srgbClr val="FF0000"/>
                </a:solidFill>
                <a:latin typeface="+mn-ea"/>
              </a:rPr>
              <a:t> </a:t>
            </a:r>
            <a:r>
              <a:rPr lang="en-US" altLang="ko-KR" sz="1200" dirty="0">
                <a:solidFill>
                  <a:srgbClr val="FF0000"/>
                </a:solidFill>
                <a:latin typeface="+mn-ea"/>
              </a:rPr>
              <a:t>‘ECLO </a:t>
            </a:r>
            <a:r>
              <a:rPr lang="ko-KR" altLang="en-US" sz="1200" dirty="0">
                <a:solidFill>
                  <a:srgbClr val="FF0000"/>
                </a:solidFill>
                <a:latin typeface="+mn-ea"/>
              </a:rPr>
              <a:t>지수</a:t>
            </a:r>
            <a:r>
              <a:rPr lang="en-US" altLang="ko-KR" sz="1200" dirty="0">
                <a:solidFill>
                  <a:srgbClr val="FF0000"/>
                </a:solidFill>
                <a:latin typeface="+mn-ea"/>
              </a:rPr>
              <a:t>’</a:t>
            </a:r>
          </a:p>
          <a:p>
            <a:pPr>
              <a:lnSpc>
                <a:spcPct val="130000"/>
              </a:lnSpc>
            </a:pPr>
            <a:r>
              <a:rPr lang="en-US" altLang="ko-KR" sz="1200" dirty="0">
                <a:solidFill>
                  <a:srgbClr val="FF0000"/>
                </a:solidFill>
                <a:latin typeface="+mn-ea"/>
              </a:rPr>
              <a:t>   </a:t>
            </a:r>
            <a:r>
              <a:rPr lang="en-US" altLang="ko-KR" sz="1200" dirty="0" smtClean="0">
                <a:solidFill>
                  <a:srgbClr val="FF0000"/>
                </a:solidFill>
                <a:latin typeface="+mn-ea"/>
              </a:rPr>
              <a:t>= </a:t>
            </a:r>
            <a:r>
              <a:rPr lang="en-US" altLang="ko-KR" sz="1200" dirty="0">
                <a:solidFill>
                  <a:srgbClr val="FF0000"/>
                </a:solidFill>
                <a:latin typeface="+mn-ea"/>
              </a:rPr>
              <a:t>2.0 * 4.476796 + 4.0 * 4.588551 </a:t>
            </a:r>
          </a:p>
          <a:p>
            <a:pPr>
              <a:lnSpc>
                <a:spcPct val="130000"/>
              </a:lnSpc>
            </a:pPr>
            <a:r>
              <a:rPr lang="en-US" altLang="ko-KR" sz="1200" dirty="0">
                <a:solidFill>
                  <a:srgbClr val="FF0000"/>
                </a:solidFill>
                <a:latin typeface="+mn-ea"/>
              </a:rPr>
              <a:t>     </a:t>
            </a:r>
            <a:r>
              <a:rPr lang="en-US" altLang="ko-KR" sz="1200" dirty="0" smtClean="0">
                <a:solidFill>
                  <a:srgbClr val="FF0000"/>
                </a:solidFill>
                <a:latin typeface="+mn-ea"/>
              </a:rPr>
              <a:t> + </a:t>
            </a:r>
            <a:r>
              <a:rPr lang="en-US" altLang="ko-KR" sz="1200" dirty="0">
                <a:solidFill>
                  <a:srgbClr val="FF0000"/>
                </a:solidFill>
                <a:latin typeface="+mn-ea"/>
              </a:rPr>
              <a:t>5.0 * 4.444769 + 5.0 * 4.460808 </a:t>
            </a:r>
            <a:r>
              <a:rPr lang="en-US" altLang="ko-KR" sz="1200" dirty="0" smtClean="0">
                <a:solidFill>
                  <a:srgbClr val="FF0000"/>
                </a:solidFill>
                <a:latin typeface="+mn-ea"/>
              </a:rPr>
              <a:t>= 71.835680</a:t>
            </a:r>
            <a:endParaRPr lang="en-US" altLang="ko-KR" sz="1200" dirty="0">
              <a:solidFill>
                <a:srgbClr val="FF0000"/>
              </a:solidFill>
              <a:latin typeface="+mn-ea"/>
            </a:endParaRPr>
          </a:p>
        </p:txBody>
      </p:sp>
      <p:sp>
        <p:nvSpPr>
          <p:cNvPr id="41" name="TextBox 40"/>
          <p:cNvSpPr txBox="1"/>
          <p:nvPr/>
        </p:nvSpPr>
        <p:spPr>
          <a:xfrm>
            <a:off x="775573" y="4695825"/>
            <a:ext cx="3916457" cy="1052596"/>
          </a:xfrm>
          <a:prstGeom prst="rect">
            <a:avLst/>
          </a:prstGeom>
          <a:noFill/>
        </p:spPr>
        <p:txBody>
          <a:bodyPr wrap="none" rtlCol="0">
            <a:spAutoFit/>
          </a:bodyPr>
          <a:lstStyle/>
          <a:p>
            <a:pPr>
              <a:lnSpc>
                <a:spcPct val="130000"/>
              </a:lnSpc>
            </a:pPr>
            <a:r>
              <a:rPr lang="en-US" altLang="ko-KR" sz="1200" b="1" dirty="0">
                <a:latin typeface="+mn-ea"/>
              </a:rPr>
              <a:t>3</a:t>
            </a:r>
            <a:r>
              <a:rPr lang="en-US" altLang="ko-KR" sz="1200" b="1" dirty="0" smtClean="0">
                <a:latin typeface="+mn-ea"/>
              </a:rPr>
              <a:t>. eclo_risk_sum</a:t>
            </a:r>
            <a:endParaRPr lang="ko-KR" altLang="en-US" sz="1200" b="1" dirty="0">
              <a:latin typeface="+mn-ea"/>
            </a:endParaRPr>
          </a:p>
          <a:p>
            <a:pPr>
              <a:lnSpc>
                <a:spcPct val="130000"/>
              </a:lnSpc>
            </a:pPr>
            <a:r>
              <a:rPr lang="ko-KR" altLang="en-US" sz="1200" b="1" dirty="0">
                <a:latin typeface="+mn-ea"/>
              </a:rPr>
              <a:t>   </a:t>
            </a:r>
            <a:r>
              <a:rPr lang="en-US" altLang="ko-KR" sz="1200" dirty="0">
                <a:latin typeface="+mn-ea"/>
              </a:rPr>
              <a:t>= </a:t>
            </a:r>
            <a:r>
              <a:rPr lang="ko-KR" altLang="en-US" sz="1200" dirty="0">
                <a:latin typeface="+mn-ea"/>
              </a:rPr>
              <a:t>조건 항목별 ‘발생 빈도’ 지표 </a:t>
            </a:r>
            <a:r>
              <a:rPr lang="en-US" altLang="ko-KR" sz="1200" dirty="0" smtClean="0">
                <a:latin typeface="+mn-ea"/>
              </a:rPr>
              <a:t>+ ‘ECLO </a:t>
            </a:r>
            <a:r>
              <a:rPr lang="ko-KR" altLang="en-US" sz="1200" dirty="0" smtClean="0">
                <a:latin typeface="+mn-ea"/>
              </a:rPr>
              <a:t>지수</a:t>
            </a:r>
            <a:r>
              <a:rPr lang="en-US" altLang="ko-KR" sz="1200" dirty="0" smtClean="0">
                <a:latin typeface="+mn-ea"/>
              </a:rPr>
              <a:t>’</a:t>
            </a:r>
            <a:endParaRPr lang="en-US" altLang="ko-KR" sz="1200" dirty="0">
              <a:latin typeface="+mn-ea"/>
            </a:endParaRPr>
          </a:p>
          <a:p>
            <a:pPr>
              <a:lnSpc>
                <a:spcPct val="130000"/>
              </a:lnSpc>
            </a:pPr>
            <a:r>
              <a:rPr lang="en-US" altLang="ko-KR" sz="1200" dirty="0">
                <a:latin typeface="+mn-ea"/>
              </a:rPr>
              <a:t>  </a:t>
            </a:r>
            <a:r>
              <a:rPr lang="en-US" altLang="ko-KR" sz="1200" dirty="0" smtClean="0">
                <a:latin typeface="+mn-ea"/>
              </a:rPr>
              <a:t> </a:t>
            </a:r>
            <a:r>
              <a:rPr lang="en-US" altLang="ko-KR" sz="1200" dirty="0">
                <a:latin typeface="+mn-ea"/>
              </a:rPr>
              <a:t>= 2.0 + 4.476796 + 4.0 + 4.588551 </a:t>
            </a:r>
          </a:p>
          <a:p>
            <a:pPr>
              <a:lnSpc>
                <a:spcPct val="130000"/>
              </a:lnSpc>
            </a:pPr>
            <a:r>
              <a:rPr lang="en-US" altLang="ko-KR" sz="1200" dirty="0">
                <a:latin typeface="+mn-ea"/>
              </a:rPr>
              <a:t>  </a:t>
            </a:r>
            <a:r>
              <a:rPr lang="en-US" altLang="ko-KR" sz="1200" dirty="0" smtClean="0">
                <a:latin typeface="+mn-ea"/>
              </a:rPr>
              <a:t>    </a:t>
            </a:r>
            <a:r>
              <a:rPr lang="en-US" altLang="ko-KR" sz="1200" dirty="0">
                <a:latin typeface="+mn-ea"/>
              </a:rPr>
              <a:t>+ 5.0 + 4.444769 + 5.0 + 4.460808 </a:t>
            </a:r>
            <a:r>
              <a:rPr lang="en-US" altLang="ko-KR" sz="1200" dirty="0" smtClean="0">
                <a:latin typeface="+mn-ea"/>
              </a:rPr>
              <a:t>= </a:t>
            </a:r>
            <a:r>
              <a:rPr lang="en-US" altLang="ko-KR" sz="1200" dirty="0">
                <a:latin typeface="+mn-ea"/>
              </a:rPr>
              <a:t>33.970924</a:t>
            </a:r>
            <a:endParaRPr lang="ko-KR" altLang="en-US" sz="1200" dirty="0">
              <a:latin typeface="+mn-ea"/>
            </a:endParaRPr>
          </a:p>
        </p:txBody>
      </p:sp>
      <p:pic>
        <p:nvPicPr>
          <p:cNvPr id="49" name="그림 48"/>
          <p:cNvPicPr>
            <a:picLocks noChangeAspect="1"/>
          </p:cNvPicPr>
          <p:nvPr/>
        </p:nvPicPr>
        <p:blipFill>
          <a:blip r:embed="rId2"/>
          <a:stretch>
            <a:fillRect/>
          </a:stretch>
        </p:blipFill>
        <p:spPr>
          <a:xfrm>
            <a:off x="798396" y="3567029"/>
            <a:ext cx="4702291" cy="1140717"/>
          </a:xfrm>
          <a:prstGeom prst="rect">
            <a:avLst/>
          </a:prstGeom>
        </p:spPr>
      </p:pic>
      <p:pic>
        <p:nvPicPr>
          <p:cNvPr id="50" name="그림 49"/>
          <p:cNvPicPr>
            <a:picLocks noChangeAspect="1"/>
          </p:cNvPicPr>
          <p:nvPr/>
        </p:nvPicPr>
        <p:blipFill>
          <a:blip r:embed="rId3"/>
          <a:stretch>
            <a:fillRect/>
          </a:stretch>
        </p:blipFill>
        <p:spPr>
          <a:xfrm>
            <a:off x="5592667" y="3567029"/>
            <a:ext cx="4305512" cy="2652796"/>
          </a:xfrm>
          <a:prstGeom prst="rect">
            <a:avLst/>
          </a:prstGeom>
        </p:spPr>
      </p:pic>
      <p:sp>
        <p:nvSpPr>
          <p:cNvPr id="51" name="직사각형 50"/>
          <p:cNvSpPr/>
          <p:nvPr/>
        </p:nvSpPr>
        <p:spPr>
          <a:xfrm>
            <a:off x="668196" y="1962825"/>
            <a:ext cx="9360183" cy="151380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a:solidFill>
                  <a:schemeClr val="accent2"/>
                </a:solidFill>
                <a:latin typeface="+mn-ea"/>
              </a:rPr>
              <a:t>조건 항목별 ‘발생 빈도’ 지표와 ‘</a:t>
            </a:r>
            <a:r>
              <a:rPr lang="en-US" altLang="ko-KR" sz="1200" b="1" dirty="0">
                <a:solidFill>
                  <a:schemeClr val="accent2"/>
                </a:solidFill>
                <a:latin typeface="+mn-ea"/>
              </a:rPr>
              <a:t>ECLO </a:t>
            </a:r>
            <a:r>
              <a:rPr lang="ko-KR" altLang="en-US" sz="1200" b="1" dirty="0">
                <a:solidFill>
                  <a:schemeClr val="accent2"/>
                </a:solidFill>
                <a:latin typeface="+mn-ea"/>
              </a:rPr>
              <a:t>지수’ </a:t>
            </a:r>
            <a:r>
              <a:rPr lang="ko-KR" altLang="en-US" sz="1200" b="1" dirty="0" smtClean="0">
                <a:solidFill>
                  <a:schemeClr val="accent2"/>
                </a:solidFill>
                <a:latin typeface="+mn-ea"/>
              </a:rPr>
              <a:t>값을 활용하여 </a:t>
            </a:r>
            <a:r>
              <a:rPr lang="en-US" altLang="ko-KR" sz="1200" b="1" dirty="0" smtClean="0">
                <a:solidFill>
                  <a:schemeClr val="accent2"/>
                </a:solidFill>
                <a:latin typeface="+mn-ea"/>
              </a:rPr>
              <a:t>'</a:t>
            </a:r>
            <a:r>
              <a:rPr lang="ko-KR" altLang="en-US" sz="1200" b="1" dirty="0" smtClean="0">
                <a:solidFill>
                  <a:schemeClr val="accent2"/>
                </a:solidFill>
                <a:latin typeface="+mn-ea"/>
              </a:rPr>
              <a:t>사고 발생 위험 지표</a:t>
            </a:r>
            <a:r>
              <a:rPr lang="en-US" altLang="ko-KR" sz="1200" b="1" dirty="0" smtClean="0">
                <a:solidFill>
                  <a:schemeClr val="accent2"/>
                </a:solidFill>
                <a:latin typeface="+mn-ea"/>
              </a:rPr>
              <a:t>‘</a:t>
            </a:r>
            <a:r>
              <a:rPr lang="ko-KR" altLang="en-US" sz="1200" b="1" dirty="0" smtClean="0">
                <a:solidFill>
                  <a:schemeClr val="accent2"/>
                </a:solidFill>
                <a:latin typeface="+mn-ea"/>
              </a:rPr>
              <a:t> 계산</a:t>
            </a:r>
            <a:endParaRPr lang="en-US" altLang="ko-KR" sz="1200" b="1" dirty="0" smtClean="0">
              <a:solidFill>
                <a:schemeClr val="accent2"/>
              </a:solidFill>
              <a:latin typeface="+mn-ea"/>
            </a:endParaRPr>
          </a:p>
          <a:p>
            <a:pPr marL="228600" indent="-228600">
              <a:lnSpc>
                <a:spcPct val="150000"/>
              </a:lnSpc>
              <a:buAutoNum type="arabicPeriod"/>
            </a:pPr>
            <a:r>
              <a:rPr lang="en-US" altLang="ko-KR" sz="1200" dirty="0" smtClean="0">
                <a:solidFill>
                  <a:schemeClr val="accent2"/>
                </a:solidFill>
              </a:rPr>
              <a:t>‘</a:t>
            </a:r>
            <a:r>
              <a:rPr lang="ko-KR" altLang="en-US" sz="1200" dirty="0" smtClean="0">
                <a:solidFill>
                  <a:schemeClr val="accent2"/>
                </a:solidFill>
              </a:rPr>
              <a:t>발생 빈도</a:t>
            </a:r>
            <a:r>
              <a:rPr lang="en-US" altLang="ko-KR" sz="1200" dirty="0" smtClean="0">
                <a:solidFill>
                  <a:schemeClr val="accent2"/>
                </a:solidFill>
              </a:rPr>
              <a:t>’ </a:t>
            </a:r>
            <a:r>
              <a:rPr lang="ko-KR" altLang="en-US" sz="1200" dirty="0" smtClean="0">
                <a:solidFill>
                  <a:schemeClr val="accent2"/>
                </a:solidFill>
              </a:rPr>
              <a:t>지표의 합계</a:t>
            </a:r>
            <a:endParaRPr lang="en-US" altLang="ko-KR" sz="1200" dirty="0" smtClean="0">
              <a:solidFill>
                <a:schemeClr val="accent2"/>
              </a:solidFill>
            </a:endParaRPr>
          </a:p>
          <a:p>
            <a:pPr marL="228600" indent="-228600">
              <a:lnSpc>
                <a:spcPct val="150000"/>
              </a:lnSpc>
              <a:buAutoNum type="arabicPeriod"/>
            </a:pP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지표와 </a:t>
            </a: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지표의 합계의 상관계수를 </a:t>
            </a:r>
            <a:r>
              <a:rPr lang="ko-KR" altLang="en-US" sz="1200" dirty="0">
                <a:solidFill>
                  <a:schemeClr val="accent2"/>
                </a:solidFill>
                <a:latin typeface="+mn-ea"/>
              </a:rPr>
              <a:t>곱한 결과의 합계</a:t>
            </a:r>
            <a:endParaRPr lang="en-US" altLang="ko-KR" sz="1200" dirty="0" smtClean="0">
              <a:solidFill>
                <a:schemeClr val="accent2"/>
              </a:solidFill>
              <a:latin typeface="+mn-ea"/>
            </a:endParaRPr>
          </a:p>
          <a:p>
            <a:pPr marL="228600" indent="-228600">
              <a:lnSpc>
                <a:spcPct val="150000"/>
              </a:lnSpc>
              <a:buAutoNum type="arabicPeriod"/>
            </a:pPr>
            <a:r>
              <a:rPr lang="en-US" altLang="ko-KR" sz="1200" dirty="0" smtClean="0">
                <a:solidFill>
                  <a:schemeClr val="accent2"/>
                </a:solidFill>
                <a:latin typeface="+mn-ea"/>
              </a:rPr>
              <a:t>‘</a:t>
            </a:r>
            <a:r>
              <a:rPr lang="ko-KR" altLang="en-US" sz="1200" dirty="0" smtClean="0">
                <a:solidFill>
                  <a:schemeClr val="accent2"/>
                </a:solidFill>
                <a:latin typeface="+mn-ea"/>
              </a:rPr>
              <a:t>발생 빈도</a:t>
            </a:r>
            <a:r>
              <a:rPr lang="en-US" altLang="ko-KR" sz="1200" dirty="0" smtClean="0">
                <a:solidFill>
                  <a:schemeClr val="accent2"/>
                </a:solidFill>
                <a:latin typeface="+mn-ea"/>
              </a:rPr>
              <a:t>’ </a:t>
            </a:r>
            <a:r>
              <a:rPr lang="ko-KR" altLang="en-US" sz="1200" dirty="0" smtClean="0">
                <a:solidFill>
                  <a:schemeClr val="accent2"/>
                </a:solidFill>
                <a:latin typeface="+mn-ea"/>
              </a:rPr>
              <a:t>지표와 </a:t>
            </a:r>
            <a:r>
              <a:rPr lang="en-US" altLang="ko-KR" sz="1200" dirty="0" smtClean="0">
                <a:solidFill>
                  <a:schemeClr val="accent2"/>
                </a:solidFill>
                <a:latin typeface="+mn-ea"/>
              </a:rPr>
              <a:t>‘ECLO </a:t>
            </a:r>
            <a:r>
              <a:rPr lang="ko-KR" altLang="en-US" sz="1200" dirty="0" smtClean="0">
                <a:solidFill>
                  <a:schemeClr val="accent2"/>
                </a:solidFill>
                <a:latin typeface="+mn-ea"/>
              </a:rPr>
              <a:t>지수</a:t>
            </a:r>
            <a:r>
              <a:rPr lang="en-US" altLang="ko-KR" sz="1200" dirty="0" smtClean="0">
                <a:solidFill>
                  <a:schemeClr val="accent2"/>
                </a:solidFill>
                <a:latin typeface="+mn-ea"/>
              </a:rPr>
              <a:t>’</a:t>
            </a:r>
            <a:r>
              <a:rPr lang="ko-KR" altLang="en-US" sz="1200" dirty="0" smtClean="0">
                <a:solidFill>
                  <a:schemeClr val="accent2"/>
                </a:solidFill>
                <a:latin typeface="+mn-ea"/>
              </a:rPr>
              <a:t>의 합계</a:t>
            </a:r>
            <a:endParaRPr lang="en-US" altLang="ko-KR" sz="1200" dirty="0" smtClean="0">
              <a:solidFill>
                <a:schemeClr val="accent2"/>
              </a:solidFill>
              <a:latin typeface="+mn-ea"/>
            </a:endParaRPr>
          </a:p>
          <a:p>
            <a:pPr marL="228600" indent="-228600">
              <a:lnSpc>
                <a:spcPct val="150000"/>
              </a:lnSpc>
              <a:buAutoNum type="arabicPeriod"/>
            </a:pPr>
            <a:r>
              <a:rPr lang="ko-KR" altLang="en-US" sz="1200" dirty="0" smtClean="0">
                <a:solidFill>
                  <a:srgbClr val="FF0000"/>
                </a:solidFill>
                <a:latin typeface="+mn-ea"/>
              </a:rPr>
              <a:t> </a:t>
            </a:r>
            <a:r>
              <a:rPr lang="en-US" altLang="ko-KR" sz="1200" b="1" dirty="0">
                <a:solidFill>
                  <a:srgbClr val="FF0000"/>
                </a:solidFill>
                <a:latin typeface="+mn-ea"/>
              </a:rPr>
              <a:t>‘</a:t>
            </a:r>
            <a:r>
              <a:rPr lang="ko-KR" altLang="en-US" sz="1200" b="1" dirty="0">
                <a:solidFill>
                  <a:srgbClr val="FF0000"/>
                </a:solidFill>
                <a:latin typeface="+mn-ea"/>
              </a:rPr>
              <a:t>발생 빈도</a:t>
            </a:r>
            <a:r>
              <a:rPr lang="en-US" altLang="ko-KR" sz="1200" b="1" dirty="0">
                <a:solidFill>
                  <a:srgbClr val="FF0000"/>
                </a:solidFill>
                <a:latin typeface="+mn-ea"/>
              </a:rPr>
              <a:t>’ </a:t>
            </a:r>
            <a:r>
              <a:rPr lang="ko-KR" altLang="en-US" sz="1200" b="1" dirty="0">
                <a:solidFill>
                  <a:srgbClr val="FF0000"/>
                </a:solidFill>
                <a:latin typeface="+mn-ea"/>
              </a:rPr>
              <a:t>지표와 </a:t>
            </a:r>
            <a:r>
              <a:rPr lang="en-US" altLang="ko-KR" sz="1200" b="1" dirty="0">
                <a:solidFill>
                  <a:srgbClr val="FF0000"/>
                </a:solidFill>
                <a:latin typeface="+mn-ea"/>
              </a:rPr>
              <a:t>‘ECLO </a:t>
            </a:r>
            <a:r>
              <a:rPr lang="ko-KR" altLang="en-US" sz="1200" b="1" dirty="0">
                <a:solidFill>
                  <a:srgbClr val="FF0000"/>
                </a:solidFill>
                <a:latin typeface="+mn-ea"/>
              </a:rPr>
              <a:t>지수</a:t>
            </a:r>
            <a:r>
              <a:rPr lang="en-US" altLang="ko-KR" sz="1200" b="1" dirty="0" smtClean="0">
                <a:solidFill>
                  <a:srgbClr val="FF0000"/>
                </a:solidFill>
                <a:latin typeface="+mn-ea"/>
              </a:rPr>
              <a:t>’</a:t>
            </a:r>
            <a:r>
              <a:rPr lang="ko-KR" altLang="en-US" sz="1200" b="1" dirty="0" smtClean="0">
                <a:solidFill>
                  <a:srgbClr val="FF0000"/>
                </a:solidFill>
                <a:latin typeface="+mn-ea"/>
              </a:rPr>
              <a:t>를 곱한 결과의 합계 </a:t>
            </a:r>
            <a:r>
              <a:rPr lang="en-US" altLang="ko-KR" sz="1200" b="1" dirty="0" smtClean="0">
                <a:solidFill>
                  <a:srgbClr val="FF0000"/>
                </a:solidFill>
                <a:latin typeface="+mn-ea"/>
              </a:rPr>
              <a:t>-&gt; </a:t>
            </a:r>
            <a:r>
              <a:rPr lang="ko-KR" altLang="en-US" sz="1200" b="1" dirty="0" smtClean="0">
                <a:solidFill>
                  <a:srgbClr val="FF0000"/>
                </a:solidFill>
                <a:latin typeface="+mn-ea"/>
              </a:rPr>
              <a:t>시각화 활용 지표로 사용</a:t>
            </a:r>
            <a:endParaRPr lang="ko-KR" altLang="en-US" sz="1200" b="1" dirty="0">
              <a:solidFill>
                <a:srgbClr val="FF0000"/>
              </a:solidFill>
              <a:latin typeface="+mn-ea"/>
            </a:endParaRPr>
          </a:p>
        </p:txBody>
      </p:sp>
      <p:grpSp>
        <p:nvGrpSpPr>
          <p:cNvPr id="28" name="그룹 27"/>
          <p:cNvGrpSpPr/>
          <p:nvPr/>
        </p:nvGrpSpPr>
        <p:grpSpPr>
          <a:xfrm>
            <a:off x="2391001" y="241726"/>
            <a:ext cx="8138886" cy="862519"/>
            <a:chOff x="2391001" y="241726"/>
            <a:chExt cx="8138886" cy="862519"/>
          </a:xfrm>
        </p:grpSpPr>
        <p:sp>
          <p:nvSpPr>
            <p:cNvPr id="2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5. </a:t>
              </a:r>
              <a:r>
                <a:rPr lang="ko-KR" altLang="en-US" sz="2800" b="1" dirty="0">
                  <a:solidFill>
                    <a:srgbClr val="1187CF"/>
                  </a:solidFill>
                  <a:latin typeface="맑은 고딕" panose="020B0503020000020004" pitchFamily="50" charset="-127"/>
                  <a:cs typeface="THELuxGoB" pitchFamily="34" charset="0"/>
                </a:rPr>
                <a:t>사고 발생 위험 지표 생성</a:t>
              </a:r>
              <a:endParaRPr lang="en-US" altLang="ko-KR" sz="2800" b="1" dirty="0">
                <a:solidFill>
                  <a:srgbClr val="1187CF"/>
                </a:solidFill>
                <a:latin typeface="맑은 고딕" panose="020B0503020000020004" pitchFamily="50" charset="-127"/>
                <a:cs typeface="THELuxGoB" pitchFamily="34" charset="0"/>
              </a:endParaRPr>
            </a:p>
          </p:txBody>
        </p:sp>
        <p:sp>
          <p:nvSpPr>
            <p:cNvPr id="30"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46</a:t>
            </a:fld>
            <a:endParaRPr lang="en-US"/>
          </a:p>
        </p:txBody>
      </p:sp>
    </p:spTree>
    <p:extLst>
      <p:ext uri="{BB962C8B-B14F-4D97-AF65-F5344CB8AC3E}">
        <p14:creationId xmlns:p14="http://schemas.microsoft.com/office/powerpoint/2010/main" val="35298784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pic>
        <p:nvPicPr>
          <p:cNvPr id="24" name="그림 23"/>
          <p:cNvPicPr>
            <a:picLocks noChangeAspect="1"/>
          </p:cNvPicPr>
          <p:nvPr/>
        </p:nvPicPr>
        <p:blipFill>
          <a:blip r:embed="rId2"/>
          <a:stretch>
            <a:fillRect/>
          </a:stretch>
        </p:blipFill>
        <p:spPr>
          <a:xfrm>
            <a:off x="2364181" y="4009411"/>
            <a:ext cx="5968213" cy="2207063"/>
          </a:xfrm>
          <a:prstGeom prst="rect">
            <a:avLst/>
          </a:prstGeom>
        </p:spPr>
      </p:pic>
      <p:sp>
        <p:nvSpPr>
          <p:cNvPr id="27" name="직사각형 26"/>
          <p:cNvSpPr/>
          <p:nvPr/>
        </p:nvSpPr>
        <p:spPr>
          <a:xfrm>
            <a:off x="668196" y="1962825"/>
            <a:ext cx="9360183" cy="1706240"/>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AutoNum type="arabicPeriod"/>
            </a:pPr>
            <a:r>
              <a:rPr lang="ko-KR" altLang="en-US" sz="1200" b="1" dirty="0" smtClean="0">
                <a:solidFill>
                  <a:schemeClr val="accent2"/>
                </a:solidFill>
              </a:rPr>
              <a:t>주간</a:t>
            </a:r>
            <a:r>
              <a:rPr lang="en-US" altLang="ko-KR" sz="1200" b="1" dirty="0" smtClean="0">
                <a:solidFill>
                  <a:schemeClr val="accent2"/>
                </a:solidFill>
              </a:rPr>
              <a:t>/</a:t>
            </a:r>
            <a:r>
              <a:rPr lang="ko-KR" altLang="en-US" sz="1200" b="1" dirty="0" smtClean="0">
                <a:solidFill>
                  <a:schemeClr val="accent2"/>
                </a:solidFill>
              </a:rPr>
              <a:t>야간 구분 함수 </a:t>
            </a:r>
            <a:r>
              <a:rPr lang="en-US" altLang="ko-KR" sz="1200" b="1" dirty="0" err="1" smtClean="0">
                <a:solidFill>
                  <a:schemeClr val="accent2"/>
                </a:solidFill>
              </a:rPr>
              <a:t>timesplit</a:t>
            </a:r>
            <a:r>
              <a:rPr lang="en-US" altLang="ko-KR" sz="1200" b="1" dirty="0" smtClean="0">
                <a:solidFill>
                  <a:schemeClr val="accent2"/>
                </a:solidFill>
              </a:rPr>
              <a:t>()</a:t>
            </a:r>
          </a:p>
          <a:p>
            <a:pPr marL="171450" indent="-171450">
              <a:lnSpc>
                <a:spcPct val="150000"/>
              </a:lnSpc>
              <a:buFontTx/>
              <a:buChar char="-"/>
            </a:pPr>
            <a:r>
              <a:rPr lang="en-US" altLang="ko-KR" sz="1200" dirty="0" err="1" smtClean="0">
                <a:solidFill>
                  <a:schemeClr val="tx1"/>
                </a:solidFill>
              </a:rPr>
              <a:t>datetime.datetime.now</a:t>
            </a:r>
            <a:r>
              <a:rPr lang="en-US" altLang="ko-KR" sz="1200" dirty="0" smtClean="0">
                <a:solidFill>
                  <a:schemeClr val="tx1"/>
                </a:solidFill>
              </a:rPr>
              <a:t>()</a:t>
            </a:r>
            <a:r>
              <a:rPr lang="ko-KR" altLang="en-US" sz="1200" dirty="0" smtClean="0">
                <a:solidFill>
                  <a:schemeClr val="tx1"/>
                </a:solidFill>
              </a:rPr>
              <a:t>로 현재 시간 추출</a:t>
            </a:r>
            <a:endParaRPr lang="en-US" altLang="ko-KR" sz="1200" dirty="0" smtClean="0">
              <a:solidFill>
                <a:schemeClr val="tx1"/>
              </a:solidFill>
            </a:endParaRPr>
          </a:p>
          <a:p>
            <a:pPr marL="171450" indent="-171450">
              <a:lnSpc>
                <a:spcPct val="150000"/>
              </a:lnSpc>
              <a:buFontTx/>
              <a:buChar char="-"/>
            </a:pPr>
            <a:r>
              <a:rPr lang="ko-KR" altLang="en-US" sz="1200" dirty="0" smtClean="0">
                <a:solidFill>
                  <a:schemeClr val="tx1"/>
                </a:solidFill>
              </a:rPr>
              <a:t>현재 시간을 기준으로 주간</a:t>
            </a:r>
            <a:r>
              <a:rPr lang="en-US" altLang="ko-KR" sz="1200" dirty="0" smtClean="0">
                <a:solidFill>
                  <a:schemeClr val="tx1"/>
                </a:solidFill>
              </a:rPr>
              <a:t>, </a:t>
            </a:r>
            <a:r>
              <a:rPr lang="ko-KR" altLang="en-US" sz="1200" dirty="0" smtClean="0">
                <a:solidFill>
                  <a:schemeClr val="tx1"/>
                </a:solidFill>
              </a:rPr>
              <a:t>야간 구분</a:t>
            </a:r>
            <a:endParaRPr lang="en-US" altLang="ko-KR" sz="1200" dirty="0" smtClean="0">
              <a:solidFill>
                <a:schemeClr val="tx1"/>
              </a:solidFill>
              <a:latin typeface="+mj-lt"/>
            </a:endParaRPr>
          </a:p>
          <a:p>
            <a:r>
              <a:rPr lang="en-US" altLang="ko-KR" sz="1200" dirty="0" smtClean="0">
                <a:solidFill>
                  <a:schemeClr val="tx1"/>
                </a:solidFill>
                <a:latin typeface="+mj-lt"/>
              </a:rPr>
              <a:t>	&gt; </a:t>
            </a:r>
            <a:r>
              <a:rPr lang="ko-KR" altLang="en-US" sz="1200" dirty="0" smtClean="0">
                <a:solidFill>
                  <a:schemeClr val="tx1"/>
                </a:solidFill>
                <a:latin typeface="+mj-lt"/>
              </a:rPr>
              <a:t>주간</a:t>
            </a:r>
            <a:r>
              <a:rPr lang="en-US" altLang="ko-KR" sz="1200" dirty="0">
                <a:solidFill>
                  <a:schemeClr val="tx1"/>
                </a:solidFill>
                <a:latin typeface="+mj-lt"/>
              </a:rPr>
              <a:t>: </a:t>
            </a:r>
            <a:r>
              <a:rPr lang="ko-KR" altLang="en-US" sz="1200" dirty="0">
                <a:solidFill>
                  <a:schemeClr val="tx1"/>
                </a:solidFill>
                <a:latin typeface="+mj-lt"/>
              </a:rPr>
              <a:t>오전 </a:t>
            </a:r>
            <a:r>
              <a:rPr lang="en-US" altLang="ko-KR" sz="1200" dirty="0">
                <a:solidFill>
                  <a:schemeClr val="tx1"/>
                </a:solidFill>
                <a:latin typeface="+mj-lt"/>
              </a:rPr>
              <a:t>7</a:t>
            </a:r>
            <a:r>
              <a:rPr lang="ko-KR" altLang="en-US" sz="1200" dirty="0">
                <a:solidFill>
                  <a:schemeClr val="tx1"/>
                </a:solidFill>
                <a:latin typeface="+mj-lt"/>
              </a:rPr>
              <a:t>시부터 오후 </a:t>
            </a:r>
            <a:r>
              <a:rPr lang="en-US" altLang="ko-KR" sz="1200" dirty="0">
                <a:solidFill>
                  <a:schemeClr val="tx1"/>
                </a:solidFill>
                <a:latin typeface="+mj-lt"/>
              </a:rPr>
              <a:t>8</a:t>
            </a:r>
            <a:r>
              <a:rPr lang="ko-KR" altLang="en-US" sz="1200" dirty="0">
                <a:solidFill>
                  <a:schemeClr val="tx1"/>
                </a:solidFill>
                <a:latin typeface="+mj-lt"/>
              </a:rPr>
              <a:t>시까지 </a:t>
            </a:r>
            <a:r>
              <a:rPr lang="en-US" altLang="ko-KR" sz="1200" dirty="0">
                <a:solidFill>
                  <a:schemeClr val="tx1"/>
                </a:solidFill>
                <a:latin typeface="+mj-lt"/>
              </a:rPr>
              <a:t>(13</a:t>
            </a:r>
            <a:r>
              <a:rPr lang="ko-KR" altLang="en-US" sz="1200" dirty="0">
                <a:solidFill>
                  <a:schemeClr val="tx1"/>
                </a:solidFill>
                <a:latin typeface="+mj-lt"/>
              </a:rPr>
              <a:t>시간</a:t>
            </a:r>
            <a:r>
              <a:rPr lang="en-US" altLang="ko-KR" sz="1200" dirty="0">
                <a:solidFill>
                  <a:schemeClr val="tx1"/>
                </a:solidFill>
                <a:latin typeface="+mj-lt"/>
              </a:rPr>
              <a:t>)</a:t>
            </a:r>
          </a:p>
          <a:p>
            <a:r>
              <a:rPr lang="en-US" altLang="ko-KR" sz="1200" dirty="0" smtClean="0">
                <a:solidFill>
                  <a:schemeClr val="tx1"/>
                </a:solidFill>
                <a:latin typeface="+mj-lt"/>
              </a:rPr>
              <a:t>	&gt; </a:t>
            </a:r>
            <a:r>
              <a:rPr lang="ko-KR" altLang="en-US" sz="1200" dirty="0" smtClean="0">
                <a:solidFill>
                  <a:schemeClr val="tx1"/>
                </a:solidFill>
                <a:latin typeface="+mj-lt"/>
              </a:rPr>
              <a:t>야간</a:t>
            </a:r>
            <a:r>
              <a:rPr lang="en-US" altLang="ko-KR" sz="1200" dirty="0">
                <a:solidFill>
                  <a:schemeClr val="tx1"/>
                </a:solidFill>
                <a:latin typeface="+mj-lt"/>
              </a:rPr>
              <a:t>: </a:t>
            </a:r>
            <a:r>
              <a:rPr lang="ko-KR" altLang="en-US" sz="1200" dirty="0">
                <a:solidFill>
                  <a:schemeClr val="tx1"/>
                </a:solidFill>
                <a:latin typeface="+mj-lt"/>
              </a:rPr>
              <a:t>오후 </a:t>
            </a:r>
            <a:r>
              <a:rPr lang="en-US" altLang="ko-KR" sz="1200" dirty="0">
                <a:solidFill>
                  <a:schemeClr val="tx1"/>
                </a:solidFill>
                <a:latin typeface="+mj-lt"/>
              </a:rPr>
              <a:t>8</a:t>
            </a:r>
            <a:r>
              <a:rPr lang="ko-KR" altLang="en-US" sz="1200" dirty="0">
                <a:solidFill>
                  <a:schemeClr val="tx1"/>
                </a:solidFill>
                <a:latin typeface="+mj-lt"/>
              </a:rPr>
              <a:t>시부터 다음 날 오전 </a:t>
            </a:r>
            <a:r>
              <a:rPr lang="en-US" altLang="ko-KR" sz="1200" dirty="0">
                <a:solidFill>
                  <a:schemeClr val="tx1"/>
                </a:solidFill>
                <a:latin typeface="+mj-lt"/>
              </a:rPr>
              <a:t>7</a:t>
            </a:r>
            <a:r>
              <a:rPr lang="ko-KR" altLang="en-US" sz="1200" dirty="0">
                <a:solidFill>
                  <a:schemeClr val="tx1"/>
                </a:solidFill>
                <a:latin typeface="+mj-lt"/>
              </a:rPr>
              <a:t>시까지 </a:t>
            </a:r>
            <a:r>
              <a:rPr lang="en-US" altLang="ko-KR" sz="1200" dirty="0">
                <a:solidFill>
                  <a:schemeClr val="tx1"/>
                </a:solidFill>
                <a:latin typeface="+mj-lt"/>
              </a:rPr>
              <a:t>(11</a:t>
            </a:r>
            <a:r>
              <a:rPr lang="ko-KR" altLang="en-US" sz="1200" dirty="0">
                <a:solidFill>
                  <a:schemeClr val="tx1"/>
                </a:solidFill>
                <a:latin typeface="+mj-lt"/>
              </a:rPr>
              <a:t>시간</a:t>
            </a:r>
            <a:r>
              <a:rPr lang="en-US" altLang="ko-KR" sz="1200" dirty="0" smtClean="0">
                <a:solidFill>
                  <a:schemeClr val="tx1"/>
                </a:solidFill>
                <a:latin typeface="+mj-lt"/>
              </a:rPr>
              <a:t>)</a:t>
            </a:r>
            <a:endParaRPr lang="en-US" altLang="ko-KR" sz="1200" dirty="0" smtClean="0">
              <a:solidFill>
                <a:schemeClr val="tx1"/>
              </a:solidFill>
            </a:endParaRPr>
          </a:p>
        </p:txBody>
      </p:sp>
      <p:grpSp>
        <p:nvGrpSpPr>
          <p:cNvPr id="26" name="그룹 25"/>
          <p:cNvGrpSpPr/>
          <p:nvPr/>
        </p:nvGrpSpPr>
        <p:grpSpPr>
          <a:xfrm>
            <a:off x="2391001" y="241726"/>
            <a:ext cx="8138886" cy="862519"/>
            <a:chOff x="2391001" y="241726"/>
            <a:chExt cx="8138886" cy="862519"/>
          </a:xfrm>
        </p:grpSpPr>
        <p:sp>
          <p:nvSpPr>
            <p:cNvPr id="28"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29"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47</a:t>
            </a:fld>
            <a:endParaRPr lang="en-US"/>
          </a:p>
        </p:txBody>
      </p:sp>
    </p:spTree>
    <p:extLst>
      <p:ext uri="{BB962C8B-B14F-4D97-AF65-F5344CB8AC3E}">
        <p14:creationId xmlns:p14="http://schemas.microsoft.com/office/powerpoint/2010/main" val="12675427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sp>
        <p:nvSpPr>
          <p:cNvPr id="28" name="직사각형 27"/>
          <p:cNvSpPr/>
          <p:nvPr/>
        </p:nvSpPr>
        <p:spPr>
          <a:xfrm>
            <a:off x="668196"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Font typeface="+mj-lt"/>
              <a:buAutoNum type="arabicPeriod" startAt="2"/>
            </a:pPr>
            <a:r>
              <a:rPr lang="ko-KR" altLang="en-US" sz="1200" b="1" dirty="0">
                <a:solidFill>
                  <a:schemeClr val="accent2"/>
                </a:solidFill>
              </a:rPr>
              <a:t>수원시 날씨 데이터 수집 함수 </a:t>
            </a:r>
            <a:r>
              <a:rPr lang="en-US" altLang="ko-KR" sz="1200" b="1" dirty="0" err="1">
                <a:solidFill>
                  <a:schemeClr val="accent2"/>
                </a:solidFill>
              </a:rPr>
              <a:t>weather_info</a:t>
            </a:r>
            <a:r>
              <a:rPr lang="en-US" altLang="ko-KR" sz="1200" b="1" dirty="0">
                <a:solidFill>
                  <a:schemeClr val="accent2"/>
                </a:solidFill>
              </a:rPr>
              <a:t>()</a:t>
            </a:r>
          </a:p>
          <a:p>
            <a:pPr marL="171450" indent="-171450">
              <a:lnSpc>
                <a:spcPct val="150000"/>
              </a:lnSpc>
              <a:buFontTx/>
              <a:buChar char="-"/>
            </a:pPr>
            <a:r>
              <a:rPr lang="en-US" altLang="ko-KR" sz="1200" dirty="0" err="1" smtClean="0">
                <a:solidFill>
                  <a:schemeClr val="tx1"/>
                </a:solidFill>
              </a:rPr>
              <a:t>requests.get</a:t>
            </a:r>
            <a:r>
              <a:rPr lang="en-US" altLang="ko-KR" sz="1200" dirty="0">
                <a:solidFill>
                  <a:schemeClr val="tx1"/>
                </a:solidFill>
              </a:rPr>
              <a:t>(), </a:t>
            </a:r>
            <a:r>
              <a:rPr lang="en-US" altLang="ko-KR" sz="1200" dirty="0" err="1" smtClean="0">
                <a:solidFill>
                  <a:schemeClr val="tx1"/>
                </a:solidFill>
              </a:rPr>
              <a:t>BeautifulSoup</a:t>
            </a:r>
            <a:r>
              <a:rPr lang="en-US" altLang="ko-KR" sz="1200" dirty="0" smtClean="0">
                <a:solidFill>
                  <a:schemeClr val="tx1"/>
                </a:solidFill>
              </a:rPr>
              <a:t>()</a:t>
            </a:r>
            <a:r>
              <a:rPr lang="ko-KR" altLang="en-US" sz="1200" dirty="0" smtClean="0">
                <a:solidFill>
                  <a:schemeClr val="tx1"/>
                </a:solidFill>
              </a:rPr>
              <a:t>을 통해 </a:t>
            </a:r>
            <a:r>
              <a:rPr lang="en-US" altLang="ko-KR" sz="1200" dirty="0" smtClean="0">
                <a:solidFill>
                  <a:schemeClr val="tx1"/>
                </a:solidFill>
              </a:rPr>
              <a:t>‘</a:t>
            </a:r>
            <a:r>
              <a:rPr lang="ko-KR" altLang="en-US" sz="1200" dirty="0" smtClean="0">
                <a:solidFill>
                  <a:schemeClr val="tx1"/>
                </a:solidFill>
              </a:rPr>
              <a:t>수원시</a:t>
            </a:r>
            <a:r>
              <a:rPr lang="en-US" altLang="ko-KR" sz="1200" dirty="0" smtClean="0">
                <a:solidFill>
                  <a:schemeClr val="tx1"/>
                </a:solidFill>
              </a:rPr>
              <a:t>‘ </a:t>
            </a:r>
            <a:r>
              <a:rPr lang="ko-KR" altLang="en-US" sz="1200" dirty="0" smtClean="0">
                <a:solidFill>
                  <a:schemeClr val="tx1"/>
                </a:solidFill>
              </a:rPr>
              <a:t>지역별 네이버 날씨 정보 </a:t>
            </a:r>
            <a:r>
              <a:rPr lang="ko-KR" altLang="en-US" sz="1200" dirty="0" err="1" smtClean="0">
                <a:solidFill>
                  <a:schemeClr val="tx1"/>
                </a:solidFill>
              </a:rPr>
              <a:t>스크래핑</a:t>
            </a:r>
            <a:endParaRPr lang="en-US" altLang="ko-KR" sz="1200" dirty="0" smtClean="0">
              <a:solidFill>
                <a:schemeClr val="tx1"/>
              </a:solidFill>
            </a:endParaRPr>
          </a:p>
          <a:p>
            <a:pPr marL="171450" indent="-171450">
              <a:lnSpc>
                <a:spcPct val="150000"/>
              </a:lnSpc>
              <a:buFontTx/>
              <a:buChar char="-"/>
            </a:pPr>
            <a:r>
              <a:rPr lang="ko-KR" altLang="en-US" sz="1200" dirty="0" err="1" smtClean="0">
                <a:solidFill>
                  <a:schemeClr val="tx1"/>
                </a:solidFill>
              </a:rPr>
              <a:t>스크래핑한</a:t>
            </a:r>
            <a:r>
              <a:rPr lang="ko-KR" altLang="en-US" sz="1200" dirty="0" smtClean="0">
                <a:solidFill>
                  <a:schemeClr val="tx1"/>
                </a:solidFill>
              </a:rPr>
              <a:t> 데이터 중 </a:t>
            </a:r>
            <a:r>
              <a:rPr lang="en-US" altLang="ko-KR" sz="1200" dirty="0" smtClean="0">
                <a:solidFill>
                  <a:schemeClr val="tx1"/>
                </a:solidFill>
              </a:rPr>
              <a:t>‘</a:t>
            </a:r>
            <a:r>
              <a:rPr lang="ko-KR" altLang="en-US" sz="1200" dirty="0" smtClean="0">
                <a:solidFill>
                  <a:schemeClr val="tx1"/>
                </a:solidFill>
              </a:rPr>
              <a:t>현재 날씨</a:t>
            </a:r>
            <a:r>
              <a:rPr lang="en-US" altLang="ko-KR" sz="1200" dirty="0" smtClean="0">
                <a:solidFill>
                  <a:schemeClr val="tx1"/>
                </a:solidFill>
              </a:rPr>
              <a:t>, </a:t>
            </a:r>
            <a:r>
              <a:rPr lang="ko-KR" altLang="en-US" sz="1200" dirty="0" smtClean="0">
                <a:solidFill>
                  <a:schemeClr val="tx1"/>
                </a:solidFill>
              </a:rPr>
              <a:t>현재 온도</a:t>
            </a:r>
            <a:r>
              <a:rPr lang="en-US" altLang="ko-KR" sz="1200" dirty="0" smtClean="0">
                <a:solidFill>
                  <a:schemeClr val="tx1"/>
                </a:solidFill>
              </a:rPr>
              <a:t>, </a:t>
            </a:r>
            <a:r>
              <a:rPr lang="ko-KR" altLang="en-US" sz="1200" dirty="0" smtClean="0">
                <a:solidFill>
                  <a:schemeClr val="tx1"/>
                </a:solidFill>
              </a:rPr>
              <a:t>현재 체감온도</a:t>
            </a:r>
            <a:r>
              <a:rPr lang="en-US" altLang="ko-KR" sz="1200" dirty="0" smtClean="0">
                <a:solidFill>
                  <a:schemeClr val="tx1"/>
                </a:solidFill>
              </a:rPr>
              <a:t>/</a:t>
            </a:r>
            <a:r>
              <a:rPr lang="ko-KR" altLang="en-US" sz="1200" dirty="0" smtClean="0">
                <a:solidFill>
                  <a:schemeClr val="tx1"/>
                </a:solidFill>
              </a:rPr>
              <a:t>습도</a:t>
            </a:r>
            <a:r>
              <a:rPr lang="en-US" altLang="ko-KR" sz="1200" dirty="0" smtClean="0">
                <a:solidFill>
                  <a:schemeClr val="tx1"/>
                </a:solidFill>
              </a:rPr>
              <a:t>/</a:t>
            </a:r>
            <a:r>
              <a:rPr lang="ko-KR" altLang="en-US" sz="1200" dirty="0" smtClean="0">
                <a:solidFill>
                  <a:schemeClr val="tx1"/>
                </a:solidFill>
              </a:rPr>
              <a:t>풍속</a:t>
            </a:r>
            <a:r>
              <a:rPr lang="en-US" altLang="ko-KR" sz="1200" dirty="0" smtClean="0">
                <a:solidFill>
                  <a:schemeClr val="tx1"/>
                </a:solidFill>
              </a:rPr>
              <a:t>, </a:t>
            </a:r>
            <a:r>
              <a:rPr lang="ko-KR" altLang="en-US" sz="1200" dirty="0" smtClean="0">
                <a:solidFill>
                  <a:schemeClr val="tx1"/>
                </a:solidFill>
              </a:rPr>
              <a:t>현재 강수량</a:t>
            </a:r>
            <a:r>
              <a:rPr lang="en-US" altLang="ko-KR" sz="1200" dirty="0" smtClean="0">
                <a:solidFill>
                  <a:schemeClr val="tx1"/>
                </a:solidFill>
              </a:rPr>
              <a:t>‘ </a:t>
            </a:r>
            <a:r>
              <a:rPr lang="ko-KR" altLang="en-US" sz="1200" dirty="0" smtClean="0">
                <a:solidFill>
                  <a:schemeClr val="tx1"/>
                </a:solidFill>
              </a:rPr>
              <a:t>텍스트 추출</a:t>
            </a:r>
            <a:endParaRPr lang="en-US" altLang="ko-KR" sz="1200" dirty="0" smtClean="0">
              <a:solidFill>
                <a:schemeClr val="tx1"/>
              </a:solidFill>
            </a:endParaRPr>
          </a:p>
        </p:txBody>
      </p:sp>
      <p:pic>
        <p:nvPicPr>
          <p:cNvPr id="22" name="그림 21"/>
          <p:cNvPicPr>
            <a:picLocks noChangeAspect="1"/>
          </p:cNvPicPr>
          <p:nvPr/>
        </p:nvPicPr>
        <p:blipFill>
          <a:blip r:embed="rId2"/>
          <a:stretch>
            <a:fillRect/>
          </a:stretch>
        </p:blipFill>
        <p:spPr>
          <a:xfrm>
            <a:off x="4468239" y="3476625"/>
            <a:ext cx="4803511" cy="3236923"/>
          </a:xfrm>
          <a:prstGeom prst="rect">
            <a:avLst/>
          </a:prstGeom>
        </p:spPr>
      </p:pic>
      <p:pic>
        <p:nvPicPr>
          <p:cNvPr id="3" name="그림 2"/>
          <p:cNvPicPr>
            <a:picLocks noChangeAspect="1"/>
          </p:cNvPicPr>
          <p:nvPr/>
        </p:nvPicPr>
        <p:blipFill>
          <a:blip r:embed="rId3"/>
          <a:stretch>
            <a:fillRect/>
          </a:stretch>
        </p:blipFill>
        <p:spPr>
          <a:xfrm>
            <a:off x="1424824" y="3476625"/>
            <a:ext cx="2640650" cy="3197782"/>
          </a:xfrm>
          <a:prstGeom prst="rect">
            <a:avLst/>
          </a:prstGeom>
          <a:ln>
            <a:solidFill>
              <a:schemeClr val="accent2">
                <a:lumMod val="20000"/>
                <a:lumOff val="80000"/>
              </a:schemeClr>
            </a:solidFill>
          </a:ln>
        </p:spPr>
      </p:pic>
      <p:sp>
        <p:nvSpPr>
          <p:cNvPr id="20" name="직사각형 19"/>
          <p:cNvSpPr/>
          <p:nvPr/>
        </p:nvSpPr>
        <p:spPr>
          <a:xfrm>
            <a:off x="2905124" y="5000625"/>
            <a:ext cx="213135" cy="1524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2541944" y="4733927"/>
            <a:ext cx="540000" cy="252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2228186" y="5159154"/>
            <a:ext cx="971439" cy="7483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1517714" y="6200773"/>
            <a:ext cx="172974" cy="381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466850" y="4075053"/>
            <a:ext cx="504000" cy="144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377198" y="3873251"/>
            <a:ext cx="1553630" cy="246221"/>
          </a:xfrm>
          <a:prstGeom prst="rect">
            <a:avLst/>
          </a:prstGeom>
          <a:noFill/>
        </p:spPr>
        <p:txBody>
          <a:bodyPr wrap="none" rtlCol="0">
            <a:spAutoFit/>
          </a:bodyPr>
          <a:lstStyle/>
          <a:p>
            <a:r>
              <a:rPr lang="ko-KR" altLang="en-US" sz="1000" b="1" dirty="0" smtClean="0">
                <a:solidFill>
                  <a:srgbClr val="FF0000"/>
                </a:solidFill>
                <a:latin typeface="+mn-ea"/>
              </a:rPr>
              <a:t>검색 조건 </a:t>
            </a:r>
            <a:r>
              <a:rPr lang="en-US" altLang="ko-KR" sz="1000" b="1" dirty="0" smtClean="0">
                <a:solidFill>
                  <a:srgbClr val="FF0000"/>
                </a:solidFill>
                <a:latin typeface="+mn-ea"/>
              </a:rPr>
              <a:t>: </a:t>
            </a:r>
            <a:r>
              <a:rPr lang="ko-KR" altLang="en-US" sz="1000" b="1" dirty="0" smtClean="0">
                <a:solidFill>
                  <a:srgbClr val="FF0000"/>
                </a:solidFill>
                <a:latin typeface="+mn-ea"/>
              </a:rPr>
              <a:t>수원시 </a:t>
            </a:r>
            <a:r>
              <a:rPr lang="en-US" altLang="ko-KR" sz="1000" b="1" dirty="0" smtClean="0">
                <a:solidFill>
                  <a:srgbClr val="FF0000"/>
                </a:solidFill>
                <a:latin typeface="+mn-ea"/>
              </a:rPr>
              <a:t>+ </a:t>
            </a:r>
            <a:r>
              <a:rPr lang="ko-KR" altLang="en-US" sz="1000" b="1" dirty="0" smtClean="0">
                <a:solidFill>
                  <a:srgbClr val="FF0000"/>
                </a:solidFill>
                <a:latin typeface="+mn-ea"/>
              </a:rPr>
              <a:t>구</a:t>
            </a:r>
            <a:endParaRPr lang="ko-KR" altLang="en-US" sz="1000" b="1" dirty="0">
              <a:solidFill>
                <a:srgbClr val="FF0000"/>
              </a:solidFill>
              <a:latin typeface="+mn-ea"/>
            </a:endParaRPr>
          </a:p>
        </p:txBody>
      </p:sp>
      <p:sp>
        <p:nvSpPr>
          <p:cNvPr id="35" name="TextBox 34"/>
          <p:cNvSpPr txBox="1"/>
          <p:nvPr/>
        </p:nvSpPr>
        <p:spPr>
          <a:xfrm>
            <a:off x="3032104" y="4682182"/>
            <a:ext cx="742511" cy="246221"/>
          </a:xfrm>
          <a:prstGeom prst="rect">
            <a:avLst/>
          </a:prstGeom>
          <a:noFill/>
        </p:spPr>
        <p:txBody>
          <a:bodyPr wrap="none" rtlCol="0">
            <a:spAutoFit/>
          </a:bodyPr>
          <a:lstStyle/>
          <a:p>
            <a:r>
              <a:rPr lang="ko-KR" altLang="en-US" sz="1000" b="1" smtClean="0">
                <a:solidFill>
                  <a:srgbClr val="FF0000"/>
                </a:solidFill>
                <a:latin typeface="+mn-ea"/>
              </a:rPr>
              <a:t>현재 온도</a:t>
            </a:r>
            <a:endParaRPr lang="ko-KR" altLang="en-US" sz="1000" b="1" dirty="0">
              <a:solidFill>
                <a:srgbClr val="FF0000"/>
              </a:solidFill>
              <a:latin typeface="+mn-ea"/>
            </a:endParaRPr>
          </a:p>
        </p:txBody>
      </p:sp>
      <p:sp>
        <p:nvSpPr>
          <p:cNvPr id="36" name="TextBox 35"/>
          <p:cNvSpPr txBox="1"/>
          <p:nvPr/>
        </p:nvSpPr>
        <p:spPr>
          <a:xfrm>
            <a:off x="3075134" y="4959249"/>
            <a:ext cx="742511" cy="246221"/>
          </a:xfrm>
          <a:prstGeom prst="rect">
            <a:avLst/>
          </a:prstGeom>
          <a:noFill/>
        </p:spPr>
        <p:txBody>
          <a:bodyPr wrap="none" rtlCol="0">
            <a:spAutoFit/>
          </a:bodyPr>
          <a:lstStyle/>
          <a:p>
            <a:r>
              <a:rPr lang="ko-KR" altLang="en-US" sz="1000" b="1" smtClean="0">
                <a:solidFill>
                  <a:srgbClr val="FF0000"/>
                </a:solidFill>
                <a:latin typeface="+mn-ea"/>
              </a:rPr>
              <a:t>현재 날씨</a:t>
            </a:r>
            <a:endParaRPr lang="ko-KR" altLang="en-US" sz="1000" b="1" dirty="0">
              <a:solidFill>
                <a:srgbClr val="FF0000"/>
              </a:solidFill>
              <a:latin typeface="+mn-ea"/>
            </a:endParaRPr>
          </a:p>
        </p:txBody>
      </p:sp>
      <p:sp>
        <p:nvSpPr>
          <p:cNvPr id="37" name="TextBox 36"/>
          <p:cNvSpPr txBox="1"/>
          <p:nvPr/>
        </p:nvSpPr>
        <p:spPr>
          <a:xfrm>
            <a:off x="1718850" y="5246846"/>
            <a:ext cx="1624163" cy="246221"/>
          </a:xfrm>
          <a:prstGeom prst="rect">
            <a:avLst/>
          </a:prstGeom>
          <a:noFill/>
        </p:spPr>
        <p:txBody>
          <a:bodyPr wrap="none" rtlCol="0">
            <a:spAutoFit/>
          </a:bodyPr>
          <a:lstStyle/>
          <a:p>
            <a:r>
              <a:rPr lang="ko-KR" altLang="en-US" sz="1000" b="1" smtClean="0">
                <a:solidFill>
                  <a:srgbClr val="FF0000"/>
                </a:solidFill>
                <a:latin typeface="+mn-ea"/>
              </a:rPr>
              <a:t>현재 체감온도</a:t>
            </a:r>
            <a:r>
              <a:rPr lang="en-US" altLang="ko-KR" sz="1000" b="1" dirty="0" smtClean="0">
                <a:solidFill>
                  <a:srgbClr val="FF0000"/>
                </a:solidFill>
                <a:latin typeface="+mn-ea"/>
              </a:rPr>
              <a:t>/</a:t>
            </a:r>
            <a:r>
              <a:rPr lang="ko-KR" altLang="en-US" sz="1000" b="1" dirty="0" smtClean="0">
                <a:solidFill>
                  <a:srgbClr val="FF0000"/>
                </a:solidFill>
                <a:latin typeface="+mn-ea"/>
              </a:rPr>
              <a:t>습도</a:t>
            </a:r>
            <a:r>
              <a:rPr lang="en-US" altLang="ko-KR" sz="1000" b="1" dirty="0" smtClean="0">
                <a:solidFill>
                  <a:srgbClr val="FF0000"/>
                </a:solidFill>
                <a:latin typeface="+mn-ea"/>
              </a:rPr>
              <a:t>/</a:t>
            </a:r>
            <a:r>
              <a:rPr lang="ko-KR" altLang="en-US" sz="1000" b="1" dirty="0" smtClean="0">
                <a:solidFill>
                  <a:srgbClr val="FF0000"/>
                </a:solidFill>
                <a:latin typeface="+mn-ea"/>
              </a:rPr>
              <a:t>풍속</a:t>
            </a:r>
            <a:endParaRPr lang="ko-KR" altLang="en-US" sz="1000" b="1" dirty="0">
              <a:solidFill>
                <a:srgbClr val="FF0000"/>
              </a:solidFill>
              <a:latin typeface="+mn-ea"/>
            </a:endParaRPr>
          </a:p>
        </p:txBody>
      </p:sp>
      <p:sp>
        <p:nvSpPr>
          <p:cNvPr id="38" name="TextBox 37"/>
          <p:cNvSpPr txBox="1"/>
          <p:nvPr/>
        </p:nvSpPr>
        <p:spPr>
          <a:xfrm>
            <a:off x="1660180" y="6115141"/>
            <a:ext cx="870751" cy="246221"/>
          </a:xfrm>
          <a:prstGeom prst="rect">
            <a:avLst/>
          </a:prstGeom>
          <a:noFill/>
        </p:spPr>
        <p:txBody>
          <a:bodyPr wrap="none" rtlCol="0">
            <a:spAutoFit/>
          </a:bodyPr>
          <a:lstStyle/>
          <a:p>
            <a:r>
              <a:rPr lang="ko-KR" altLang="en-US" sz="1000" b="1" smtClean="0">
                <a:solidFill>
                  <a:srgbClr val="FF0000"/>
                </a:solidFill>
                <a:latin typeface="+mn-ea"/>
              </a:rPr>
              <a:t>현재 강수량</a:t>
            </a:r>
            <a:endParaRPr lang="ko-KR" altLang="en-US" sz="1000" b="1" dirty="0">
              <a:solidFill>
                <a:srgbClr val="FF0000"/>
              </a:solidFill>
              <a:latin typeface="+mn-ea"/>
            </a:endParaRPr>
          </a:p>
        </p:txBody>
      </p:sp>
      <p:grpSp>
        <p:nvGrpSpPr>
          <p:cNvPr id="41" name="그룹 40"/>
          <p:cNvGrpSpPr/>
          <p:nvPr/>
        </p:nvGrpSpPr>
        <p:grpSpPr>
          <a:xfrm>
            <a:off x="2391001" y="241726"/>
            <a:ext cx="8138886" cy="862519"/>
            <a:chOff x="2391001" y="241726"/>
            <a:chExt cx="8138886" cy="862519"/>
          </a:xfrm>
        </p:grpSpPr>
        <p:sp>
          <p:nvSpPr>
            <p:cNvPr id="42"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4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48</a:t>
            </a:fld>
            <a:endParaRPr lang="en-US"/>
          </a:p>
        </p:txBody>
      </p:sp>
    </p:spTree>
    <p:extLst>
      <p:ext uri="{BB962C8B-B14F-4D97-AF65-F5344CB8AC3E}">
        <p14:creationId xmlns:p14="http://schemas.microsoft.com/office/powerpoint/2010/main" val="4424968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sp>
        <p:nvSpPr>
          <p:cNvPr id="27" name="직사각형 26"/>
          <p:cNvSpPr/>
          <p:nvPr/>
        </p:nvSpPr>
        <p:spPr>
          <a:xfrm>
            <a:off x="668196"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Font typeface="+mj-lt"/>
              <a:buAutoNum type="arabicPeriod" startAt="3"/>
            </a:pPr>
            <a:r>
              <a:rPr lang="ko-KR" altLang="en-US" sz="1200" b="1" dirty="0">
                <a:solidFill>
                  <a:schemeClr val="accent2"/>
                </a:solidFill>
              </a:rPr>
              <a:t>기상상태 구분 함수 </a:t>
            </a:r>
            <a:r>
              <a:rPr lang="en-US" altLang="ko-KR" sz="1200" b="1" dirty="0" err="1">
                <a:solidFill>
                  <a:schemeClr val="accent2"/>
                </a:solidFill>
              </a:rPr>
              <a:t>weather_result</a:t>
            </a:r>
            <a:r>
              <a:rPr lang="en-US" altLang="ko-KR" sz="1200" b="1" dirty="0">
                <a:solidFill>
                  <a:schemeClr val="accent2"/>
                </a:solidFill>
              </a:rPr>
              <a:t>()</a:t>
            </a:r>
          </a:p>
          <a:p>
            <a:pPr marL="171450" indent="-171450">
              <a:lnSpc>
                <a:spcPct val="150000"/>
              </a:lnSpc>
              <a:buFontTx/>
              <a:buChar char="-"/>
            </a:pPr>
            <a:r>
              <a:rPr lang="en-US" altLang="ko-KR" sz="1200" dirty="0" err="1">
                <a:solidFill>
                  <a:schemeClr val="tx1"/>
                </a:solidFill>
              </a:rPr>
              <a:t>weather_info</a:t>
            </a:r>
            <a:r>
              <a:rPr lang="en-US" altLang="ko-KR" sz="1200" dirty="0" smtClean="0">
                <a:solidFill>
                  <a:schemeClr val="tx1"/>
                </a:solidFill>
              </a:rPr>
              <a:t>() </a:t>
            </a:r>
            <a:r>
              <a:rPr lang="ko-KR" altLang="en-US" sz="1200" dirty="0" smtClean="0">
                <a:solidFill>
                  <a:schemeClr val="tx1"/>
                </a:solidFill>
              </a:rPr>
              <a:t>함수를 통해 추출한 </a:t>
            </a:r>
            <a:r>
              <a:rPr lang="en-US" altLang="ko-KR" sz="1200" dirty="0" smtClean="0">
                <a:solidFill>
                  <a:schemeClr val="tx1"/>
                </a:solidFill>
              </a:rPr>
              <a:t>'</a:t>
            </a:r>
            <a:r>
              <a:rPr lang="ko-KR" altLang="en-US" sz="1200" dirty="0" smtClean="0">
                <a:solidFill>
                  <a:schemeClr val="tx1"/>
                </a:solidFill>
              </a:rPr>
              <a:t>현재 날씨</a:t>
            </a:r>
            <a:r>
              <a:rPr lang="en-US" altLang="ko-KR" sz="1200" dirty="0" smtClean="0">
                <a:solidFill>
                  <a:schemeClr val="tx1"/>
                </a:solidFill>
              </a:rPr>
              <a:t>‘[</a:t>
            </a:r>
            <a:r>
              <a:rPr lang="ko-KR" altLang="en-US" sz="1200" dirty="0" err="1" smtClean="0">
                <a:solidFill>
                  <a:schemeClr val="tx1"/>
                </a:solidFill>
              </a:rPr>
              <a:t>강한눈</a:t>
            </a:r>
            <a:r>
              <a:rPr lang="en-US" altLang="ko-KR" sz="1200" dirty="0" smtClean="0">
                <a:solidFill>
                  <a:schemeClr val="tx1"/>
                </a:solidFill>
              </a:rPr>
              <a:t>, </a:t>
            </a:r>
            <a:r>
              <a:rPr lang="ko-KR" altLang="en-US" sz="1200" dirty="0" smtClean="0">
                <a:solidFill>
                  <a:schemeClr val="tx1"/>
                </a:solidFill>
              </a:rPr>
              <a:t>진눈깨비</a:t>
            </a:r>
            <a:r>
              <a:rPr lang="en-US" altLang="ko-KR" sz="1200" dirty="0" smtClean="0">
                <a:solidFill>
                  <a:schemeClr val="tx1"/>
                </a:solidFill>
              </a:rPr>
              <a:t>, </a:t>
            </a:r>
            <a:r>
              <a:rPr lang="ko-KR" altLang="en-US" sz="1200" dirty="0" smtClean="0">
                <a:solidFill>
                  <a:schemeClr val="tx1"/>
                </a:solidFill>
              </a:rPr>
              <a:t>소나기</a:t>
            </a:r>
            <a:r>
              <a:rPr lang="en-US" altLang="ko-KR" sz="1200" dirty="0" smtClean="0">
                <a:solidFill>
                  <a:schemeClr val="tx1"/>
                </a:solidFill>
              </a:rPr>
              <a:t>, </a:t>
            </a:r>
            <a:r>
              <a:rPr lang="ko-KR" altLang="en-US" sz="1200" dirty="0" err="1" smtClean="0">
                <a:solidFill>
                  <a:schemeClr val="tx1"/>
                </a:solidFill>
              </a:rPr>
              <a:t>소낙눈</a:t>
            </a:r>
            <a:r>
              <a:rPr lang="en-US" altLang="ko-KR" sz="1200" dirty="0" smtClean="0">
                <a:solidFill>
                  <a:schemeClr val="tx1"/>
                </a:solidFill>
              </a:rPr>
              <a:t>, </a:t>
            </a:r>
            <a:r>
              <a:rPr lang="ko-KR" altLang="en-US" sz="1200" dirty="0" smtClean="0">
                <a:solidFill>
                  <a:schemeClr val="tx1"/>
                </a:solidFill>
              </a:rPr>
              <a:t>안개</a:t>
            </a:r>
            <a:r>
              <a:rPr lang="en-US" altLang="ko-KR" sz="1200" dirty="0" smtClean="0">
                <a:solidFill>
                  <a:schemeClr val="tx1"/>
                </a:solidFill>
              </a:rPr>
              <a:t>, </a:t>
            </a:r>
            <a:r>
              <a:rPr lang="ko-KR" altLang="en-US" sz="1200" dirty="0" smtClean="0">
                <a:solidFill>
                  <a:schemeClr val="tx1"/>
                </a:solidFill>
              </a:rPr>
              <a:t>번개</a:t>
            </a:r>
            <a:r>
              <a:rPr lang="en-US" altLang="ko-KR" sz="1200" dirty="0" smtClean="0">
                <a:solidFill>
                  <a:schemeClr val="tx1"/>
                </a:solidFill>
              </a:rPr>
              <a:t>,</a:t>
            </a:r>
            <a:r>
              <a:rPr lang="ko-KR" altLang="en-US" sz="1200" dirty="0" smtClean="0">
                <a:solidFill>
                  <a:schemeClr val="tx1"/>
                </a:solidFill>
              </a:rPr>
              <a:t>뇌우</a:t>
            </a:r>
            <a:r>
              <a:rPr lang="en-US" altLang="ko-KR" sz="1200" dirty="0" smtClean="0">
                <a:solidFill>
                  <a:schemeClr val="tx1"/>
                </a:solidFill>
              </a:rPr>
              <a:t>, </a:t>
            </a:r>
            <a:r>
              <a:rPr lang="ko-KR" altLang="en-US" sz="1200" dirty="0" smtClean="0">
                <a:solidFill>
                  <a:schemeClr val="tx1"/>
                </a:solidFill>
              </a:rPr>
              <a:t>우박 등</a:t>
            </a:r>
            <a:r>
              <a:rPr lang="en-US" altLang="ko-KR" sz="1200" dirty="0" smtClean="0">
                <a:solidFill>
                  <a:schemeClr val="tx1"/>
                </a:solidFill>
              </a:rPr>
              <a:t>] </a:t>
            </a:r>
            <a:r>
              <a:rPr lang="ko-KR" altLang="en-US" sz="1200" dirty="0" smtClean="0">
                <a:solidFill>
                  <a:schemeClr val="tx1"/>
                </a:solidFill>
              </a:rPr>
              <a:t>데이터 기준</a:t>
            </a:r>
            <a:endParaRPr lang="en-US" altLang="ko-KR" sz="1200" dirty="0" smtClean="0">
              <a:solidFill>
                <a:schemeClr val="tx1"/>
              </a:solidFill>
            </a:endParaRPr>
          </a:p>
          <a:p>
            <a:pPr marL="171450" indent="-171450">
              <a:lnSpc>
                <a:spcPct val="150000"/>
              </a:lnSpc>
              <a:buFontTx/>
              <a:buChar char="-"/>
            </a:pPr>
            <a:r>
              <a:rPr lang="en-US" altLang="ko-KR" sz="1200" dirty="0" smtClean="0">
                <a:solidFill>
                  <a:schemeClr val="tx1"/>
                </a:solidFill>
              </a:rPr>
              <a:t>if – </a:t>
            </a:r>
            <a:r>
              <a:rPr lang="en-US" altLang="ko-KR" sz="1200" dirty="0" err="1" smtClean="0">
                <a:solidFill>
                  <a:schemeClr val="tx1"/>
                </a:solidFill>
              </a:rPr>
              <a:t>elif</a:t>
            </a:r>
            <a:r>
              <a:rPr lang="en-US" altLang="ko-KR" sz="1200" dirty="0" smtClean="0">
                <a:solidFill>
                  <a:schemeClr val="tx1"/>
                </a:solidFill>
              </a:rPr>
              <a:t> - else</a:t>
            </a:r>
            <a:r>
              <a:rPr lang="ko-KR" altLang="en-US" sz="1200" dirty="0" smtClean="0">
                <a:solidFill>
                  <a:schemeClr val="tx1"/>
                </a:solidFill>
              </a:rPr>
              <a:t>문을 통해 </a:t>
            </a:r>
            <a:r>
              <a:rPr lang="en-US" altLang="ko-KR" sz="1200" dirty="0" smtClean="0">
                <a:solidFill>
                  <a:schemeClr val="tx1"/>
                </a:solidFill>
              </a:rPr>
              <a:t>‘</a:t>
            </a:r>
            <a:r>
              <a:rPr lang="ko-KR" altLang="en-US" sz="1200" dirty="0" smtClean="0">
                <a:solidFill>
                  <a:schemeClr val="tx1"/>
                </a:solidFill>
              </a:rPr>
              <a:t>기상상태</a:t>
            </a:r>
            <a:r>
              <a:rPr lang="en-US" altLang="ko-KR" sz="1200" dirty="0" smtClean="0">
                <a:solidFill>
                  <a:schemeClr val="tx1"/>
                </a:solidFill>
              </a:rPr>
              <a:t>’[</a:t>
            </a:r>
            <a:r>
              <a:rPr lang="ko-KR" altLang="en-US" sz="1200" dirty="0">
                <a:solidFill>
                  <a:schemeClr val="tx1"/>
                </a:solidFill>
                <a:latin typeface="맑은 고딕" panose="020B0503020000020004" pitchFamily="50" charset="-127"/>
              </a:rPr>
              <a:t>맑음</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흐림</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비</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눈</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r>
              <a:rPr lang="en-US" altLang="ko-KR" sz="1200" dirty="0" smtClean="0">
                <a:solidFill>
                  <a:schemeClr val="tx1"/>
                </a:solidFill>
              </a:rPr>
              <a:t>]</a:t>
            </a:r>
            <a:r>
              <a:rPr lang="ko-KR" altLang="en-US" sz="1200" dirty="0" smtClean="0">
                <a:solidFill>
                  <a:schemeClr val="tx1"/>
                </a:solidFill>
              </a:rPr>
              <a:t> 구분</a:t>
            </a:r>
            <a:endParaRPr lang="en-US" altLang="ko-KR" sz="1200" dirty="0" smtClean="0">
              <a:solidFill>
                <a:schemeClr val="tx1"/>
              </a:solidFill>
            </a:endParaRPr>
          </a:p>
        </p:txBody>
      </p:sp>
      <p:grpSp>
        <p:nvGrpSpPr>
          <p:cNvPr id="18" name="그룹 17"/>
          <p:cNvGrpSpPr/>
          <p:nvPr/>
        </p:nvGrpSpPr>
        <p:grpSpPr>
          <a:xfrm>
            <a:off x="738187" y="3327676"/>
            <a:ext cx="9220201" cy="3405070"/>
            <a:chOff x="721533" y="3327676"/>
            <a:chExt cx="9220201" cy="3405070"/>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l="5407" t="6084" r="10981" b="20723"/>
            <a:stretch/>
          </p:blipFill>
          <p:spPr>
            <a:xfrm>
              <a:off x="721533" y="3327676"/>
              <a:ext cx="2709915" cy="3161568"/>
            </a:xfrm>
            <a:prstGeom prst="rect">
              <a:avLst/>
            </a:prstGeom>
            <a:ln>
              <a:solidFill>
                <a:schemeClr val="accent2">
                  <a:lumMod val="20000"/>
                  <a:lumOff val="80000"/>
                </a:schemeClr>
              </a:solidFill>
            </a:ln>
          </p:spPr>
        </p:pic>
        <p:sp>
          <p:nvSpPr>
            <p:cNvPr id="28" name="TextBox 27"/>
            <p:cNvSpPr txBox="1"/>
            <p:nvPr/>
          </p:nvSpPr>
          <p:spPr>
            <a:xfrm>
              <a:off x="721533" y="6486525"/>
              <a:ext cx="3118161" cy="246221"/>
            </a:xfrm>
            <a:prstGeom prst="rect">
              <a:avLst/>
            </a:prstGeom>
            <a:noFill/>
          </p:spPr>
          <p:txBody>
            <a:bodyPr wrap="none" rtlCol="0">
              <a:spAutoFit/>
            </a:bodyPr>
            <a:lstStyle/>
            <a:p>
              <a:r>
                <a:rPr lang="en-US" altLang="ko-KR" sz="1000" dirty="0" smtClean="0">
                  <a:solidFill>
                    <a:schemeClr val="tx1">
                      <a:lumMod val="50000"/>
                      <a:lumOff val="50000"/>
                    </a:schemeClr>
                  </a:solidFill>
                  <a:latin typeface="+mn-ea"/>
                </a:rPr>
                <a:t>※ [</a:t>
              </a:r>
              <a:r>
                <a:rPr lang="ko-KR" altLang="en-US" sz="1000" dirty="0" smtClean="0">
                  <a:solidFill>
                    <a:schemeClr val="tx1">
                      <a:lumMod val="50000"/>
                      <a:lumOff val="50000"/>
                    </a:schemeClr>
                  </a:solidFill>
                  <a:latin typeface="+mn-ea"/>
                </a:rPr>
                <a:t>출처</a:t>
              </a:r>
              <a:r>
                <a:rPr lang="en-US" altLang="ko-KR" sz="1000" dirty="0" smtClean="0">
                  <a:solidFill>
                    <a:schemeClr val="tx1">
                      <a:lumMod val="50000"/>
                      <a:lumOff val="50000"/>
                    </a:schemeClr>
                  </a:solidFill>
                  <a:latin typeface="+mn-ea"/>
                </a:rPr>
                <a:t>] : </a:t>
              </a:r>
              <a:r>
                <a:rPr lang="ko-KR" altLang="en-US" sz="1000" dirty="0" smtClean="0">
                  <a:solidFill>
                    <a:schemeClr val="tx1">
                      <a:lumMod val="50000"/>
                      <a:lumOff val="50000"/>
                    </a:schemeClr>
                  </a:solidFill>
                  <a:latin typeface="+mn-ea"/>
                </a:rPr>
                <a:t>네이버</a:t>
              </a:r>
              <a:r>
                <a:rPr lang="en-US" altLang="ko-KR" sz="1000" dirty="0" smtClean="0">
                  <a:solidFill>
                    <a:schemeClr val="tx1">
                      <a:lumMod val="50000"/>
                      <a:lumOff val="50000"/>
                    </a:schemeClr>
                  </a:solidFill>
                  <a:latin typeface="+mn-ea"/>
                </a:rPr>
                <a:t>,</a:t>
              </a:r>
              <a:r>
                <a:rPr lang="ko-KR" altLang="en-US" sz="1000" dirty="0" smtClean="0">
                  <a:solidFill>
                    <a:schemeClr val="tx1">
                      <a:lumMod val="50000"/>
                      <a:lumOff val="50000"/>
                    </a:schemeClr>
                  </a:solidFill>
                  <a:latin typeface="+mn-ea"/>
                </a:rPr>
                <a:t> 날씨 고객센터</a:t>
              </a:r>
              <a:r>
                <a:rPr lang="en-US" altLang="ko-KR" sz="1000" dirty="0" smtClean="0">
                  <a:solidFill>
                    <a:schemeClr val="tx1">
                      <a:lumMod val="50000"/>
                      <a:lumOff val="50000"/>
                    </a:schemeClr>
                  </a:solidFill>
                  <a:latin typeface="+mn-ea"/>
                </a:rPr>
                <a:t>, </a:t>
              </a:r>
              <a:r>
                <a:rPr lang="ko-KR" altLang="en-US" sz="1000" dirty="0" smtClean="0">
                  <a:solidFill>
                    <a:schemeClr val="tx1">
                      <a:lumMod val="50000"/>
                      <a:lumOff val="50000"/>
                    </a:schemeClr>
                  </a:solidFill>
                  <a:latin typeface="+mn-ea"/>
                </a:rPr>
                <a:t>날씨 아이콘 소개</a:t>
              </a:r>
              <a:endParaRPr lang="ko-KR" altLang="en-US" sz="1000" dirty="0">
                <a:solidFill>
                  <a:schemeClr val="tx1">
                    <a:lumMod val="50000"/>
                    <a:lumOff val="50000"/>
                  </a:schemeClr>
                </a:solidFill>
                <a:latin typeface="+mn-ea"/>
              </a:endParaRPr>
            </a:p>
          </p:txBody>
        </p:sp>
        <p:pic>
          <p:nvPicPr>
            <p:cNvPr id="29" name="그림 28"/>
            <p:cNvPicPr>
              <a:picLocks noChangeAspect="1"/>
            </p:cNvPicPr>
            <p:nvPr/>
          </p:nvPicPr>
          <p:blipFill>
            <a:blip r:embed="rId3"/>
            <a:stretch>
              <a:fillRect/>
            </a:stretch>
          </p:blipFill>
          <p:spPr>
            <a:xfrm>
              <a:off x="2605088" y="3805689"/>
              <a:ext cx="7336646" cy="2205542"/>
            </a:xfrm>
            <a:prstGeom prst="rect">
              <a:avLst/>
            </a:prstGeom>
          </p:spPr>
        </p:pic>
      </p:grpSp>
      <p:grpSp>
        <p:nvGrpSpPr>
          <p:cNvPr id="31" name="그룹 30"/>
          <p:cNvGrpSpPr/>
          <p:nvPr/>
        </p:nvGrpSpPr>
        <p:grpSpPr>
          <a:xfrm>
            <a:off x="2391001" y="241726"/>
            <a:ext cx="8138886" cy="862519"/>
            <a:chOff x="2391001" y="241726"/>
            <a:chExt cx="8138886" cy="862519"/>
          </a:xfrm>
        </p:grpSpPr>
        <p:sp>
          <p:nvSpPr>
            <p:cNvPr id="32"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49</a:t>
            </a:fld>
            <a:endParaRPr lang="en-US"/>
          </a:p>
        </p:txBody>
      </p:sp>
    </p:spTree>
    <p:extLst>
      <p:ext uri="{BB962C8B-B14F-4D97-AF65-F5344CB8AC3E}">
        <p14:creationId xmlns:p14="http://schemas.microsoft.com/office/powerpoint/2010/main" val="920827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050404" y="9525"/>
            <a:ext cx="9600706" cy="5063178"/>
            <a:chOff x="471487" y="1724025"/>
            <a:chExt cx="9600706" cy="5063178"/>
          </a:xfrm>
        </p:grpSpPr>
        <p:sp>
          <p:nvSpPr>
            <p:cNvPr id="3" name="직사각형 2"/>
            <p:cNvSpPr/>
            <p:nvPr/>
          </p:nvSpPr>
          <p:spPr>
            <a:xfrm>
              <a:off x="481678" y="1724025"/>
              <a:ext cx="9590515" cy="1061829"/>
            </a:xfrm>
            <a:prstGeom prst="rect">
              <a:avLst/>
            </a:prstGeom>
          </p:spPr>
          <p:txBody>
            <a:bodyPr wrap="square">
              <a:spAutoFit/>
            </a:bodyPr>
            <a:lstStyle/>
            <a:p>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고령 운전자</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(Elderly driver</a:t>
              </a:r>
              <a:r>
                <a:rPr lang="en-US" altLang="ko-KR" sz="1400" b="1" dirty="0">
                  <a:solidFill>
                    <a:srgbClr val="1187CF"/>
                  </a:solidFill>
                  <a:latin typeface="맑은 고딕" panose="020B0503020000020004" pitchFamily="50" charset="-127"/>
                  <a:ea typeface="맑은 고딕" panose="020B0503020000020004" pitchFamily="50" charset="-127"/>
                  <a:cs typeface="THELuxGoB" pitchFamily="34" charset="0"/>
                </a:rPr>
                <a:t>)</a:t>
              </a:r>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란</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a:t>
              </a:r>
            </a:p>
            <a:p>
              <a:r>
                <a:rPr lang="en-US" altLang="ko-KR" sz="1000" dirty="0" smtClean="0">
                  <a:solidFill>
                    <a:srgbClr val="1187CF"/>
                  </a:solidFill>
                  <a:latin typeface="맑은 고딕" panose="020B0503020000020004" pitchFamily="50" charset="-127"/>
                  <a:ea typeface="맑은 고딕" panose="020B0503020000020004" pitchFamily="50" charset="-127"/>
                  <a:cs typeface="THELuxGoB" pitchFamily="34" charset="0"/>
                </a:rPr>
                <a:t/>
              </a:r>
              <a:br>
                <a:rPr lang="en-US" altLang="ko-KR" sz="1000" dirty="0" smtClean="0">
                  <a:solidFill>
                    <a:srgbClr val="1187CF"/>
                  </a:solidFill>
                  <a:latin typeface="맑은 고딕" panose="020B0503020000020004" pitchFamily="50" charset="-127"/>
                  <a:ea typeface="맑은 고딕" panose="020B0503020000020004" pitchFamily="50" charset="-127"/>
                  <a:cs typeface="THELuxGoB" pitchFamily="34" charset="0"/>
                </a:rPr>
              </a:br>
              <a:r>
                <a:rPr lang="ko-KR" altLang="en-US" sz="1200" dirty="0" smtClean="0">
                  <a:latin typeface="맑은 고딕" panose="020B0503020000020004" pitchFamily="50" charset="-127"/>
                  <a:ea typeface="맑은 고딕" panose="020B0503020000020004" pitchFamily="50" charset="-127"/>
                </a:rPr>
                <a:t>고령의 </a:t>
              </a:r>
              <a:r>
                <a:rPr lang="ko-KR" altLang="en-US" sz="1200" dirty="0">
                  <a:latin typeface="맑은 고딕" panose="020B0503020000020004" pitchFamily="50" charset="-127"/>
                  <a:ea typeface="맑은 고딕" panose="020B0503020000020004" pitchFamily="50" charset="-127"/>
                </a:rPr>
                <a:t>나이로 인해 자동차를 </a:t>
              </a:r>
              <a:r>
                <a:rPr lang="ko-KR" altLang="en-US" sz="1200" dirty="0" smtClean="0">
                  <a:latin typeface="맑은 고딕" panose="020B0503020000020004" pitchFamily="50" charset="-127"/>
                  <a:ea typeface="맑은 고딕" panose="020B0503020000020004" pitchFamily="50" charset="-127"/>
                </a:rPr>
                <a:t>운전하는</a:t>
              </a:r>
              <a:r>
                <a:rPr lang="en-US" altLang="ko-KR" sz="1200" dirty="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운전자를 뜻하는 말로</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일반적으로 </a:t>
              </a:r>
              <a:r>
                <a:rPr lang="en-US" altLang="ko-KR" sz="1200" dirty="0">
                  <a:latin typeface="맑은 고딕" panose="020B0503020000020004" pitchFamily="50" charset="-127"/>
                  <a:ea typeface="맑은 고딕" panose="020B0503020000020004" pitchFamily="50" charset="-127"/>
                </a:rPr>
                <a:t>65</a:t>
              </a:r>
              <a:r>
                <a:rPr lang="ko-KR" altLang="en-US" sz="1200" dirty="0">
                  <a:latin typeface="맑은 고딕" panose="020B0503020000020004" pitchFamily="50" charset="-127"/>
                  <a:ea typeface="맑은 고딕" panose="020B0503020000020004" pitchFamily="50" charset="-127"/>
                </a:rPr>
                <a:t>세 이상의 운전자를 </a:t>
              </a:r>
              <a:r>
                <a:rPr lang="ko-KR" altLang="en-US" sz="1200" dirty="0" smtClean="0">
                  <a:latin typeface="맑은 고딕" panose="020B0503020000020004" pitchFamily="50" charset="-127"/>
                  <a:ea typeface="맑은 고딕" panose="020B0503020000020004" pitchFamily="50" charset="-127"/>
                </a:rPr>
                <a:t>의미한다</a:t>
              </a:r>
              <a:r>
                <a:rPr lang="en-US" altLang="ko-KR" sz="1200" dirty="0" smtClean="0">
                  <a:latin typeface="맑은 고딕" panose="020B0503020000020004" pitchFamily="50" charset="-127"/>
                  <a:ea typeface="맑은 고딕" panose="020B0503020000020004" pitchFamily="50" charset="-127"/>
                </a:rPr>
                <a:t>.</a:t>
              </a:r>
            </a:p>
            <a:p>
              <a:r>
                <a:rPr lang="ko-KR" altLang="en-US" sz="1200" dirty="0">
                  <a:latin typeface="맑은 고딕" panose="020B0503020000020004" pitchFamily="50" charset="-127"/>
                  <a:ea typeface="맑은 고딕" panose="020B0503020000020004" pitchFamily="50" charset="-127"/>
                </a:rPr>
                <a:t>이들은 신체적</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인지적 능력이 젊은 운전자에 비해 저하될 수 </a:t>
              </a:r>
              <a:r>
                <a:rPr lang="ko-KR" altLang="en-US" sz="1200" dirty="0" smtClean="0">
                  <a:latin typeface="맑은 고딕" panose="020B0503020000020004" pitchFamily="50" charset="-127"/>
                  <a:ea typeface="맑은 고딕" panose="020B0503020000020004" pitchFamily="50" charset="-127"/>
                </a:rPr>
                <a:t>있고</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이는 운전 능력에 영향을 미칠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a:latin typeface="맑은 고딕" panose="020B0503020000020004" pitchFamily="50" charset="-127"/>
                  <a:ea typeface="맑은 고딕" panose="020B0503020000020004" pitchFamily="50" charset="-127"/>
                </a:rPr>
                <a:t>. </a:t>
              </a:r>
            </a:p>
            <a:p>
              <a:endParaRPr lang="en-US" altLang="ko-KR" sz="1400" dirty="0">
                <a:latin typeface="맑은 고딕" panose="020B0503020000020004" pitchFamily="50" charset="-127"/>
                <a:ea typeface="맑은 고딕" panose="020B0503020000020004" pitchFamily="50" charset="-127"/>
              </a:endParaRPr>
            </a:p>
          </p:txBody>
        </p:sp>
        <p:sp>
          <p:nvSpPr>
            <p:cNvPr id="4" name="직사각형 3"/>
            <p:cNvSpPr/>
            <p:nvPr/>
          </p:nvSpPr>
          <p:spPr>
            <a:xfrm>
              <a:off x="471487" y="2924607"/>
              <a:ext cx="4648200" cy="3862596"/>
            </a:xfrm>
            <a:prstGeom prst="rect">
              <a:avLst/>
            </a:prstGeom>
          </p:spPr>
          <p:txBody>
            <a:bodyPr wrap="square">
              <a:spAutoFit/>
            </a:bodyPr>
            <a:lstStyle/>
            <a:p>
              <a:r>
                <a:rPr lang="ko-KR" altLang="en-US"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고령 운전자의 특징</a:t>
              </a:r>
              <a:r>
                <a:rPr lang="en-US" altLang="ko-KR" sz="1400" b="1" dirty="0" smtClean="0">
                  <a:solidFill>
                    <a:srgbClr val="1187CF"/>
                  </a:solidFill>
                  <a:latin typeface="맑은 고딕" panose="020B0503020000020004" pitchFamily="50" charset="-127"/>
                  <a:ea typeface="맑은 고딕" panose="020B0503020000020004" pitchFamily="50" charset="-127"/>
                  <a:cs typeface="THELuxGoB" pitchFamily="34" charset="0"/>
                </a:rPr>
                <a:t> </a:t>
              </a:r>
            </a:p>
            <a:p>
              <a:endParaRPr lang="en-US" altLang="ko-KR" sz="1200" b="1" dirty="0" smtClean="0">
                <a:solidFill>
                  <a:srgbClr val="1187CF"/>
                </a:solidFill>
                <a:latin typeface="맑은 고딕" panose="020B0503020000020004" pitchFamily="50" charset="-127"/>
                <a:ea typeface="맑은 고딕" panose="020B0503020000020004" pitchFamily="50" charset="-127"/>
                <a:cs typeface="THELuxGoB" pitchFamily="34" charset="0"/>
              </a:endParaRPr>
            </a:p>
            <a:p>
              <a:pPr marL="342900" indent="-342900">
                <a:buAutoNum type="arabicParenR"/>
              </a:pPr>
              <a:r>
                <a:rPr lang="ko-KR" altLang="en-US" sz="1200" b="1" dirty="0" smtClean="0">
                  <a:latin typeface="맑은 고딕" panose="020B0503020000020004" pitchFamily="50" charset="-127"/>
                  <a:ea typeface="맑은 고딕" panose="020B0503020000020004" pitchFamily="50" charset="-127"/>
                </a:rPr>
                <a:t>반응 </a:t>
              </a:r>
              <a:r>
                <a:rPr lang="ko-KR" altLang="en-US" sz="1200" b="1" dirty="0">
                  <a:latin typeface="맑은 고딕" panose="020B0503020000020004" pitchFamily="50" charset="-127"/>
                  <a:ea typeface="맑은 고딕" panose="020B0503020000020004" pitchFamily="50" charset="-127"/>
                </a:rPr>
                <a:t>시간의 </a:t>
              </a:r>
              <a:r>
                <a:rPr lang="ko-KR" altLang="en-US" sz="1200" b="1" dirty="0" smtClean="0">
                  <a:latin typeface="맑은 고딕" panose="020B0503020000020004" pitchFamily="50" charset="-127"/>
                  <a:ea typeface="맑은 고딕" panose="020B0503020000020004" pitchFamily="50" charset="-127"/>
                </a:rPr>
                <a:t>지연</a:t>
              </a:r>
              <a:endParaRPr lang="en-US" altLang="ko-KR" sz="1200" b="1" dirty="0" smtClean="0">
                <a:latin typeface="맑은 고딕" panose="020B0503020000020004" pitchFamily="50" charset="-127"/>
                <a:ea typeface="맑은 고딕" panose="020B0503020000020004" pitchFamily="50" charset="-127"/>
              </a:endParaRPr>
            </a:p>
            <a:p>
              <a:r>
                <a:rPr lang="en-US" altLang="ko-KR" sz="1200" dirty="0" smtClean="0">
                  <a:latin typeface="맑은 고딕" panose="020B0503020000020004" pitchFamily="50" charset="-127"/>
                  <a:ea typeface="맑은 고딕" panose="020B0503020000020004" pitchFamily="50" charset="-127"/>
                </a:rPr>
                <a:t>    : </a:t>
              </a:r>
              <a:r>
                <a:rPr lang="ko-KR" altLang="en-US" sz="1200" dirty="0">
                  <a:latin typeface="맑은 고딕" panose="020B0503020000020004" pitchFamily="50" charset="-127"/>
                  <a:ea typeface="맑은 고딕" panose="020B0503020000020004" pitchFamily="50" charset="-127"/>
                </a:rPr>
                <a:t>나이가 들면서 반사 신경과 반응 시간이 </a:t>
              </a:r>
              <a:r>
                <a:rPr lang="ko-KR" altLang="en-US" sz="1200" dirty="0" smtClean="0">
                  <a:latin typeface="맑은 고딕" panose="020B0503020000020004" pitchFamily="50" charset="-127"/>
                  <a:ea typeface="맑은 고딕" panose="020B0503020000020004" pitchFamily="50" charset="-127"/>
                </a:rPr>
                <a:t>저하될 수 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2) </a:t>
              </a:r>
              <a:r>
                <a:rPr lang="ko-KR" altLang="en-US" sz="1200" b="1" dirty="0" smtClean="0">
                  <a:latin typeface="맑은 고딕" panose="020B0503020000020004" pitchFamily="50" charset="-127"/>
                  <a:ea typeface="맑은 고딕" panose="020B0503020000020004" pitchFamily="50" charset="-127"/>
                </a:rPr>
                <a:t>시력 </a:t>
              </a:r>
              <a:r>
                <a:rPr lang="ko-KR" altLang="en-US" sz="1200" b="1" dirty="0">
                  <a:latin typeface="맑은 고딕" panose="020B0503020000020004" pitchFamily="50" charset="-127"/>
                  <a:ea typeface="맑은 고딕" panose="020B0503020000020004" pitchFamily="50" charset="-127"/>
                </a:rPr>
                <a:t>및 청력 </a:t>
              </a:r>
              <a:r>
                <a:rPr lang="ko-KR" altLang="en-US" sz="1200" b="1" dirty="0" smtClean="0">
                  <a:latin typeface="맑은 고딕" panose="020B0503020000020004" pitchFamily="50" charset="-127"/>
                  <a:ea typeface="맑은 고딕" panose="020B0503020000020004" pitchFamily="50" charset="-127"/>
                </a:rPr>
                <a:t>저하</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고령 운전자는 시력과 청력의 저하로 인해 도로 상황을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정확하게 </a:t>
              </a:r>
              <a:r>
                <a:rPr lang="ko-KR" altLang="en-US" sz="1200" dirty="0">
                  <a:latin typeface="맑은 고딕" panose="020B0503020000020004" pitchFamily="50" charset="-127"/>
                  <a:ea typeface="맑은 고딕" panose="020B0503020000020004" pitchFamily="50" charset="-127"/>
                </a:rPr>
                <a:t>인식하는 데 어려움을 겪을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3) </a:t>
              </a:r>
              <a:r>
                <a:rPr lang="ko-KR" altLang="en-US" sz="1200" b="1" dirty="0" smtClean="0">
                  <a:latin typeface="맑은 고딕" panose="020B0503020000020004" pitchFamily="50" charset="-127"/>
                  <a:ea typeface="맑은 고딕" panose="020B0503020000020004" pitchFamily="50" charset="-127"/>
                </a:rPr>
                <a:t>인지 </a:t>
              </a:r>
              <a:r>
                <a:rPr lang="ko-KR" altLang="en-US" sz="1200" b="1" dirty="0">
                  <a:latin typeface="맑은 고딕" panose="020B0503020000020004" pitchFamily="50" charset="-127"/>
                  <a:ea typeface="맑은 고딕" panose="020B0503020000020004" pitchFamily="50" charset="-127"/>
                </a:rPr>
                <a:t>능력의 </a:t>
              </a:r>
              <a:r>
                <a:rPr lang="ko-KR" altLang="en-US" sz="1200" b="1" dirty="0" smtClean="0">
                  <a:latin typeface="맑은 고딕" panose="020B0503020000020004" pitchFamily="50" charset="-127"/>
                  <a:ea typeface="맑은 고딕" panose="020B0503020000020004" pitchFamily="50" charset="-127"/>
                </a:rPr>
                <a:t>감소</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주의 집중</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판단력</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기억력 등 인지 기능이 </a:t>
              </a:r>
              <a:r>
                <a:rPr lang="ko-KR" altLang="en-US" sz="1200" dirty="0" smtClean="0">
                  <a:latin typeface="맑은 고딕" panose="020B0503020000020004" pitchFamily="50" charset="-127"/>
                  <a:ea typeface="맑은 고딕" panose="020B0503020000020004" pitchFamily="50" charset="-127"/>
                </a:rPr>
                <a:t>저하될 </a:t>
              </a:r>
              <a:r>
                <a:rPr lang="ko-KR" altLang="en-US" sz="1200" dirty="0">
                  <a:latin typeface="맑은 고딕" panose="020B0503020000020004" pitchFamily="50" charset="-127"/>
                  <a:ea typeface="맑은 고딕" panose="020B0503020000020004" pitchFamily="50" charset="-127"/>
                </a:rPr>
                <a:t>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a:latin typeface="맑은 고딕" panose="020B0503020000020004" pitchFamily="50" charset="-127"/>
                  <a:ea typeface="맑은 고딕" panose="020B0503020000020004" pitchFamily="50" charset="-127"/>
                </a:rPr>
                <a:t>.</a:t>
              </a:r>
            </a:p>
            <a:p>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4) </a:t>
              </a:r>
              <a:r>
                <a:rPr lang="ko-KR" altLang="en-US" sz="1200" b="1" dirty="0" smtClean="0">
                  <a:latin typeface="맑은 고딕" panose="020B0503020000020004" pitchFamily="50" charset="-127"/>
                  <a:ea typeface="맑은 고딕" panose="020B0503020000020004" pitchFamily="50" charset="-127"/>
                </a:rPr>
                <a:t>약물 복용</a:t>
              </a:r>
              <a:endParaRPr lang="en-US" altLang="ko-KR" sz="1200" b="1" dirty="0" smtClean="0">
                <a:latin typeface="맑은 고딕" panose="020B0503020000020004" pitchFamily="50" charset="-127"/>
                <a:ea typeface="맑은 고딕" panose="020B0503020000020004" pitchFamily="50" charset="-127"/>
              </a:endParaRPr>
            </a:p>
            <a:p>
              <a:r>
                <a:rPr lang="en-US" altLang="ko-KR" sz="1200" b="1" dirty="0">
                  <a:latin typeface="맑은 고딕" panose="020B0503020000020004" pitchFamily="50" charset="-127"/>
                  <a:ea typeface="맑은 고딕" panose="020B0503020000020004" pitchFamily="50" charset="-127"/>
                </a:rPr>
                <a:t> </a:t>
              </a:r>
              <a:r>
                <a:rPr lang="en-US" altLang="ko-KR" sz="1200" b="1"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고령 운전자 중에는 만성 질환으로 약을 복용하는 사람이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많아</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이는 운전 능력에 영향을 줄 수 </a:t>
              </a:r>
              <a:r>
                <a:rPr lang="ko-KR" altLang="en-US" sz="1200" dirty="0" smtClean="0">
                  <a:latin typeface="맑은 고딕" panose="020B0503020000020004" pitchFamily="50" charset="-127"/>
                  <a:ea typeface="맑은 고딕" panose="020B0503020000020004" pitchFamily="50" charset="-127"/>
                </a:rPr>
                <a:t>있다</a:t>
              </a:r>
              <a:r>
                <a:rPr lang="en-US" altLang="ko-KR" sz="1200" dirty="0" smtClean="0">
                  <a:latin typeface="맑은 고딕" panose="020B0503020000020004" pitchFamily="50" charset="-127"/>
                  <a:ea typeface="맑은 고딕" panose="020B0503020000020004" pitchFamily="50" charset="-127"/>
                </a:rPr>
                <a:t>.</a:t>
              </a:r>
            </a:p>
            <a:p>
              <a:endParaRPr lang="en-US" altLang="ko-KR" sz="1200" dirty="0" smtClean="0">
                <a:latin typeface="맑은 고딕" panose="020B0503020000020004" pitchFamily="50" charset="-127"/>
                <a:ea typeface="맑은 고딕" panose="020B0503020000020004" pitchFamily="50" charset="-127"/>
              </a:endParaRPr>
            </a:p>
            <a:p>
              <a:r>
                <a:rPr lang="en-US" altLang="ko-KR" sz="1200" b="1" dirty="0" smtClean="0">
                  <a:latin typeface="맑은 고딕" panose="020B0503020000020004" pitchFamily="50" charset="-127"/>
                  <a:ea typeface="맑은 고딕" panose="020B0503020000020004" pitchFamily="50" charset="-127"/>
                </a:rPr>
                <a:t>5) </a:t>
              </a:r>
              <a:r>
                <a:rPr lang="ko-KR" altLang="en-US" sz="1200" b="1" dirty="0" err="1" smtClean="0">
                  <a:latin typeface="맑은 고딕" panose="020B0503020000020004" pitchFamily="50" charset="-127"/>
                  <a:ea typeface="맑은 고딕" panose="020B0503020000020004" pitchFamily="50" charset="-127"/>
                </a:rPr>
                <a:t>운전경험</a:t>
              </a:r>
              <a:endParaRPr lang="en-US" altLang="ko-KR" sz="1200" b="1"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 </a:t>
              </a:r>
              <a:r>
                <a:rPr lang="ko-KR" altLang="en-US" sz="1200" dirty="0" smtClean="0">
                  <a:latin typeface="맑은 고딕" panose="020B0503020000020004" pitchFamily="50" charset="-127"/>
                  <a:ea typeface="맑은 고딕" panose="020B0503020000020004" pitchFamily="50" charset="-127"/>
                </a:rPr>
                <a:t>반면</a:t>
              </a:r>
              <a:r>
                <a:rPr lang="en-US" altLang="ko-KR" sz="1200" dirty="0" smtClean="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오랜 운전 경험으로 인해 교통 법규와 도로 상황에 </a:t>
              </a:r>
              <a:endParaRPr lang="en-US" altLang="ko-KR" sz="1200" dirty="0" smtClean="0">
                <a:latin typeface="맑은 고딕" panose="020B0503020000020004" pitchFamily="50" charset="-127"/>
                <a:ea typeface="맑은 고딕" panose="020B0503020000020004" pitchFamily="50" charset="-127"/>
              </a:endParaRPr>
            </a:p>
            <a:p>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대한 </a:t>
              </a:r>
              <a:r>
                <a:rPr lang="ko-KR" altLang="en-US" sz="1200" dirty="0">
                  <a:latin typeface="맑은 고딕" panose="020B0503020000020004" pitchFamily="50" charset="-127"/>
                  <a:ea typeface="맑은 고딕" panose="020B0503020000020004" pitchFamily="50" charset="-127"/>
                </a:rPr>
                <a:t>높은 이해도를 가질 </a:t>
              </a:r>
              <a:r>
                <a:rPr lang="ko-KR" altLang="en-US" sz="1200" dirty="0" smtClean="0">
                  <a:latin typeface="맑은 고딕" panose="020B0503020000020004" pitchFamily="50" charset="-127"/>
                  <a:ea typeface="맑은 고딕" panose="020B0503020000020004" pitchFamily="50" charset="-127"/>
                </a:rPr>
                <a:t>수 있다</a:t>
              </a:r>
              <a:r>
                <a:rPr lang="en-US" altLang="ko-KR" sz="1200" dirty="0">
                  <a:latin typeface="맑은 고딕" panose="020B0503020000020004" pitchFamily="50" charset="-127"/>
                  <a:ea typeface="맑은 고딕" panose="020B0503020000020004" pitchFamily="50" charset="-127"/>
                </a:rPr>
                <a:t>.</a:t>
              </a:r>
            </a:p>
            <a:p>
              <a:endParaRPr lang="en-US" altLang="ko-KR" sz="1400" dirty="0">
                <a:latin typeface="맑은 고딕" panose="020B0503020000020004" pitchFamily="50" charset="-127"/>
                <a:ea typeface="맑은 고딕" panose="020B0503020000020004" pitchFamily="50" charset="-127"/>
              </a:endParaRPr>
            </a:p>
          </p:txBody>
        </p:sp>
      </p:gr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6" name="슬라이드 번호 개체 틀 5"/>
          <p:cNvSpPr>
            <a:spLocks noGrp="1"/>
          </p:cNvSpPr>
          <p:nvPr>
            <p:ph type="sldNum" sz="quarter" idx="12"/>
          </p:nvPr>
        </p:nvSpPr>
        <p:spPr/>
        <p:txBody>
          <a:bodyPr/>
          <a:lstStyle/>
          <a:p>
            <a:fld id="{B1393E5F-521B-4CAD-9D3A-AE923D912DCE}" type="slidenum">
              <a:rPr lang="en-US" smtClean="0"/>
              <a:pPr/>
              <a:t>5</a:t>
            </a:fld>
            <a:endParaRPr lang="en-US"/>
          </a:p>
        </p:txBody>
      </p:sp>
      <p:sp>
        <p:nvSpPr>
          <p:cNvPr id="12" name="직사각형 11"/>
          <p:cNvSpPr/>
          <p:nvPr/>
        </p:nvSpPr>
        <p:spPr>
          <a:xfrm>
            <a:off x="-5700713" y="1198662"/>
            <a:ext cx="5346700" cy="5078313"/>
          </a:xfrm>
          <a:prstGeom prst="rect">
            <a:avLst/>
          </a:prstGeom>
        </p:spPr>
        <p:txBody>
          <a:bodyPr>
            <a:spAutoFit/>
          </a:bodyPr>
          <a:lstStyle/>
          <a:p>
            <a:r>
              <a:rPr lang="ko-KR" altLang="en-US" dirty="0"/>
              <a:t>연구배경</a:t>
            </a:r>
          </a:p>
          <a:p>
            <a:r>
              <a:rPr lang="ko-KR" altLang="en-US" b="1" dirty="0">
                <a:solidFill>
                  <a:srgbClr val="FF0000"/>
                </a:solidFill>
              </a:rPr>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b="1" dirty="0">
                <a:solidFill>
                  <a:srgbClr val="FF0000"/>
                </a:solidFill>
              </a:rPr>
              <a:t>- &gt; 그래서 </a:t>
            </a:r>
            <a:r>
              <a:rPr lang="ko-KR" altLang="en-US" b="1" dirty="0" smtClean="0">
                <a:solidFill>
                  <a:srgbClr val="FF0000"/>
                </a:solidFill>
              </a:rPr>
              <a:t>고령 </a:t>
            </a:r>
            <a:r>
              <a:rPr lang="ko-KR" altLang="en-US" b="1" dirty="0" err="1" smtClean="0">
                <a:solidFill>
                  <a:srgbClr val="FF0000"/>
                </a:solidFill>
              </a:rPr>
              <a:t>운전자란</a:t>
            </a:r>
            <a:r>
              <a:rPr lang="ko-KR" altLang="en-US" b="1" dirty="0">
                <a:solidFill>
                  <a:srgbClr val="FF0000"/>
                </a:solidFill>
              </a:rPr>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9331" y="4292235"/>
            <a:ext cx="3097155" cy="2779697"/>
          </a:xfrm>
          <a:prstGeom prst="rect">
            <a:avLst/>
          </a:prstGeom>
        </p:spPr>
      </p:pic>
      <p:pic>
        <p:nvPicPr>
          <p:cNvPr id="16" name="Picture 2" descr="그래픽=김문중 기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932" y="5152752"/>
            <a:ext cx="4876800" cy="2438673"/>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1093932" y="7603093"/>
            <a:ext cx="3663949" cy="369332"/>
          </a:xfrm>
          <a:prstGeom prst="rect">
            <a:avLst/>
          </a:prstGeom>
        </p:spPr>
        <p:txBody>
          <a:bodyPr wrap="square">
            <a:spAutoFit/>
          </a:bodyPr>
          <a:lstStyle/>
          <a:p>
            <a:r>
              <a:rPr lang="en-US" altLang="ko-KR" sz="1000" b="1" dirty="0">
                <a:latin typeface="맑은 고딕" panose="020B0503020000020004" pitchFamily="50" charset="-127"/>
                <a:ea typeface="맑은 고딕" panose="020B0503020000020004" pitchFamily="50" charset="-127"/>
              </a:rPr>
              <a:t>(</a:t>
            </a:r>
            <a:r>
              <a:rPr lang="ko-KR" altLang="en-US" sz="1000" b="1" dirty="0">
                <a:latin typeface="맑은 고딕" panose="020B0503020000020004" pitchFamily="50" charset="-127"/>
                <a:ea typeface="맑은 고딕" panose="020B0503020000020004" pitchFamily="50" charset="-127"/>
              </a:rPr>
              <a:t>그림 </a:t>
            </a:r>
            <a:r>
              <a:rPr lang="en-US" altLang="ko-KR" sz="1000" b="1" dirty="0">
                <a:latin typeface="맑은 고딕" panose="020B0503020000020004" pitchFamily="50" charset="-127"/>
                <a:ea typeface="맑은 고딕" panose="020B0503020000020004" pitchFamily="50" charset="-127"/>
              </a:rPr>
              <a:t>1) </a:t>
            </a:r>
            <a:r>
              <a:rPr lang="ko-KR" altLang="en-US" sz="1000" b="1" dirty="0">
                <a:latin typeface="맑은 고딕" panose="020B0503020000020004" pitchFamily="50" charset="-127"/>
                <a:ea typeface="맑은 고딕" panose="020B0503020000020004" pitchFamily="50" charset="-127"/>
              </a:rPr>
              <a:t>전체 </a:t>
            </a:r>
            <a:r>
              <a:rPr lang="ko-KR" altLang="en-US" sz="1000" b="1" dirty="0" err="1">
                <a:latin typeface="맑은 고딕" panose="020B0503020000020004" pitchFamily="50" charset="-127"/>
                <a:ea typeface="맑은 고딕" panose="020B0503020000020004" pitchFamily="50" charset="-127"/>
              </a:rPr>
              <a:t>인구중에서</a:t>
            </a:r>
            <a:r>
              <a:rPr lang="ko-KR" altLang="en-US" sz="1000" b="1" dirty="0">
                <a:latin typeface="맑은 고딕" panose="020B0503020000020004" pitchFamily="50" charset="-127"/>
                <a:ea typeface="맑은 고딕" panose="020B0503020000020004" pitchFamily="50" charset="-127"/>
              </a:rPr>
              <a:t> 노인 인구 점유율 추세</a:t>
            </a:r>
            <a:endParaRPr lang="en-US" altLang="ko-KR" sz="1000" b="1" dirty="0">
              <a:latin typeface="맑은 고딕" panose="020B0503020000020004" pitchFamily="50" charset="-127"/>
              <a:ea typeface="맑은 고딕" panose="020B0503020000020004" pitchFamily="50" charset="-127"/>
            </a:endParaRPr>
          </a:p>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en-US" altLang="ko-KR" sz="800" dirty="0" smtClean="0">
                <a:solidFill>
                  <a:schemeClr val="tx1">
                    <a:lumMod val="50000"/>
                    <a:lumOff val="50000"/>
                  </a:schemeClr>
                </a:solidFill>
                <a:latin typeface="+mn-ea"/>
              </a:rPr>
              <a:t>"</a:t>
            </a:r>
            <a:r>
              <a:rPr lang="ko-KR" altLang="en-US" sz="800" dirty="0">
                <a:solidFill>
                  <a:schemeClr val="tx1">
                    <a:lumMod val="50000"/>
                    <a:lumOff val="50000"/>
                  </a:schemeClr>
                </a:solidFill>
                <a:latin typeface="+mn-ea"/>
              </a:rPr>
              <a:t>고령자</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운전면허 반납 적정 연령은 </a:t>
            </a:r>
            <a:r>
              <a:rPr lang="en-US" altLang="ko-KR" sz="800" dirty="0">
                <a:solidFill>
                  <a:schemeClr val="tx1">
                    <a:lumMod val="50000"/>
                    <a:lumOff val="50000"/>
                  </a:schemeClr>
                </a:solidFill>
                <a:latin typeface="+mn-ea"/>
              </a:rPr>
              <a:t>73</a:t>
            </a:r>
            <a:r>
              <a:rPr lang="ko-KR" altLang="en-US" sz="800" dirty="0">
                <a:solidFill>
                  <a:schemeClr val="tx1">
                    <a:lumMod val="50000"/>
                    <a:lumOff val="50000"/>
                  </a:schemeClr>
                </a:solidFill>
                <a:latin typeface="+mn-ea"/>
              </a:rPr>
              <a:t>세</a:t>
            </a:r>
            <a:r>
              <a:rPr lang="en-US" altLang="ko-KR" sz="800" dirty="0">
                <a:solidFill>
                  <a:schemeClr val="tx1">
                    <a:lumMod val="50000"/>
                    <a:lumOff val="50000"/>
                  </a:schemeClr>
                </a:solidFill>
                <a:latin typeface="+mn-ea"/>
              </a:rPr>
              <a:t>" (hankookilbo.com)</a:t>
            </a:r>
            <a:endParaRPr lang="ko-KR" altLang="en-US" sz="800" dirty="0">
              <a:solidFill>
                <a:schemeClr val="tx1">
                  <a:lumMod val="50000"/>
                  <a:lumOff val="50000"/>
                </a:schemeClr>
              </a:solidFill>
              <a:latin typeface="+mn-ea"/>
            </a:endParaRPr>
          </a:p>
        </p:txBody>
      </p:sp>
      <p:sp>
        <p:nvSpPr>
          <p:cNvPr id="18" name="직사각형 17"/>
          <p:cNvSpPr/>
          <p:nvPr/>
        </p:nvSpPr>
        <p:spPr>
          <a:xfrm>
            <a:off x="668104" y="1497781"/>
            <a:ext cx="9360183" cy="447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7030A0"/>
                </a:solidFill>
                <a:latin typeface="맑은 고딕" panose="020B0503020000020004" pitchFamily="50" charset="-127"/>
              </a:rPr>
              <a:t>고령 운전자</a:t>
            </a:r>
            <a:r>
              <a:rPr lang="en-US" altLang="ko-KR" b="1" dirty="0">
                <a:solidFill>
                  <a:srgbClr val="7030A0"/>
                </a:solidFill>
                <a:latin typeface="맑은 고딕" panose="020B0503020000020004" pitchFamily="50" charset="-127"/>
              </a:rPr>
              <a:t>(Elderly driver)</a:t>
            </a:r>
            <a:r>
              <a:rPr lang="ko-KR" altLang="en-US" b="1" dirty="0">
                <a:solidFill>
                  <a:srgbClr val="7030A0"/>
                </a:solidFill>
                <a:latin typeface="맑은 고딕" panose="020B0503020000020004" pitchFamily="50" charset="-127"/>
              </a:rPr>
              <a:t>란</a:t>
            </a:r>
            <a:r>
              <a:rPr lang="en-US" altLang="ko-KR" b="1" dirty="0">
                <a:solidFill>
                  <a:srgbClr val="7030A0"/>
                </a:solidFill>
                <a:latin typeface="맑은 고딕" panose="020B0503020000020004" pitchFamily="50" charset="-127"/>
              </a:rPr>
              <a:t>?</a:t>
            </a:r>
          </a:p>
        </p:txBody>
      </p:sp>
      <p:sp>
        <p:nvSpPr>
          <p:cNvPr id="20" name="직사각형 19"/>
          <p:cNvSpPr/>
          <p:nvPr/>
        </p:nvSpPr>
        <p:spPr>
          <a:xfrm>
            <a:off x="668196" y="1962822"/>
            <a:ext cx="9360183" cy="208800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Wingdings" panose="05000000000000000000" pitchFamily="2" charset="2"/>
              <a:buChar char="l"/>
            </a:pPr>
            <a:r>
              <a:rPr lang="ko-KR" altLang="en-US" sz="1200" b="1" dirty="0">
                <a:solidFill>
                  <a:schemeClr val="accent4">
                    <a:lumMod val="50000"/>
                  </a:schemeClr>
                </a:solidFill>
                <a:latin typeface="맑은 고딕" panose="020B0503020000020004" pitchFamily="50" charset="-127"/>
              </a:rPr>
              <a:t>고령의 나이로 인해 자동차를 운전하는 운전자를 뜻하는 말로</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일반적으로 </a:t>
            </a:r>
            <a:r>
              <a:rPr lang="en-US" altLang="ko-KR" sz="1600" b="1" dirty="0">
                <a:solidFill>
                  <a:srgbClr val="7030A0"/>
                </a:solidFill>
                <a:latin typeface="맑은 고딕" panose="020B0503020000020004" pitchFamily="50" charset="-127"/>
              </a:rPr>
              <a:t>65</a:t>
            </a:r>
            <a:r>
              <a:rPr lang="ko-KR" altLang="en-US" sz="1600" b="1" dirty="0">
                <a:solidFill>
                  <a:srgbClr val="7030A0"/>
                </a:solidFill>
                <a:latin typeface="맑은 고딕" panose="020B0503020000020004" pitchFamily="50" charset="-127"/>
              </a:rPr>
              <a:t>세 이상의 </a:t>
            </a:r>
            <a:r>
              <a:rPr lang="ko-KR" altLang="en-US" sz="1600" b="1" dirty="0" smtClean="0">
                <a:solidFill>
                  <a:srgbClr val="7030A0"/>
                </a:solidFill>
                <a:latin typeface="맑은 고딕" panose="020B0503020000020004" pitchFamily="50" charset="-127"/>
              </a:rPr>
              <a:t>운전자</a:t>
            </a:r>
            <a:r>
              <a:rPr lang="ko-KR" altLang="en-US" sz="1200" b="1" dirty="0" smtClean="0">
                <a:solidFill>
                  <a:schemeClr val="accent4">
                    <a:lumMod val="50000"/>
                  </a:schemeClr>
                </a:solidFill>
                <a:latin typeface="맑은 고딕" panose="020B0503020000020004" pitchFamily="50" charset="-127"/>
              </a:rPr>
              <a:t>를 의미한다</a:t>
            </a:r>
            <a:r>
              <a:rPr lang="en-US" altLang="ko-KR" sz="1200" b="1" dirty="0">
                <a:solidFill>
                  <a:schemeClr val="accent4">
                    <a:lumMod val="50000"/>
                  </a:schemeClr>
                </a:solidFill>
                <a:latin typeface="맑은 고딕" panose="020B0503020000020004" pitchFamily="50" charset="-127"/>
              </a:rPr>
              <a:t>.</a:t>
            </a:r>
          </a:p>
          <a:p>
            <a:pPr marL="171450" indent="-171450">
              <a:lnSpc>
                <a:spcPct val="150000"/>
              </a:lnSpc>
              <a:buFont typeface="Wingdings" panose="05000000000000000000" pitchFamily="2" charset="2"/>
              <a:buChar char="l"/>
            </a:pPr>
            <a:r>
              <a:rPr lang="ko-KR" altLang="en-US" sz="1200" b="1" dirty="0">
                <a:solidFill>
                  <a:schemeClr val="accent4">
                    <a:lumMod val="50000"/>
                  </a:schemeClr>
                </a:solidFill>
                <a:latin typeface="맑은 고딕" panose="020B0503020000020004" pitchFamily="50" charset="-127"/>
              </a:rPr>
              <a:t>이들은 신체적</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인지적 능력이 젊은 운전자에 비해 저하될 수 있고</a:t>
            </a:r>
            <a:r>
              <a:rPr lang="en-US" altLang="ko-KR" sz="1200" b="1" dirty="0">
                <a:solidFill>
                  <a:schemeClr val="accent4">
                    <a:lumMod val="50000"/>
                  </a:schemeClr>
                </a:solidFill>
                <a:latin typeface="맑은 고딕" panose="020B0503020000020004" pitchFamily="50" charset="-127"/>
              </a:rPr>
              <a:t>, </a:t>
            </a:r>
            <a:r>
              <a:rPr lang="ko-KR" altLang="en-US" sz="1200" b="1" dirty="0">
                <a:solidFill>
                  <a:schemeClr val="accent4">
                    <a:lumMod val="50000"/>
                  </a:schemeClr>
                </a:solidFill>
                <a:latin typeface="맑은 고딕" panose="020B0503020000020004" pitchFamily="50" charset="-127"/>
              </a:rPr>
              <a:t>이는 운전 능력에 영향을 미칠 수 있다</a:t>
            </a:r>
            <a:r>
              <a:rPr lang="en-US" altLang="ko-KR" sz="1200" b="1"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smtClean="0">
                <a:solidFill>
                  <a:schemeClr val="accent4">
                    <a:lumMod val="50000"/>
                  </a:schemeClr>
                </a:solidFill>
                <a:latin typeface="맑은 고딕" panose="020B0503020000020004" pitchFamily="50" charset="-127"/>
              </a:rPr>
              <a:t>나이가 </a:t>
            </a:r>
            <a:r>
              <a:rPr lang="ko-KR" altLang="en-US" sz="1200" dirty="0">
                <a:solidFill>
                  <a:schemeClr val="accent4">
                    <a:lumMod val="50000"/>
                  </a:schemeClr>
                </a:solidFill>
                <a:latin typeface="맑은 고딕" panose="020B0503020000020004" pitchFamily="50" charset="-127"/>
              </a:rPr>
              <a:t>들면서 반사 신경과 반응 시간이 저하될 수 있다</a:t>
            </a:r>
            <a:r>
              <a:rPr lang="en-US" altLang="ko-KR" sz="1200"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고령 운전자는 시력과 청력의 저하로 인해 도로 상황을 </a:t>
            </a:r>
            <a:r>
              <a:rPr lang="ko-KR" altLang="en-US" sz="1200" dirty="0" smtClean="0">
                <a:solidFill>
                  <a:schemeClr val="accent4">
                    <a:lumMod val="50000"/>
                  </a:schemeClr>
                </a:solidFill>
                <a:latin typeface="맑은 고딕" panose="020B0503020000020004" pitchFamily="50" charset="-127"/>
              </a:rPr>
              <a:t>정확하게 </a:t>
            </a:r>
            <a:r>
              <a:rPr lang="ko-KR" altLang="en-US" sz="1200" dirty="0">
                <a:solidFill>
                  <a:schemeClr val="accent4">
                    <a:lumMod val="50000"/>
                  </a:schemeClr>
                </a:solidFill>
                <a:latin typeface="맑은 고딕" panose="020B0503020000020004" pitchFamily="50" charset="-127"/>
              </a:rPr>
              <a:t>인식하는 데 어려움을 겪을 수 있다</a:t>
            </a:r>
            <a:r>
              <a:rPr lang="en-US" altLang="ko-KR" sz="1200" dirty="0" smtClean="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주의 집중</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판단력</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기억력 등 인지 기능이 저하될 수 있다</a:t>
            </a:r>
            <a:r>
              <a:rPr lang="en-US" altLang="ko-KR" sz="1200" dirty="0">
                <a:solidFill>
                  <a:schemeClr val="accent4">
                    <a:lumMod val="50000"/>
                  </a:schemeClr>
                </a:solidFill>
                <a:latin typeface="맑은 고딕" panose="020B0503020000020004" pitchFamily="50" charset="-127"/>
              </a:rPr>
              <a:t>.</a:t>
            </a: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고령 운전자 중에는 만성 질환으로 약을 복용하는 사람이 </a:t>
            </a:r>
            <a:r>
              <a:rPr lang="ko-KR" altLang="en-US" sz="1200" dirty="0" smtClean="0">
                <a:solidFill>
                  <a:schemeClr val="accent4">
                    <a:lumMod val="50000"/>
                  </a:schemeClr>
                </a:solidFill>
                <a:latin typeface="맑은 고딕" panose="020B0503020000020004" pitchFamily="50" charset="-127"/>
              </a:rPr>
              <a:t>많아</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이는 운전 능력에 영향을 줄 수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a:p>
            <a:pPr marL="171450" indent="-171450">
              <a:lnSpc>
                <a:spcPct val="150000"/>
              </a:lnSpc>
              <a:buFontTx/>
              <a:buChar char="-"/>
            </a:pPr>
            <a:r>
              <a:rPr lang="ko-KR" altLang="en-US" sz="1200" dirty="0">
                <a:solidFill>
                  <a:schemeClr val="accent4">
                    <a:lumMod val="50000"/>
                  </a:schemeClr>
                </a:solidFill>
                <a:latin typeface="맑은 고딕" panose="020B0503020000020004" pitchFamily="50" charset="-127"/>
              </a:rPr>
              <a:t>반면</a:t>
            </a:r>
            <a:r>
              <a:rPr lang="en-US" altLang="ko-KR" sz="1200" dirty="0">
                <a:solidFill>
                  <a:schemeClr val="accent4">
                    <a:lumMod val="50000"/>
                  </a:schemeClr>
                </a:solidFill>
                <a:latin typeface="맑은 고딕" panose="020B0503020000020004" pitchFamily="50" charset="-127"/>
              </a:rPr>
              <a:t>, </a:t>
            </a:r>
            <a:r>
              <a:rPr lang="ko-KR" altLang="en-US" sz="1200" dirty="0">
                <a:solidFill>
                  <a:schemeClr val="accent4">
                    <a:lumMod val="50000"/>
                  </a:schemeClr>
                </a:solidFill>
                <a:latin typeface="맑은 고딕" panose="020B0503020000020004" pitchFamily="50" charset="-127"/>
              </a:rPr>
              <a:t>오랜 운전 경험으로 인해 교통 법규와 도로 상황에 </a:t>
            </a:r>
            <a:r>
              <a:rPr lang="ko-KR" altLang="en-US" sz="1200" dirty="0" smtClean="0">
                <a:solidFill>
                  <a:schemeClr val="accent4">
                    <a:lumMod val="50000"/>
                  </a:schemeClr>
                </a:solidFill>
                <a:latin typeface="맑은 고딕" panose="020B0503020000020004" pitchFamily="50" charset="-127"/>
              </a:rPr>
              <a:t>대한 </a:t>
            </a:r>
            <a:r>
              <a:rPr lang="ko-KR" altLang="en-US" sz="1200" dirty="0">
                <a:solidFill>
                  <a:schemeClr val="accent4">
                    <a:lumMod val="50000"/>
                  </a:schemeClr>
                </a:solidFill>
                <a:latin typeface="맑은 고딕" panose="020B0503020000020004" pitchFamily="50" charset="-127"/>
              </a:rPr>
              <a:t>높은 이해도를 가질 수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p:txBody>
      </p:sp>
      <p:grpSp>
        <p:nvGrpSpPr>
          <p:cNvPr id="9" name="그룹 8"/>
          <p:cNvGrpSpPr>
            <a:grpSpLocks noChangeAspect="1"/>
          </p:cNvGrpSpPr>
          <p:nvPr/>
        </p:nvGrpSpPr>
        <p:grpSpPr>
          <a:xfrm>
            <a:off x="852487" y="4467225"/>
            <a:ext cx="1368000" cy="1368000"/>
            <a:chOff x="748729" y="4352703"/>
            <a:chExt cx="1440000" cy="1440000"/>
          </a:xfrm>
        </p:grpSpPr>
        <p:sp>
          <p:nvSpPr>
            <p:cNvPr id="7" name="타원 6"/>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원형 7"/>
            <p:cNvSpPr>
              <a:spLocks noChangeAspect="1"/>
            </p:cNvSpPr>
            <p:nvPr/>
          </p:nvSpPr>
          <p:spPr>
            <a:xfrm flipH="1">
              <a:off x="748729" y="4352703"/>
              <a:ext cx="1440000" cy="1440000"/>
            </a:xfrm>
            <a:prstGeom prst="pie">
              <a:avLst>
                <a:gd name="adj1" fmla="val 12369694"/>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타원 26"/>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안전수칙과 교통법규의 </a:t>
              </a:r>
              <a:r>
                <a:rPr lang="ko-KR" altLang="en-US" sz="1000" dirty="0" err="1" smtClean="0">
                  <a:solidFill>
                    <a:schemeClr val="accent4">
                      <a:lumMod val="50000"/>
                    </a:schemeClr>
                  </a:solidFill>
                </a:rPr>
                <a:t>높은이해도</a:t>
              </a:r>
              <a:endParaRPr lang="ko-KR" altLang="en-US" sz="1000" dirty="0">
                <a:solidFill>
                  <a:schemeClr val="accent4">
                    <a:lumMod val="50000"/>
                  </a:schemeClr>
                </a:solidFill>
              </a:endParaRPr>
            </a:p>
          </p:txBody>
        </p:sp>
      </p:grpSp>
      <p:grpSp>
        <p:nvGrpSpPr>
          <p:cNvPr id="28" name="그룹 27"/>
          <p:cNvGrpSpPr>
            <a:grpSpLocks noChangeAspect="1"/>
          </p:cNvGrpSpPr>
          <p:nvPr/>
        </p:nvGrpSpPr>
        <p:grpSpPr>
          <a:xfrm>
            <a:off x="3292687" y="4467225"/>
            <a:ext cx="1368000" cy="1368000"/>
            <a:chOff x="748729" y="4352703"/>
            <a:chExt cx="1440000" cy="1440000"/>
          </a:xfrm>
        </p:grpSpPr>
        <p:sp>
          <p:nvSpPr>
            <p:cNvPr id="29" name="타원 28"/>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원형 29"/>
            <p:cNvSpPr>
              <a:spLocks noChangeAspect="1"/>
            </p:cNvSpPr>
            <p:nvPr/>
          </p:nvSpPr>
          <p:spPr>
            <a:xfrm flipH="1">
              <a:off x="748729" y="4352703"/>
              <a:ext cx="1440000" cy="1440000"/>
            </a:xfrm>
            <a:prstGeom prst="pie">
              <a:avLst>
                <a:gd name="adj1" fmla="val 11908050"/>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타원 30"/>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젊은 운전자에 비해 </a:t>
              </a:r>
              <a:endParaRPr lang="en-US" altLang="ko-KR" sz="1000" dirty="0" smtClean="0">
                <a:solidFill>
                  <a:schemeClr val="accent4">
                    <a:lumMod val="50000"/>
                  </a:schemeClr>
                </a:solidFill>
              </a:endParaRPr>
            </a:p>
            <a:p>
              <a:pPr algn="ctr"/>
              <a:r>
                <a:rPr lang="ko-KR" altLang="en-US" sz="1000" dirty="0" err="1" smtClean="0">
                  <a:solidFill>
                    <a:schemeClr val="accent4">
                      <a:lumMod val="50000"/>
                    </a:schemeClr>
                  </a:solidFill>
                </a:rPr>
                <a:t>안전지향적</a:t>
              </a:r>
              <a:endParaRPr lang="ko-KR" altLang="en-US" sz="1000" dirty="0">
                <a:solidFill>
                  <a:schemeClr val="accent4">
                    <a:lumMod val="50000"/>
                  </a:schemeClr>
                </a:solidFill>
              </a:endParaRPr>
            </a:p>
          </p:txBody>
        </p:sp>
      </p:grpSp>
      <p:grpSp>
        <p:nvGrpSpPr>
          <p:cNvPr id="32" name="그룹 31"/>
          <p:cNvGrpSpPr>
            <a:grpSpLocks noChangeAspect="1"/>
          </p:cNvGrpSpPr>
          <p:nvPr/>
        </p:nvGrpSpPr>
        <p:grpSpPr>
          <a:xfrm>
            <a:off x="2072587" y="5396025"/>
            <a:ext cx="1368000" cy="1368000"/>
            <a:chOff x="748729" y="4352703"/>
            <a:chExt cx="1440000" cy="1440000"/>
          </a:xfrm>
        </p:grpSpPr>
        <p:sp>
          <p:nvSpPr>
            <p:cNvPr id="33" name="타원 32"/>
            <p:cNvSpPr>
              <a:spLocks noChangeAspect="1"/>
            </p:cNvSpPr>
            <p:nvPr/>
          </p:nvSpPr>
          <p:spPr>
            <a:xfrm>
              <a:off x="790416" y="4394390"/>
              <a:ext cx="1356625" cy="13566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원형 33"/>
            <p:cNvSpPr>
              <a:spLocks noChangeAspect="1"/>
            </p:cNvSpPr>
            <p:nvPr/>
          </p:nvSpPr>
          <p:spPr>
            <a:xfrm flipH="1">
              <a:off x="748729" y="4352703"/>
              <a:ext cx="1440000" cy="1440000"/>
            </a:xfrm>
            <a:prstGeom prst="pie">
              <a:avLst>
                <a:gd name="adj1" fmla="val 18913322"/>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타원 34"/>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개인마다 다른 노화 속도</a:t>
              </a:r>
              <a:r>
                <a:rPr lang="en-US" altLang="ko-KR" sz="1000" dirty="0" smtClean="0">
                  <a:solidFill>
                    <a:schemeClr val="accent4">
                      <a:lumMod val="50000"/>
                    </a:schemeClr>
                  </a:solidFill>
                </a:rPr>
                <a:t>/</a:t>
              </a:r>
              <a:r>
                <a:rPr lang="ko-KR" altLang="en-US" sz="1000" dirty="0" smtClean="0">
                  <a:solidFill>
                    <a:schemeClr val="accent4">
                      <a:lumMod val="50000"/>
                    </a:schemeClr>
                  </a:solidFill>
                </a:rPr>
                <a:t> 방식</a:t>
              </a:r>
              <a:endParaRPr lang="ko-KR" altLang="en-US" sz="1000" dirty="0">
                <a:solidFill>
                  <a:schemeClr val="accent4">
                    <a:lumMod val="50000"/>
                  </a:schemeClr>
                </a:solidFill>
              </a:endParaRPr>
            </a:p>
          </p:txBody>
        </p:sp>
      </p:grpSp>
      <p:grpSp>
        <p:nvGrpSpPr>
          <p:cNvPr id="36" name="그룹 35"/>
          <p:cNvGrpSpPr>
            <a:grpSpLocks noChangeAspect="1"/>
          </p:cNvGrpSpPr>
          <p:nvPr/>
        </p:nvGrpSpPr>
        <p:grpSpPr>
          <a:xfrm>
            <a:off x="5732887" y="4467225"/>
            <a:ext cx="1368000" cy="1368000"/>
            <a:chOff x="748729" y="4352703"/>
            <a:chExt cx="1440000" cy="1440000"/>
          </a:xfrm>
        </p:grpSpPr>
        <p:sp>
          <p:nvSpPr>
            <p:cNvPr id="37" name="타원 36"/>
            <p:cNvSpPr>
              <a:spLocks noChangeAspect="1"/>
            </p:cNvSpPr>
            <p:nvPr/>
          </p:nvSpPr>
          <p:spPr>
            <a:xfrm>
              <a:off x="790414" y="4394388"/>
              <a:ext cx="1356629" cy="13566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원형 37"/>
            <p:cNvSpPr>
              <a:spLocks noChangeAspect="1"/>
            </p:cNvSpPr>
            <p:nvPr/>
          </p:nvSpPr>
          <p:spPr>
            <a:xfrm flipH="1">
              <a:off x="748729" y="4352703"/>
              <a:ext cx="1440000" cy="1440000"/>
            </a:xfrm>
            <a:prstGeom prst="pie">
              <a:avLst>
                <a:gd name="adj1" fmla="val 18838704"/>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타원 38"/>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주행 시 돌발상황에 낮은 대처능력</a:t>
              </a:r>
              <a:endParaRPr lang="ko-KR" altLang="en-US" sz="1000" dirty="0">
                <a:solidFill>
                  <a:schemeClr val="accent4">
                    <a:lumMod val="50000"/>
                  </a:schemeClr>
                </a:solidFill>
              </a:endParaRPr>
            </a:p>
          </p:txBody>
        </p:sp>
      </p:grpSp>
      <p:grpSp>
        <p:nvGrpSpPr>
          <p:cNvPr id="40" name="그룹 39"/>
          <p:cNvGrpSpPr>
            <a:grpSpLocks noChangeAspect="1"/>
          </p:cNvGrpSpPr>
          <p:nvPr/>
        </p:nvGrpSpPr>
        <p:grpSpPr>
          <a:xfrm>
            <a:off x="4512787" y="5396025"/>
            <a:ext cx="1368000" cy="1368000"/>
            <a:chOff x="748729" y="4352703"/>
            <a:chExt cx="1440000" cy="1440000"/>
          </a:xfrm>
        </p:grpSpPr>
        <p:sp>
          <p:nvSpPr>
            <p:cNvPr id="41" name="타원 40"/>
            <p:cNvSpPr>
              <a:spLocks noChangeAspect="1"/>
            </p:cNvSpPr>
            <p:nvPr/>
          </p:nvSpPr>
          <p:spPr>
            <a:xfrm>
              <a:off x="790413" y="4394387"/>
              <a:ext cx="1356632" cy="135663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원형 41"/>
            <p:cNvSpPr>
              <a:spLocks noChangeAspect="1"/>
            </p:cNvSpPr>
            <p:nvPr/>
          </p:nvSpPr>
          <p:spPr>
            <a:xfrm flipH="1">
              <a:off x="748729" y="4352703"/>
              <a:ext cx="1440000" cy="1440000"/>
            </a:xfrm>
            <a:prstGeom prst="pie">
              <a:avLst>
                <a:gd name="adj1" fmla="val 18913322"/>
                <a:gd name="adj2" fmla="val 1620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타원 42"/>
            <p:cNvSpPr>
              <a:spLocks noChangeAspect="1"/>
            </p:cNvSpPr>
            <p:nvPr/>
          </p:nvSpPr>
          <p:spPr>
            <a:xfrm>
              <a:off x="964729" y="45687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dirty="0" smtClean="0">
                  <a:solidFill>
                    <a:schemeClr val="accent4">
                      <a:lumMod val="50000"/>
                    </a:schemeClr>
                  </a:solidFill>
                </a:rPr>
                <a:t>연령이 높아질수록 운전 수행 능력 저하</a:t>
              </a:r>
              <a:endParaRPr lang="ko-KR" altLang="en-US" sz="1000" dirty="0">
                <a:solidFill>
                  <a:schemeClr val="accent4">
                    <a:lumMod val="50000"/>
                  </a:schemeClr>
                </a:solidFill>
              </a:endParaRPr>
            </a:p>
          </p:txBody>
        </p:sp>
      </p:grpSp>
      <p:grpSp>
        <p:nvGrpSpPr>
          <p:cNvPr id="45" name="그룹 44"/>
          <p:cNvGrpSpPr/>
          <p:nvPr/>
        </p:nvGrpSpPr>
        <p:grpSpPr>
          <a:xfrm>
            <a:off x="6517265" y="6601311"/>
            <a:ext cx="583622" cy="246221"/>
            <a:chOff x="3605611" y="-1095375"/>
            <a:chExt cx="583622" cy="246221"/>
          </a:xfrm>
        </p:grpSpPr>
        <p:sp>
          <p:nvSpPr>
            <p:cNvPr id="10" name="직사각형 9"/>
            <p:cNvSpPr/>
            <p:nvPr/>
          </p:nvSpPr>
          <p:spPr>
            <a:xfrm>
              <a:off x="3605611" y="-1062265"/>
              <a:ext cx="180000" cy="18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3748087" y="-1095375"/>
              <a:ext cx="441146" cy="246221"/>
            </a:xfrm>
            <a:prstGeom prst="rect">
              <a:avLst/>
            </a:prstGeom>
            <a:noFill/>
          </p:spPr>
          <p:txBody>
            <a:bodyPr wrap="none" rtlCol="0">
              <a:spAutoFit/>
            </a:bodyPr>
            <a:lstStyle/>
            <a:p>
              <a:r>
                <a:rPr lang="ko-KR" altLang="en-US" sz="1000" dirty="0" smtClean="0"/>
                <a:t>동의</a:t>
              </a:r>
              <a:endParaRPr lang="ko-KR" altLang="en-US" sz="1000" dirty="0"/>
            </a:p>
          </p:txBody>
        </p:sp>
      </p:grpSp>
      <p:sp>
        <p:nvSpPr>
          <p:cNvPr id="47" name="직사각형 46"/>
          <p:cNvSpPr/>
          <p:nvPr/>
        </p:nvSpPr>
        <p:spPr>
          <a:xfrm>
            <a:off x="1856423" y="4086225"/>
            <a:ext cx="3591231"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rgbClr val="7030A0"/>
                </a:solidFill>
                <a:latin typeface="맑은 고딕" panose="020B0503020000020004" pitchFamily="50" charset="-127"/>
              </a:rPr>
              <a:t>- </a:t>
            </a:r>
            <a:r>
              <a:rPr lang="ko-KR" altLang="en-US" b="1" dirty="0" smtClean="0">
                <a:solidFill>
                  <a:srgbClr val="7030A0"/>
                </a:solidFill>
                <a:latin typeface="맑은 고딕" panose="020B0503020000020004" pitchFamily="50" charset="-127"/>
              </a:rPr>
              <a:t>고령운전자에 대한 견해 </a:t>
            </a:r>
            <a:r>
              <a:rPr lang="en-US" altLang="ko-KR" b="1" dirty="0" smtClean="0">
                <a:solidFill>
                  <a:srgbClr val="7030A0"/>
                </a:solidFill>
                <a:latin typeface="맑은 고딕" panose="020B0503020000020004" pitchFamily="50" charset="-127"/>
              </a:rPr>
              <a:t>-</a:t>
            </a:r>
            <a:endParaRPr lang="en-US" altLang="ko-KR" sz="1100" dirty="0">
              <a:solidFill>
                <a:srgbClr val="7030A0"/>
              </a:solidFill>
              <a:latin typeface="맑은 고딕" panose="020B0503020000020004" pitchFamily="50" charset="-127"/>
            </a:endParaRPr>
          </a:p>
        </p:txBody>
      </p:sp>
      <p:sp>
        <p:nvSpPr>
          <p:cNvPr id="49" name="직사각형 48"/>
          <p:cNvSpPr/>
          <p:nvPr/>
        </p:nvSpPr>
        <p:spPr>
          <a:xfrm>
            <a:off x="683252" y="6842581"/>
            <a:ext cx="4710331"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https://</a:t>
            </a:r>
            <a:r>
              <a:rPr lang="en-US" altLang="ko-KR" sz="800" dirty="0" smtClean="0">
                <a:solidFill>
                  <a:schemeClr val="tx1">
                    <a:lumMod val="50000"/>
                    <a:lumOff val="50000"/>
                  </a:schemeClr>
                </a:solidFill>
                <a:latin typeface="+mn-ea"/>
              </a:rPr>
              <a:t>www.hankookilbo.com/News/Read/A2023051811290001566</a:t>
            </a:r>
            <a:endParaRPr lang="en-US" altLang="ko-KR" sz="800" dirty="0">
              <a:solidFill>
                <a:schemeClr val="tx1">
                  <a:lumMod val="50000"/>
                  <a:lumOff val="50000"/>
                </a:schemeClr>
              </a:solidFill>
              <a:latin typeface="+mn-ea"/>
            </a:endParaRPr>
          </a:p>
        </p:txBody>
      </p:sp>
    </p:spTree>
    <p:extLst>
      <p:ext uri="{BB962C8B-B14F-4D97-AF65-F5344CB8AC3E}">
        <p14:creationId xmlns:p14="http://schemas.microsoft.com/office/powerpoint/2010/main" val="27751236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4248"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조회 </a:t>
            </a:r>
            <a:r>
              <a:rPr lang="ko-KR" altLang="en-US" b="1" dirty="0">
                <a:solidFill>
                  <a:schemeClr val="accent2"/>
                </a:solidFill>
                <a:latin typeface="맑은 고딕" panose="020B0503020000020004" pitchFamily="50" charset="-127"/>
              </a:rPr>
              <a:t>조건 자동 반영</a:t>
            </a:r>
          </a:p>
        </p:txBody>
      </p:sp>
      <p:pic>
        <p:nvPicPr>
          <p:cNvPr id="26" name="그림 25"/>
          <p:cNvPicPr>
            <a:picLocks noChangeAspect="1"/>
          </p:cNvPicPr>
          <p:nvPr/>
        </p:nvPicPr>
        <p:blipFill>
          <a:blip r:embed="rId2"/>
          <a:stretch>
            <a:fillRect/>
          </a:stretch>
        </p:blipFill>
        <p:spPr>
          <a:xfrm>
            <a:off x="6507457" y="3366508"/>
            <a:ext cx="3336630" cy="3385940"/>
          </a:xfrm>
          <a:prstGeom prst="rect">
            <a:avLst/>
          </a:prstGeom>
        </p:spPr>
      </p:pic>
      <p:sp>
        <p:nvSpPr>
          <p:cNvPr id="29" name="직사각형 28"/>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rPr>
              <a:t>사용자가 교통사고 위험도를 조회하는 시점의 시간</a:t>
            </a:r>
            <a:r>
              <a:rPr lang="en-US" altLang="ko-KR" sz="1200" b="1" dirty="0" smtClean="0">
                <a:solidFill>
                  <a:schemeClr val="accent2"/>
                </a:solidFill>
              </a:rPr>
              <a:t>, </a:t>
            </a:r>
            <a:r>
              <a:rPr lang="ko-KR" altLang="en-US" sz="1200" b="1" dirty="0" smtClean="0">
                <a:solidFill>
                  <a:schemeClr val="accent2"/>
                </a:solidFill>
              </a:rPr>
              <a:t>날씨를 자동 반영할 수 있도록 함수 생성</a:t>
            </a:r>
            <a:endParaRPr lang="en-US" altLang="ko-KR" sz="1200" b="1" dirty="0" smtClean="0">
              <a:solidFill>
                <a:schemeClr val="accent2"/>
              </a:solidFill>
            </a:endParaRPr>
          </a:p>
          <a:p>
            <a:pPr marL="228600" indent="-228600">
              <a:lnSpc>
                <a:spcPct val="150000"/>
              </a:lnSpc>
              <a:buFont typeface="+mj-lt"/>
              <a:buAutoNum type="arabicPeriod" startAt="4"/>
            </a:pPr>
            <a:r>
              <a:rPr lang="ko-KR" altLang="en-US" sz="1200" b="1" dirty="0">
                <a:solidFill>
                  <a:schemeClr val="accent2"/>
                </a:solidFill>
              </a:rPr>
              <a:t>노면상태 구분 함수 </a:t>
            </a:r>
            <a:r>
              <a:rPr lang="en-US" altLang="ko-KR" sz="1200" b="1" dirty="0" err="1">
                <a:solidFill>
                  <a:schemeClr val="accent2"/>
                </a:solidFill>
              </a:rPr>
              <a:t>road_result</a:t>
            </a:r>
            <a:r>
              <a:rPr lang="en-US" altLang="ko-KR" sz="1200" b="1" dirty="0">
                <a:solidFill>
                  <a:schemeClr val="accent2"/>
                </a:solidFill>
              </a:rPr>
              <a:t>()</a:t>
            </a:r>
          </a:p>
          <a:p>
            <a:pPr marL="171450" indent="-171450">
              <a:lnSpc>
                <a:spcPct val="150000"/>
              </a:lnSpc>
              <a:buFontTx/>
              <a:buChar char="-"/>
            </a:pPr>
            <a:r>
              <a:rPr lang="en-US" altLang="ko-KR" sz="1200" dirty="0" err="1" smtClean="0">
                <a:solidFill>
                  <a:schemeClr val="tx1"/>
                </a:solidFill>
              </a:rPr>
              <a:t>weather_info</a:t>
            </a:r>
            <a:r>
              <a:rPr lang="en-US" altLang="ko-KR" sz="1200" dirty="0" smtClean="0">
                <a:solidFill>
                  <a:schemeClr val="tx1"/>
                </a:solidFill>
              </a:rPr>
              <a:t>() </a:t>
            </a:r>
            <a:r>
              <a:rPr lang="ko-KR" altLang="en-US" sz="1200" dirty="0" smtClean="0">
                <a:solidFill>
                  <a:schemeClr val="tx1"/>
                </a:solidFill>
              </a:rPr>
              <a:t>함수를 통해 추출한 </a:t>
            </a:r>
            <a:r>
              <a:rPr lang="en-US" altLang="ko-KR" sz="1200" dirty="0" smtClean="0">
                <a:solidFill>
                  <a:schemeClr val="tx1"/>
                </a:solidFill>
              </a:rPr>
              <a:t>'</a:t>
            </a:r>
            <a:r>
              <a:rPr lang="ko-KR" altLang="en-US" sz="1200" dirty="0" smtClean="0">
                <a:solidFill>
                  <a:schemeClr val="tx1"/>
                </a:solidFill>
              </a:rPr>
              <a:t>현재 온도</a:t>
            </a:r>
            <a:r>
              <a:rPr lang="en-US" altLang="ko-KR" sz="1200" dirty="0" smtClean="0">
                <a:solidFill>
                  <a:schemeClr val="tx1"/>
                </a:solidFill>
              </a:rPr>
              <a:t>, </a:t>
            </a:r>
            <a:r>
              <a:rPr lang="ko-KR" altLang="en-US" sz="1200" dirty="0" smtClean="0">
                <a:solidFill>
                  <a:schemeClr val="tx1"/>
                </a:solidFill>
              </a:rPr>
              <a:t>현재 강수량</a:t>
            </a:r>
            <a:r>
              <a:rPr lang="en-US" altLang="ko-KR" sz="1200" dirty="0" smtClean="0">
                <a:solidFill>
                  <a:schemeClr val="tx1"/>
                </a:solidFill>
              </a:rPr>
              <a:t>‘ </a:t>
            </a:r>
            <a:r>
              <a:rPr lang="ko-KR" altLang="en-US" sz="1200" dirty="0" smtClean="0">
                <a:solidFill>
                  <a:schemeClr val="tx1"/>
                </a:solidFill>
              </a:rPr>
              <a:t>데이터 및</a:t>
            </a:r>
            <a:r>
              <a:rPr lang="en-US" altLang="ko-KR" sz="1200" dirty="0">
                <a:solidFill>
                  <a:schemeClr val="tx1"/>
                </a:solidFill>
              </a:rPr>
              <a:t> </a:t>
            </a:r>
            <a:r>
              <a:rPr lang="en-US" altLang="ko-KR" sz="1200" dirty="0" err="1">
                <a:solidFill>
                  <a:schemeClr val="tx1"/>
                </a:solidFill>
              </a:rPr>
              <a:t>weather_result</a:t>
            </a:r>
            <a:r>
              <a:rPr lang="en-US" altLang="ko-KR" sz="1200" dirty="0" smtClean="0">
                <a:solidFill>
                  <a:schemeClr val="tx1"/>
                </a:solidFill>
              </a:rPr>
              <a:t>() </a:t>
            </a:r>
            <a:r>
              <a:rPr lang="ko-KR" altLang="en-US" sz="1200" dirty="0" smtClean="0">
                <a:solidFill>
                  <a:schemeClr val="tx1"/>
                </a:solidFill>
              </a:rPr>
              <a:t>함수를 통해 구분한 </a:t>
            </a:r>
            <a:r>
              <a:rPr lang="en-US" altLang="ko-KR" sz="1200" dirty="0" smtClean="0">
                <a:solidFill>
                  <a:schemeClr val="tx1"/>
                </a:solidFill>
              </a:rPr>
              <a:t>‘</a:t>
            </a:r>
            <a:r>
              <a:rPr lang="ko-KR" altLang="en-US" sz="1200" dirty="0" smtClean="0">
                <a:solidFill>
                  <a:schemeClr val="tx1"/>
                </a:solidFill>
              </a:rPr>
              <a:t>기상상태</a:t>
            </a:r>
            <a:r>
              <a:rPr lang="en-US" altLang="ko-KR" sz="1200" dirty="0" smtClean="0">
                <a:solidFill>
                  <a:schemeClr val="tx1"/>
                </a:solidFill>
              </a:rPr>
              <a:t>‘ </a:t>
            </a:r>
            <a:r>
              <a:rPr lang="ko-KR" altLang="en-US" sz="1200" dirty="0" smtClean="0">
                <a:solidFill>
                  <a:schemeClr val="tx1"/>
                </a:solidFill>
              </a:rPr>
              <a:t>기준</a:t>
            </a:r>
            <a:endParaRPr lang="en-US" altLang="ko-KR" sz="1200" dirty="0" smtClean="0">
              <a:solidFill>
                <a:schemeClr val="tx1"/>
              </a:solidFill>
            </a:endParaRPr>
          </a:p>
          <a:p>
            <a:pPr marL="171450" indent="-171450">
              <a:lnSpc>
                <a:spcPct val="150000"/>
              </a:lnSpc>
              <a:buFontTx/>
              <a:buChar char="-"/>
            </a:pPr>
            <a:r>
              <a:rPr lang="en-US" altLang="ko-KR" sz="1200" dirty="0" smtClean="0">
                <a:solidFill>
                  <a:schemeClr val="tx1"/>
                </a:solidFill>
              </a:rPr>
              <a:t>if – </a:t>
            </a:r>
            <a:r>
              <a:rPr lang="en-US" altLang="ko-KR" sz="1200" dirty="0" err="1" smtClean="0">
                <a:solidFill>
                  <a:schemeClr val="tx1"/>
                </a:solidFill>
              </a:rPr>
              <a:t>elif</a:t>
            </a:r>
            <a:r>
              <a:rPr lang="en-US" altLang="ko-KR" sz="1200" dirty="0" smtClean="0">
                <a:solidFill>
                  <a:schemeClr val="tx1"/>
                </a:solidFill>
              </a:rPr>
              <a:t> – else</a:t>
            </a:r>
            <a:r>
              <a:rPr lang="ko-KR" altLang="en-US" sz="1200" dirty="0" smtClean="0">
                <a:solidFill>
                  <a:schemeClr val="tx1"/>
                </a:solidFill>
              </a:rPr>
              <a:t>문을 통해 </a:t>
            </a:r>
            <a:r>
              <a:rPr lang="en-US" altLang="ko-KR" sz="1200" dirty="0" smtClean="0">
                <a:solidFill>
                  <a:schemeClr val="tx1"/>
                </a:solidFill>
              </a:rPr>
              <a:t>‘</a:t>
            </a:r>
            <a:r>
              <a:rPr lang="ko-KR" altLang="en-US" sz="1200" dirty="0" smtClean="0">
                <a:solidFill>
                  <a:schemeClr val="tx1"/>
                </a:solidFill>
              </a:rPr>
              <a:t>노면상태</a:t>
            </a:r>
            <a:r>
              <a:rPr lang="en-US" altLang="ko-KR" sz="1200" dirty="0" smtClean="0">
                <a:solidFill>
                  <a:schemeClr val="tx1"/>
                </a:solidFill>
              </a:rPr>
              <a:t>’[</a:t>
            </a:r>
            <a:r>
              <a:rPr lang="ko-KR" altLang="en-US" sz="1200" dirty="0">
                <a:solidFill>
                  <a:schemeClr val="tx1"/>
                </a:solidFill>
                <a:latin typeface="맑은 고딕" panose="020B0503020000020004" pitchFamily="50" charset="-127"/>
              </a:rPr>
              <a:t>건조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젖음</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습기</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적설</a:t>
            </a:r>
            <a:r>
              <a:rPr lang="en-US" altLang="ko-KR" sz="1200" dirty="0">
                <a:solidFill>
                  <a:schemeClr val="tx1"/>
                </a:solidFill>
                <a:latin typeface="맑은 고딕" panose="020B0503020000020004" pitchFamily="50" charset="-127"/>
              </a:rPr>
              <a:t>, </a:t>
            </a:r>
            <a:r>
              <a:rPr lang="ko-KR" altLang="en-US" sz="1200" dirty="0">
                <a:solidFill>
                  <a:schemeClr val="tx1"/>
                </a:solidFill>
                <a:latin typeface="맑은 고딕" panose="020B0503020000020004" pitchFamily="50" charset="-127"/>
              </a:rPr>
              <a:t>서리</a:t>
            </a:r>
            <a:r>
              <a:rPr lang="en-US" altLang="ko-KR" sz="1200" dirty="0">
                <a:solidFill>
                  <a:schemeClr val="tx1"/>
                </a:solidFill>
                <a:latin typeface="맑은 고딕" panose="020B0503020000020004" pitchFamily="50" charset="-127"/>
              </a:rPr>
              <a:t>/</a:t>
            </a:r>
            <a:r>
              <a:rPr lang="ko-KR" altLang="en-US" sz="1200" dirty="0">
                <a:solidFill>
                  <a:schemeClr val="tx1"/>
                </a:solidFill>
                <a:latin typeface="맑은 고딕" panose="020B0503020000020004" pitchFamily="50" charset="-127"/>
              </a:rPr>
              <a:t>결빙</a:t>
            </a:r>
            <a:r>
              <a:rPr lang="en-US" altLang="ko-KR" sz="1200" dirty="0">
                <a:solidFill>
                  <a:schemeClr val="tx1"/>
                </a:solidFill>
                <a:latin typeface="맑은 고딕" panose="020B0503020000020004" pitchFamily="50" charset="-127"/>
              </a:rPr>
              <a:t>, </a:t>
            </a:r>
            <a:r>
              <a:rPr lang="ko-KR" altLang="en-US" sz="1200" dirty="0" smtClean="0">
                <a:solidFill>
                  <a:schemeClr val="tx1"/>
                </a:solidFill>
                <a:latin typeface="맑은 고딕" panose="020B0503020000020004" pitchFamily="50" charset="-127"/>
              </a:rPr>
              <a:t>기타</a:t>
            </a:r>
            <a:r>
              <a:rPr lang="en-US" altLang="ko-KR" sz="1200" dirty="0" smtClean="0">
                <a:solidFill>
                  <a:schemeClr val="tx1"/>
                </a:solidFill>
              </a:rPr>
              <a:t>]</a:t>
            </a:r>
            <a:r>
              <a:rPr lang="ko-KR" altLang="en-US" sz="1200" dirty="0" smtClean="0">
                <a:solidFill>
                  <a:schemeClr val="tx1"/>
                </a:solidFill>
              </a:rPr>
              <a:t> 구분</a:t>
            </a:r>
            <a:endParaRPr lang="en-US" altLang="ko-KR" sz="1200" dirty="0" smtClean="0">
              <a:solidFill>
                <a:schemeClr val="tx1"/>
              </a:solidFill>
            </a:endParaRPr>
          </a:p>
        </p:txBody>
      </p:sp>
      <p:graphicFrame>
        <p:nvGraphicFramePr>
          <p:cNvPr id="3" name="표 2"/>
          <p:cNvGraphicFramePr>
            <a:graphicFrameLocks noGrp="1"/>
          </p:cNvGraphicFramePr>
          <p:nvPr>
            <p:extLst/>
          </p:nvPr>
        </p:nvGraphicFramePr>
        <p:xfrm>
          <a:off x="747407" y="3365778"/>
          <a:ext cx="5653640" cy="3140448"/>
        </p:xfrm>
        <a:graphic>
          <a:graphicData uri="http://schemas.openxmlformats.org/drawingml/2006/table">
            <a:tbl>
              <a:tblPr firstRow="1" bandRow="1">
                <a:tableStyleId>{5C22544A-7EE6-4342-B048-85BDC9FD1C3A}</a:tableStyleId>
              </a:tblPr>
              <a:tblGrid>
                <a:gridCol w="1413410">
                  <a:extLst>
                    <a:ext uri="{9D8B030D-6E8A-4147-A177-3AD203B41FA5}">
                      <a16:colId xmlns:a16="http://schemas.microsoft.com/office/drawing/2014/main" val="143472682"/>
                    </a:ext>
                  </a:extLst>
                </a:gridCol>
                <a:gridCol w="1413410">
                  <a:extLst>
                    <a:ext uri="{9D8B030D-6E8A-4147-A177-3AD203B41FA5}">
                      <a16:colId xmlns:a16="http://schemas.microsoft.com/office/drawing/2014/main" val="3441711636"/>
                    </a:ext>
                  </a:extLst>
                </a:gridCol>
                <a:gridCol w="1413410">
                  <a:extLst>
                    <a:ext uri="{9D8B030D-6E8A-4147-A177-3AD203B41FA5}">
                      <a16:colId xmlns:a16="http://schemas.microsoft.com/office/drawing/2014/main" val="2497713864"/>
                    </a:ext>
                  </a:extLst>
                </a:gridCol>
                <a:gridCol w="1413410">
                  <a:extLst>
                    <a:ext uri="{9D8B030D-6E8A-4147-A177-3AD203B41FA5}">
                      <a16:colId xmlns:a16="http://schemas.microsoft.com/office/drawing/2014/main" val="3145600124"/>
                    </a:ext>
                  </a:extLst>
                </a:gridCol>
              </a:tblGrid>
              <a:tr h="261704">
                <a:tc rowSpan="2">
                  <a:txBody>
                    <a:bodyPr/>
                    <a:lstStyle/>
                    <a:p>
                      <a:pPr algn="ctr" latinLnBrk="1"/>
                      <a:r>
                        <a:rPr lang="ko-KR" altLang="en-US" sz="1000" b="1" dirty="0" smtClean="0">
                          <a:solidFill>
                            <a:schemeClr val="bg1"/>
                          </a:solidFill>
                          <a:latin typeface="+mn-ea"/>
                          <a:ea typeface="+mn-ea"/>
                        </a:rPr>
                        <a:t>기상상태</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gridSpan="2">
                  <a:txBody>
                    <a:bodyPr/>
                    <a:lstStyle/>
                    <a:p>
                      <a:pPr algn="ctr" latinLnBrk="1"/>
                      <a:r>
                        <a:rPr lang="ko-KR" altLang="en-US" sz="1000" b="1" dirty="0" smtClean="0">
                          <a:solidFill>
                            <a:schemeClr val="bg1"/>
                          </a:solidFill>
                          <a:latin typeface="+mn-ea"/>
                          <a:ea typeface="+mn-ea"/>
                        </a:rPr>
                        <a:t>현재 날씨</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hMerge="1">
                  <a:txBody>
                    <a:bodyPr/>
                    <a:lstStyle/>
                    <a:p>
                      <a:pPr latinLnBrk="1"/>
                      <a:endParaRPr lang="ko-KR" altLang="en-US" dirty="0"/>
                    </a:p>
                  </a:txBody>
                  <a:tcPr/>
                </a:tc>
                <a:tc rowSpan="2">
                  <a:txBody>
                    <a:bodyPr/>
                    <a:lstStyle/>
                    <a:p>
                      <a:pPr algn="ctr" latinLnBrk="1"/>
                      <a:r>
                        <a:rPr lang="ko-KR" altLang="en-US" sz="1000" dirty="0" smtClean="0">
                          <a:solidFill>
                            <a:schemeClr val="bg1"/>
                          </a:solidFill>
                          <a:latin typeface="+mn-ea"/>
                          <a:ea typeface="+mn-ea"/>
                        </a:rPr>
                        <a:t>노면상태</a:t>
                      </a:r>
                      <a:endParaRPr lang="ko-KR" altLang="en-US" sz="1000"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13669896"/>
                  </a:ext>
                </a:extLst>
              </a:tr>
              <a:tr h="261704">
                <a:tc vMerge="1">
                  <a:txBody>
                    <a:bodyPr/>
                    <a:lstStyle/>
                    <a:p>
                      <a:pPr latinLnBrk="1"/>
                      <a:endParaRPr lang="ko-KR" altLang="en-US"/>
                    </a:p>
                  </a:txBody>
                  <a:tcPr/>
                </a:tc>
                <a:tc>
                  <a:txBody>
                    <a:bodyPr/>
                    <a:lstStyle/>
                    <a:p>
                      <a:pPr algn="ctr" latinLnBrk="1"/>
                      <a:r>
                        <a:rPr lang="ko-KR" altLang="en-US" sz="1000" b="1" dirty="0" smtClean="0">
                          <a:solidFill>
                            <a:schemeClr val="bg1"/>
                          </a:solidFill>
                          <a:latin typeface="+mn-ea"/>
                          <a:ea typeface="+mn-ea"/>
                        </a:rPr>
                        <a:t>온도</a:t>
                      </a:r>
                      <a:r>
                        <a:rPr lang="en-US" altLang="ko-KR" sz="1000" b="1" dirty="0" smtClean="0">
                          <a:solidFill>
                            <a:schemeClr val="bg1"/>
                          </a:solidFill>
                          <a:latin typeface="+mn-ea"/>
                          <a:ea typeface="+mn-ea"/>
                        </a:rPr>
                        <a:t>(</a:t>
                      </a:r>
                      <a:r>
                        <a:rPr lang="ko-KR" altLang="en-US" sz="1000" b="1" dirty="0" smtClean="0">
                          <a:solidFill>
                            <a:schemeClr val="bg1"/>
                          </a:solidFill>
                          <a:latin typeface="+mn-ea"/>
                          <a:ea typeface="+mn-ea"/>
                        </a:rPr>
                        <a:t>℃</a:t>
                      </a:r>
                      <a:r>
                        <a:rPr lang="en-US" altLang="ko-KR" sz="1000" b="1" dirty="0" smtClean="0">
                          <a:solidFill>
                            <a:schemeClr val="bg1"/>
                          </a:solidFill>
                          <a:latin typeface="+mn-ea"/>
                          <a:ea typeface="+mn-ea"/>
                        </a:rPr>
                        <a:t>)</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ctr" latinLnBrk="1"/>
                      <a:r>
                        <a:rPr lang="ko-KR" altLang="en-US" sz="1000" b="1" dirty="0" smtClean="0">
                          <a:solidFill>
                            <a:schemeClr val="bg1"/>
                          </a:solidFill>
                          <a:latin typeface="+mn-ea"/>
                          <a:ea typeface="+mn-ea"/>
                        </a:rPr>
                        <a:t>강수량</a:t>
                      </a:r>
                      <a:r>
                        <a:rPr lang="en-US" altLang="ko-KR" sz="1000" b="1" dirty="0" smtClean="0">
                          <a:solidFill>
                            <a:schemeClr val="bg1"/>
                          </a:solidFill>
                          <a:latin typeface="+mn-ea"/>
                          <a:ea typeface="+mn-ea"/>
                        </a:rPr>
                        <a:t>(mm)</a:t>
                      </a:r>
                      <a:endParaRPr lang="ko-KR" altLang="en-US" sz="1000" b="1" dirty="0">
                        <a:solidFill>
                          <a:schemeClr val="bg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vMerge="1">
                  <a:txBody>
                    <a:bodyPr/>
                    <a:lstStyle/>
                    <a:p>
                      <a:pPr latinLnBrk="1"/>
                      <a:endParaRPr lang="ko-KR" altLang="en-US"/>
                    </a:p>
                  </a:txBody>
                  <a:tcPr/>
                </a:tc>
                <a:extLst>
                  <a:ext uri="{0D108BD9-81ED-4DB2-BD59-A6C34878D82A}">
                    <a16:rowId xmlns:a16="http://schemas.microsoft.com/office/drawing/2014/main" val="3156011900"/>
                  </a:ext>
                </a:extLst>
              </a:tr>
              <a:tr h="261704">
                <a:tc>
                  <a:txBody>
                    <a:bodyPr/>
                    <a:lstStyle/>
                    <a:p>
                      <a:pPr algn="ctr" latinLnBrk="1"/>
                      <a:r>
                        <a:rPr lang="ko-KR" altLang="en-US" sz="1000" dirty="0" smtClean="0">
                          <a:solidFill>
                            <a:schemeClr val="tx1"/>
                          </a:solidFill>
                          <a:latin typeface="+mn-ea"/>
                          <a:ea typeface="+mn-ea"/>
                        </a:rPr>
                        <a:t>비</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8114372"/>
                  </a:ext>
                </a:extLst>
              </a:tr>
              <a:tr h="261704">
                <a:tc rowSpan="3">
                  <a:txBody>
                    <a:bodyPr/>
                    <a:lstStyle/>
                    <a:p>
                      <a:pPr algn="ctr" latinLnBrk="1"/>
                      <a:r>
                        <a:rPr lang="ko-KR" altLang="en-US" sz="1000" dirty="0" smtClean="0">
                          <a:solidFill>
                            <a:schemeClr val="tx1"/>
                          </a:solidFill>
                          <a:latin typeface="+mn-ea"/>
                          <a:ea typeface="+mn-ea"/>
                        </a:rPr>
                        <a:t>눈</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1054013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서리</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결빙</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26063859"/>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13503170"/>
                  </a:ext>
                </a:extLst>
              </a:tr>
              <a:tr h="261704">
                <a:tc rowSpan="4">
                  <a:txBody>
                    <a:bodyPr/>
                    <a:lstStyle/>
                    <a:p>
                      <a:pPr algn="ctr" latinLnBrk="1"/>
                      <a:r>
                        <a:rPr lang="ko-KR" altLang="en-US" sz="1000" dirty="0" smtClean="0">
                          <a:solidFill>
                            <a:schemeClr val="tx1"/>
                          </a:solidFill>
                          <a:latin typeface="+mn-ea"/>
                          <a:ea typeface="+mn-ea"/>
                        </a:rPr>
                        <a:t>맑음</a:t>
                      </a:r>
                      <a:endParaRPr lang="en-US" altLang="ko-KR" sz="1000" dirty="0" smtClean="0">
                        <a:solidFill>
                          <a:schemeClr val="tx1"/>
                        </a:solidFill>
                        <a:latin typeface="+mn-ea"/>
                        <a:ea typeface="+mn-ea"/>
                      </a:endParaRPr>
                    </a:p>
                    <a:p>
                      <a:pPr algn="ctr" latinLnBrk="1"/>
                      <a:r>
                        <a:rPr lang="en-US" altLang="ko-KR" sz="1000" dirty="0" smtClean="0">
                          <a:solidFill>
                            <a:schemeClr val="tx1"/>
                          </a:solidFill>
                          <a:latin typeface="+mn-ea"/>
                          <a:ea typeface="+mn-ea"/>
                        </a:rPr>
                        <a:t>(</a:t>
                      </a:r>
                      <a:r>
                        <a:rPr lang="ko-KR" altLang="en-US" sz="1000" dirty="0" smtClean="0">
                          <a:solidFill>
                            <a:schemeClr val="tx1"/>
                          </a:solidFill>
                          <a:latin typeface="+mn-ea"/>
                          <a:ea typeface="+mn-ea"/>
                        </a:rPr>
                        <a:t>가끔 비</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가끔 눈</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비 후 갬</a:t>
                      </a:r>
                      <a:r>
                        <a:rPr lang="en-US" altLang="ko-KR" sz="1000" dirty="0" smtClean="0">
                          <a:solidFill>
                            <a:schemeClr val="tx1"/>
                          </a:solidFill>
                          <a:latin typeface="+mn-ea"/>
                          <a:ea typeface="+mn-ea"/>
                        </a:rPr>
                        <a:t>, </a:t>
                      </a:r>
                      <a:r>
                        <a:rPr lang="ko-KR" altLang="en-US" sz="1000" dirty="0" smtClean="0">
                          <a:solidFill>
                            <a:schemeClr val="tx1"/>
                          </a:solidFill>
                          <a:latin typeface="+mn-ea"/>
                          <a:ea typeface="+mn-ea"/>
                        </a:rPr>
                        <a:t>눈 후 갬 등 포함</a:t>
                      </a:r>
                      <a:r>
                        <a:rPr lang="en-US" altLang="ko-KR" sz="1000" dirty="0" smtClean="0">
                          <a:solidFill>
                            <a:schemeClr val="tx1"/>
                          </a:solidFill>
                          <a:latin typeface="+mn-ea"/>
                          <a:ea typeface="+mn-ea"/>
                        </a:rPr>
                        <a:t>)</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983530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서리</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결빙</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93511394"/>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810097"/>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smtClean="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미만</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건조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093718"/>
                  </a:ext>
                </a:extLst>
              </a:tr>
              <a:tr h="261704">
                <a:tc rowSpan="2">
                  <a:txBody>
                    <a:bodyPr/>
                    <a:lstStyle/>
                    <a:p>
                      <a:pPr algn="ctr" latinLnBrk="1"/>
                      <a:r>
                        <a:rPr lang="ko-KR" altLang="en-US" sz="1000" dirty="0" smtClean="0">
                          <a:solidFill>
                            <a:schemeClr val="tx1"/>
                          </a:solidFill>
                          <a:latin typeface="+mn-ea"/>
                          <a:ea typeface="+mn-ea"/>
                        </a:rPr>
                        <a:t>흐림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algn="ctr" latinLnBrk="1"/>
                      <a:r>
                        <a:rPr lang="en-US" altLang="ko-KR" sz="1000" dirty="0" smtClean="0">
                          <a:solidFill>
                            <a:schemeClr val="tx1"/>
                          </a:solidFill>
                          <a:latin typeface="+mn-ea"/>
                          <a:ea typeface="+mn-ea"/>
                        </a:rPr>
                        <a:t>0</a:t>
                      </a:r>
                      <a:r>
                        <a:rPr lang="ko-KR" altLang="en-US" sz="1000" dirty="0" smtClean="0">
                          <a:solidFill>
                            <a:schemeClr val="tx1"/>
                          </a:solidFill>
                          <a:latin typeface="+mn-ea"/>
                          <a:ea typeface="+mn-ea"/>
                        </a:rPr>
                        <a:t>℃ 미만</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lgn="ctr" latinLnBrk="1">
                        <a:buFont typeface="Wingdings" panose="05000000000000000000" pitchFamily="2" charset="2"/>
                        <a:buNone/>
                      </a:pPr>
                      <a:r>
                        <a:rPr lang="en-US" altLang="ko-KR" sz="1000" dirty="0" smtClean="0">
                          <a:solidFill>
                            <a:schemeClr val="tx1"/>
                          </a:solidFill>
                          <a:latin typeface="+mn-ea"/>
                          <a:ea typeface="+mn-ea"/>
                        </a:rPr>
                        <a:t>50mm </a:t>
                      </a:r>
                      <a:r>
                        <a:rPr lang="ko-KR" altLang="en-US" sz="1000" dirty="0" smtClean="0">
                          <a:solidFill>
                            <a:schemeClr val="tx1"/>
                          </a:solidFill>
                          <a:latin typeface="+mn-ea"/>
                          <a:ea typeface="+mn-ea"/>
                        </a:rPr>
                        <a:t>이상</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적설</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3335082"/>
                  </a:ext>
                </a:extLst>
              </a:tr>
              <a:tr h="261704">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algn="ctr" latinLnBrk="1"/>
                      <a:endParaRPr lang="ko-KR" altLang="en-US" sz="1200" dirty="0">
                        <a:solidFill>
                          <a:schemeClr val="tx1"/>
                        </a:solidFill>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000" dirty="0" smtClean="0">
                          <a:solidFill>
                            <a:schemeClr val="tx1"/>
                          </a:solidFill>
                          <a:latin typeface="+mn-ea"/>
                          <a:ea typeface="+mn-ea"/>
                        </a:rPr>
                        <a:t>1mm </a:t>
                      </a:r>
                      <a:r>
                        <a:rPr lang="ko-KR" altLang="en-US" sz="1000" dirty="0" smtClean="0">
                          <a:solidFill>
                            <a:schemeClr val="tx1"/>
                          </a:solidFill>
                          <a:latin typeface="+mn-ea"/>
                          <a:ea typeface="+mn-ea"/>
                        </a:rPr>
                        <a:t>초과</a:t>
                      </a:r>
                      <a:endParaRPr lang="ko-KR" altLang="en-US" sz="100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ko-KR" altLang="en-US" sz="1000" b="1" dirty="0" smtClean="0">
                          <a:solidFill>
                            <a:schemeClr val="tx1"/>
                          </a:solidFill>
                          <a:latin typeface="+mn-ea"/>
                          <a:ea typeface="+mn-ea"/>
                        </a:rPr>
                        <a:t>젖음</a:t>
                      </a:r>
                      <a:r>
                        <a:rPr lang="en-US" altLang="ko-KR" sz="1000" b="1" dirty="0" smtClean="0">
                          <a:solidFill>
                            <a:schemeClr val="tx1"/>
                          </a:solidFill>
                          <a:latin typeface="+mn-ea"/>
                          <a:ea typeface="+mn-ea"/>
                        </a:rPr>
                        <a:t>/</a:t>
                      </a:r>
                      <a:r>
                        <a:rPr lang="ko-KR" altLang="en-US" sz="1000" b="1" dirty="0" smtClean="0">
                          <a:solidFill>
                            <a:schemeClr val="tx1"/>
                          </a:solidFill>
                          <a:latin typeface="+mn-ea"/>
                          <a:ea typeface="+mn-ea"/>
                        </a:rPr>
                        <a:t>습기</a:t>
                      </a:r>
                      <a:endParaRPr lang="ko-KR" altLang="en-US" sz="1000" b="1"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58654625"/>
                  </a:ext>
                </a:extLst>
              </a:tr>
            </a:tbl>
          </a:graphicData>
        </a:graphic>
      </p:graphicFrame>
      <p:sp>
        <p:nvSpPr>
          <p:cNvPr id="31" name="TextBox 30"/>
          <p:cNvSpPr txBox="1"/>
          <p:nvPr/>
        </p:nvSpPr>
        <p:spPr>
          <a:xfrm>
            <a:off x="726409" y="6506227"/>
            <a:ext cx="3038011" cy="246221"/>
          </a:xfrm>
          <a:prstGeom prst="rect">
            <a:avLst/>
          </a:prstGeom>
          <a:noFill/>
        </p:spPr>
        <p:txBody>
          <a:bodyPr wrap="none" rtlCol="0">
            <a:spAutoFit/>
          </a:bodyPr>
          <a:lstStyle/>
          <a:p>
            <a:r>
              <a:rPr lang="en-US" altLang="ko-KR" sz="1000" dirty="0" smtClean="0">
                <a:latin typeface="+mn-ea"/>
              </a:rPr>
              <a:t>※ </a:t>
            </a:r>
            <a:r>
              <a:rPr lang="ko-KR" altLang="en-US" sz="1000" dirty="0" smtClean="0">
                <a:latin typeface="+mn-ea"/>
              </a:rPr>
              <a:t>위의 조건 외의 경우는 모두 </a:t>
            </a:r>
            <a:r>
              <a:rPr lang="en-US" altLang="ko-KR" sz="1000" dirty="0" smtClean="0">
                <a:latin typeface="+mn-ea"/>
              </a:rPr>
              <a:t>＇</a:t>
            </a:r>
            <a:r>
              <a:rPr lang="ko-KR" altLang="en-US" sz="1000" dirty="0" smtClean="0">
                <a:latin typeface="+mn-ea"/>
              </a:rPr>
              <a:t>기타</a:t>
            </a:r>
            <a:r>
              <a:rPr lang="en-US" altLang="ko-KR" sz="1000" dirty="0" smtClean="0">
                <a:latin typeface="+mn-ea"/>
              </a:rPr>
              <a:t>＇</a:t>
            </a:r>
            <a:r>
              <a:rPr lang="ko-KR" altLang="en-US" sz="1000" dirty="0" smtClean="0">
                <a:latin typeface="+mn-ea"/>
              </a:rPr>
              <a:t>로 구분함</a:t>
            </a:r>
            <a:endParaRPr lang="ko-KR" altLang="en-US" sz="1000" dirty="0">
              <a:latin typeface="+mn-ea"/>
            </a:endParaRPr>
          </a:p>
        </p:txBody>
      </p:sp>
      <p:grpSp>
        <p:nvGrpSpPr>
          <p:cNvPr id="28" name="그룹 27"/>
          <p:cNvGrpSpPr/>
          <p:nvPr/>
        </p:nvGrpSpPr>
        <p:grpSpPr>
          <a:xfrm>
            <a:off x="2391001" y="241726"/>
            <a:ext cx="8138886" cy="862519"/>
            <a:chOff x="2391001" y="241726"/>
            <a:chExt cx="8138886" cy="862519"/>
          </a:xfrm>
        </p:grpSpPr>
        <p:sp>
          <p:nvSpPr>
            <p:cNvPr id="30"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3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50</a:t>
            </a:fld>
            <a:endParaRPr lang="en-US"/>
          </a:p>
        </p:txBody>
      </p:sp>
    </p:spTree>
    <p:extLst>
      <p:ext uri="{BB962C8B-B14F-4D97-AF65-F5344CB8AC3E}">
        <p14:creationId xmlns:p14="http://schemas.microsoft.com/office/powerpoint/2010/main" val="3798942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수원시 </a:t>
            </a:r>
            <a:r>
              <a:rPr lang="ko-KR" altLang="en-US" b="1" dirty="0">
                <a:solidFill>
                  <a:schemeClr val="accent2"/>
                </a:solidFill>
                <a:latin typeface="맑은 고딕" panose="020B0503020000020004" pitchFamily="50" charset="-127"/>
              </a:rPr>
              <a:t>지도 영역에 단계 구분도 </a:t>
            </a:r>
            <a:r>
              <a:rPr lang="ko-KR" altLang="en-US" b="1" dirty="0" smtClean="0">
                <a:solidFill>
                  <a:schemeClr val="accent2"/>
                </a:solidFill>
                <a:latin typeface="맑은 고딕" panose="020B0503020000020004" pitchFamily="50" charset="-127"/>
              </a:rPr>
              <a:t>표시</a:t>
            </a:r>
            <a:endParaRPr lang="ko-KR" altLang="en-US" b="1" dirty="0">
              <a:solidFill>
                <a:schemeClr val="accent2"/>
              </a:solidFill>
              <a:latin typeface="맑은 고딕" panose="020B0503020000020004" pitchFamily="50" charset="-127"/>
            </a:endParaRPr>
          </a:p>
        </p:txBody>
      </p:sp>
      <p:grpSp>
        <p:nvGrpSpPr>
          <p:cNvPr id="3" name="그룹 2"/>
          <p:cNvGrpSpPr/>
          <p:nvPr/>
        </p:nvGrpSpPr>
        <p:grpSpPr>
          <a:xfrm>
            <a:off x="921961" y="3363235"/>
            <a:ext cx="8852653" cy="3333397"/>
            <a:chOff x="778986" y="3363235"/>
            <a:chExt cx="8852653" cy="3333397"/>
          </a:xfrm>
        </p:grpSpPr>
        <p:pic>
          <p:nvPicPr>
            <p:cNvPr id="20" name="그림 19"/>
            <p:cNvPicPr>
              <a:picLocks noChangeAspect="1"/>
            </p:cNvPicPr>
            <p:nvPr/>
          </p:nvPicPr>
          <p:blipFill rotWithShape="1">
            <a:blip r:embed="rId2"/>
            <a:srcRect t="10782"/>
            <a:stretch/>
          </p:blipFill>
          <p:spPr>
            <a:xfrm>
              <a:off x="778986" y="3363235"/>
              <a:ext cx="3731101" cy="3333397"/>
            </a:xfrm>
            <a:prstGeom prst="rect">
              <a:avLst/>
            </a:prstGeom>
          </p:spPr>
        </p:pic>
        <p:pic>
          <p:nvPicPr>
            <p:cNvPr id="21" name="그림 20"/>
            <p:cNvPicPr>
              <a:picLocks noChangeAspect="1"/>
            </p:cNvPicPr>
            <p:nvPr/>
          </p:nvPicPr>
          <p:blipFill>
            <a:blip r:embed="rId3"/>
            <a:stretch>
              <a:fillRect/>
            </a:stretch>
          </p:blipFill>
          <p:spPr>
            <a:xfrm>
              <a:off x="4609263" y="3363235"/>
              <a:ext cx="5022376" cy="2532080"/>
            </a:xfrm>
            <a:prstGeom prst="rect">
              <a:avLst/>
            </a:prstGeom>
          </p:spPr>
        </p:pic>
      </p:grpSp>
      <p:sp>
        <p:nvSpPr>
          <p:cNvPr id="24" name="직사각형 23"/>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사용자가 교통사고 위험도를 조회하는 시점의 시간</a:t>
            </a:r>
            <a:r>
              <a:rPr lang="en-US" altLang="ko-KR" sz="1200" b="1" dirty="0" smtClean="0">
                <a:solidFill>
                  <a:schemeClr val="accent2"/>
                </a:solidFill>
                <a:latin typeface="+mn-ea"/>
              </a:rPr>
              <a:t>, </a:t>
            </a:r>
            <a:r>
              <a:rPr lang="ko-KR" altLang="en-US" sz="1200" b="1" dirty="0" smtClean="0">
                <a:solidFill>
                  <a:schemeClr val="accent2"/>
                </a:solidFill>
                <a:latin typeface="+mn-ea"/>
              </a:rPr>
              <a:t>날씨</a:t>
            </a:r>
            <a:r>
              <a:rPr lang="en-US" altLang="ko-KR" sz="1200" b="1" dirty="0" smtClean="0">
                <a:solidFill>
                  <a:schemeClr val="accent2"/>
                </a:solidFill>
                <a:latin typeface="+mn-ea"/>
              </a:rPr>
              <a:t> </a:t>
            </a:r>
            <a:r>
              <a:rPr lang="ko-KR" altLang="en-US" sz="1200" b="1" dirty="0" smtClean="0">
                <a:solidFill>
                  <a:schemeClr val="accent2"/>
                </a:solidFill>
                <a:latin typeface="+mn-ea"/>
              </a:rPr>
              <a:t>기준 지역</a:t>
            </a:r>
            <a:r>
              <a:rPr lang="en-US" altLang="ko-KR" sz="1200" b="1" dirty="0" smtClean="0">
                <a:solidFill>
                  <a:schemeClr val="accent2"/>
                </a:solidFill>
                <a:latin typeface="+mn-ea"/>
              </a:rPr>
              <a:t>(</a:t>
            </a:r>
            <a:r>
              <a:rPr lang="ko-KR" altLang="en-US" sz="1200" b="1" dirty="0" smtClean="0">
                <a:solidFill>
                  <a:schemeClr val="accent2"/>
                </a:solidFill>
                <a:latin typeface="+mn-ea"/>
              </a:rPr>
              <a:t>구</a:t>
            </a:r>
            <a:r>
              <a:rPr lang="en-US" altLang="ko-KR" sz="1200" b="1" dirty="0" smtClean="0">
                <a:solidFill>
                  <a:schemeClr val="accent2"/>
                </a:solidFill>
                <a:latin typeface="+mn-ea"/>
              </a:rPr>
              <a:t>)</a:t>
            </a:r>
            <a:r>
              <a:rPr lang="ko-KR" altLang="en-US" sz="1200" b="1" dirty="0" smtClean="0">
                <a:solidFill>
                  <a:schemeClr val="accent2"/>
                </a:solidFill>
                <a:latin typeface="+mn-ea"/>
              </a:rPr>
              <a:t>별 </a:t>
            </a:r>
            <a:r>
              <a:rPr lang="en-US" altLang="ko-KR" sz="1200" b="1" dirty="0">
                <a:solidFill>
                  <a:schemeClr val="accent2"/>
                </a:solidFill>
                <a:latin typeface="+mn-ea"/>
              </a:rPr>
              <a:t>'</a:t>
            </a:r>
            <a:r>
              <a:rPr lang="ko-KR" altLang="en-US" sz="1200" b="1" dirty="0">
                <a:solidFill>
                  <a:schemeClr val="accent2"/>
                </a:solidFill>
                <a:latin typeface="+mn-ea"/>
              </a:rPr>
              <a:t>사고 발생 위험 지표</a:t>
            </a:r>
            <a:r>
              <a:rPr lang="en-US" altLang="ko-KR" sz="1200" b="1" dirty="0" smtClean="0">
                <a:solidFill>
                  <a:schemeClr val="accent2"/>
                </a:solidFill>
                <a:latin typeface="+mn-ea"/>
              </a:rPr>
              <a:t>‘ </a:t>
            </a:r>
            <a:r>
              <a:rPr lang="ko-KR" altLang="en-US" sz="1200" b="1" dirty="0" smtClean="0">
                <a:solidFill>
                  <a:schemeClr val="accent2"/>
                </a:solidFill>
                <a:latin typeface="+mn-ea"/>
              </a:rPr>
              <a:t>추출</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smtClean="0">
                <a:solidFill>
                  <a:schemeClr val="tx1"/>
                </a:solidFill>
                <a:latin typeface="+mn-ea"/>
              </a:rPr>
              <a:t>주간</a:t>
            </a:r>
            <a:r>
              <a:rPr lang="en-US" altLang="ko-KR" sz="1200" dirty="0">
                <a:solidFill>
                  <a:schemeClr val="tx1"/>
                </a:solidFill>
                <a:latin typeface="+mn-ea"/>
              </a:rPr>
              <a:t>/</a:t>
            </a:r>
            <a:r>
              <a:rPr lang="ko-KR" altLang="en-US" sz="1200" dirty="0">
                <a:solidFill>
                  <a:schemeClr val="tx1"/>
                </a:solidFill>
                <a:latin typeface="+mn-ea"/>
              </a:rPr>
              <a:t>야간 구분 </a:t>
            </a:r>
            <a:r>
              <a:rPr lang="ko-KR" altLang="en-US" sz="1200" dirty="0" smtClean="0">
                <a:solidFill>
                  <a:schemeClr val="tx1"/>
                </a:solidFill>
                <a:latin typeface="+mn-ea"/>
              </a:rPr>
              <a:t>함수</a:t>
            </a:r>
            <a:r>
              <a:rPr lang="en-US" altLang="ko-KR" sz="1200" dirty="0" smtClean="0">
                <a:solidFill>
                  <a:schemeClr val="tx1"/>
                </a:solidFill>
                <a:latin typeface="+mn-ea"/>
              </a:rPr>
              <a:t>, </a:t>
            </a:r>
            <a:r>
              <a:rPr lang="ko-KR" altLang="en-US" sz="1200" dirty="0" smtClean="0">
                <a:solidFill>
                  <a:schemeClr val="tx1"/>
                </a:solidFill>
                <a:latin typeface="+mn-ea"/>
              </a:rPr>
              <a:t>수원시 </a:t>
            </a:r>
            <a:r>
              <a:rPr lang="ko-KR" altLang="en-US" sz="1200" dirty="0">
                <a:solidFill>
                  <a:schemeClr val="tx1"/>
                </a:solidFill>
                <a:latin typeface="+mn-ea"/>
              </a:rPr>
              <a:t>날씨 데이터 수집 </a:t>
            </a:r>
            <a:r>
              <a:rPr lang="ko-KR" altLang="en-US" sz="1200" dirty="0" smtClean="0">
                <a:solidFill>
                  <a:schemeClr val="tx1"/>
                </a:solidFill>
                <a:latin typeface="+mn-ea"/>
              </a:rPr>
              <a:t>함수</a:t>
            </a:r>
            <a:r>
              <a:rPr lang="en-US" altLang="ko-KR" sz="1200" dirty="0" smtClean="0">
                <a:solidFill>
                  <a:schemeClr val="tx1"/>
                </a:solidFill>
                <a:latin typeface="+mn-ea"/>
              </a:rPr>
              <a:t>, </a:t>
            </a:r>
            <a:r>
              <a:rPr lang="ko-KR" altLang="en-US" sz="1200" dirty="0" smtClean="0">
                <a:solidFill>
                  <a:schemeClr val="tx1"/>
                </a:solidFill>
                <a:latin typeface="+mn-ea"/>
              </a:rPr>
              <a:t>기상상태 </a:t>
            </a:r>
            <a:r>
              <a:rPr lang="ko-KR" altLang="en-US" sz="1200" dirty="0">
                <a:solidFill>
                  <a:schemeClr val="tx1"/>
                </a:solidFill>
                <a:latin typeface="+mn-ea"/>
              </a:rPr>
              <a:t>구분 </a:t>
            </a:r>
            <a:r>
              <a:rPr lang="ko-KR" altLang="en-US" sz="1200" dirty="0" smtClean="0">
                <a:solidFill>
                  <a:schemeClr val="tx1"/>
                </a:solidFill>
                <a:latin typeface="+mn-ea"/>
              </a:rPr>
              <a:t>함수</a:t>
            </a:r>
            <a:r>
              <a:rPr lang="en-US" altLang="ko-KR" sz="1200" dirty="0" smtClean="0">
                <a:solidFill>
                  <a:schemeClr val="tx1"/>
                </a:solidFill>
                <a:latin typeface="+mn-ea"/>
              </a:rPr>
              <a:t>,</a:t>
            </a:r>
            <a:r>
              <a:rPr lang="ko-KR" altLang="en-US" sz="1200" dirty="0" smtClean="0">
                <a:solidFill>
                  <a:schemeClr val="tx1"/>
                </a:solidFill>
                <a:latin typeface="+mn-ea"/>
              </a:rPr>
              <a:t> 노면상태 </a:t>
            </a:r>
            <a:r>
              <a:rPr lang="ko-KR" altLang="en-US" sz="1200" dirty="0">
                <a:solidFill>
                  <a:schemeClr val="tx1"/>
                </a:solidFill>
                <a:latin typeface="+mn-ea"/>
              </a:rPr>
              <a:t>구분 </a:t>
            </a:r>
            <a:r>
              <a:rPr lang="ko-KR" altLang="en-US" sz="1200" dirty="0" smtClean="0">
                <a:solidFill>
                  <a:schemeClr val="tx1"/>
                </a:solidFill>
                <a:latin typeface="+mn-ea"/>
              </a:rPr>
              <a:t>함수 활용</a:t>
            </a:r>
            <a:endParaRPr lang="en-US" altLang="ko-KR" sz="1200" dirty="0" smtClean="0">
              <a:solidFill>
                <a:schemeClr val="tx1"/>
              </a:solidFill>
              <a:latin typeface="+mn-ea"/>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지역별 조회 조건 및 사고 발생 위험 지표 데이터프레임 생성 </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smtClean="0">
                <a:solidFill>
                  <a:schemeClr val="tx1"/>
                </a:solidFill>
                <a:latin typeface="+mn-ea"/>
              </a:rPr>
              <a:t>지역</a:t>
            </a:r>
            <a:r>
              <a:rPr lang="en-US" altLang="ko-KR" sz="1200" dirty="0" smtClean="0">
                <a:solidFill>
                  <a:schemeClr val="tx1"/>
                </a:solidFill>
                <a:latin typeface="+mn-ea"/>
              </a:rPr>
              <a:t>(</a:t>
            </a:r>
            <a:r>
              <a:rPr lang="ko-KR" altLang="en-US" sz="1200" dirty="0" smtClean="0">
                <a:solidFill>
                  <a:schemeClr val="tx1"/>
                </a:solidFill>
                <a:latin typeface="+mn-ea"/>
              </a:rPr>
              <a:t>구</a:t>
            </a:r>
            <a:r>
              <a:rPr lang="en-US" altLang="ko-KR" sz="1200" dirty="0" smtClean="0">
                <a:solidFill>
                  <a:schemeClr val="tx1"/>
                </a:solidFill>
                <a:latin typeface="+mn-ea"/>
              </a:rPr>
              <a:t>), </a:t>
            </a:r>
            <a:r>
              <a:rPr lang="ko-KR" altLang="en-US" sz="1200" dirty="0" smtClean="0">
                <a:solidFill>
                  <a:schemeClr val="tx1"/>
                </a:solidFill>
                <a:latin typeface="+mn-ea"/>
              </a:rPr>
              <a:t>위험지수</a:t>
            </a:r>
            <a:r>
              <a:rPr lang="en-US" altLang="ko-KR" sz="1200" dirty="0" smtClean="0">
                <a:solidFill>
                  <a:schemeClr val="tx1"/>
                </a:solidFill>
                <a:latin typeface="+mn-ea"/>
              </a:rPr>
              <a:t>, </a:t>
            </a:r>
            <a:r>
              <a:rPr lang="ko-KR" altLang="en-US" sz="1200" dirty="0" smtClean="0">
                <a:solidFill>
                  <a:schemeClr val="tx1"/>
                </a:solidFill>
                <a:latin typeface="+mn-ea"/>
              </a:rPr>
              <a:t>날씨</a:t>
            </a:r>
            <a:r>
              <a:rPr lang="en-US" altLang="ko-KR" sz="1200" dirty="0" smtClean="0">
                <a:solidFill>
                  <a:schemeClr val="tx1"/>
                </a:solidFill>
                <a:latin typeface="+mn-ea"/>
              </a:rPr>
              <a:t>, </a:t>
            </a:r>
            <a:r>
              <a:rPr lang="ko-KR" altLang="en-US" sz="1200" dirty="0" smtClean="0">
                <a:solidFill>
                  <a:schemeClr val="tx1"/>
                </a:solidFill>
                <a:latin typeface="+mn-ea"/>
              </a:rPr>
              <a:t>온도</a:t>
            </a:r>
            <a:r>
              <a:rPr lang="en-US" altLang="ko-KR" sz="1200" dirty="0" smtClean="0">
                <a:solidFill>
                  <a:schemeClr val="tx1"/>
                </a:solidFill>
                <a:latin typeface="+mn-ea"/>
              </a:rPr>
              <a:t>, </a:t>
            </a:r>
            <a:r>
              <a:rPr lang="ko-KR" altLang="en-US" sz="1200" dirty="0" smtClean="0">
                <a:solidFill>
                  <a:schemeClr val="tx1"/>
                </a:solidFill>
                <a:latin typeface="+mn-ea"/>
              </a:rPr>
              <a:t>습도</a:t>
            </a:r>
            <a:r>
              <a:rPr lang="en-US" altLang="ko-KR" sz="1200" dirty="0" smtClean="0">
                <a:solidFill>
                  <a:schemeClr val="tx1"/>
                </a:solidFill>
                <a:latin typeface="+mn-ea"/>
              </a:rPr>
              <a:t>, </a:t>
            </a:r>
            <a:r>
              <a:rPr lang="ko-KR" altLang="en-US" sz="1200" dirty="0" smtClean="0">
                <a:solidFill>
                  <a:schemeClr val="tx1"/>
                </a:solidFill>
                <a:latin typeface="+mn-ea"/>
              </a:rPr>
              <a:t>강수량</a:t>
            </a:r>
            <a:r>
              <a:rPr lang="en-US" altLang="ko-KR" sz="1200" dirty="0" smtClean="0">
                <a:solidFill>
                  <a:schemeClr val="tx1"/>
                </a:solidFill>
                <a:latin typeface="+mn-ea"/>
              </a:rPr>
              <a:t>, </a:t>
            </a:r>
            <a:r>
              <a:rPr lang="ko-KR" altLang="en-US" sz="1200" dirty="0" smtClean="0">
                <a:solidFill>
                  <a:schemeClr val="tx1"/>
                </a:solidFill>
                <a:latin typeface="+mn-ea"/>
              </a:rPr>
              <a:t>주야간</a:t>
            </a:r>
            <a:r>
              <a:rPr lang="en-US" altLang="ko-KR" sz="1200" dirty="0" smtClean="0">
                <a:solidFill>
                  <a:schemeClr val="tx1"/>
                </a:solidFill>
                <a:latin typeface="+mn-ea"/>
              </a:rPr>
              <a:t>, </a:t>
            </a:r>
            <a:r>
              <a:rPr lang="ko-KR" altLang="en-US" sz="1200" dirty="0" smtClean="0">
                <a:solidFill>
                  <a:schemeClr val="tx1"/>
                </a:solidFill>
                <a:latin typeface="+mn-ea"/>
              </a:rPr>
              <a:t>노면상태</a:t>
            </a:r>
            <a:r>
              <a:rPr lang="en-US" altLang="ko-KR" sz="1200" dirty="0" smtClean="0">
                <a:solidFill>
                  <a:schemeClr val="tx1"/>
                </a:solidFill>
                <a:latin typeface="+mn-ea"/>
              </a:rPr>
              <a:t>, </a:t>
            </a:r>
            <a:r>
              <a:rPr lang="ko-KR" altLang="en-US" sz="1200" dirty="0" smtClean="0">
                <a:solidFill>
                  <a:schemeClr val="tx1"/>
                </a:solidFill>
                <a:latin typeface="+mn-ea"/>
              </a:rPr>
              <a:t>기상상태</a:t>
            </a:r>
            <a:r>
              <a:rPr lang="en-US" altLang="ko-KR" sz="1200" dirty="0" smtClean="0">
                <a:solidFill>
                  <a:schemeClr val="accent2"/>
                </a:solidFill>
                <a:latin typeface="+mn-ea"/>
              </a:rPr>
              <a:t> </a:t>
            </a:r>
            <a:endParaRPr lang="en-US" altLang="ko-KR" sz="1200" dirty="0" smtClean="0">
              <a:solidFill>
                <a:schemeClr val="tx1"/>
              </a:solidFill>
              <a:latin typeface="+mn-ea"/>
            </a:endParaRPr>
          </a:p>
        </p:txBody>
      </p:sp>
      <p:grpSp>
        <p:nvGrpSpPr>
          <p:cNvPr id="31" name="그룹 30"/>
          <p:cNvGrpSpPr/>
          <p:nvPr/>
        </p:nvGrpSpPr>
        <p:grpSpPr>
          <a:xfrm>
            <a:off x="2391001" y="241726"/>
            <a:ext cx="8138886" cy="862519"/>
            <a:chOff x="2391001" y="241726"/>
            <a:chExt cx="8138886" cy="862519"/>
          </a:xfrm>
        </p:grpSpPr>
        <p:sp>
          <p:nvSpPr>
            <p:cNvPr id="32"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51</a:t>
            </a:fld>
            <a:endParaRPr lang="en-US"/>
          </a:p>
        </p:txBody>
      </p:sp>
    </p:spTree>
    <p:extLst>
      <p:ext uri="{BB962C8B-B14F-4D97-AF65-F5344CB8AC3E}">
        <p14:creationId xmlns:p14="http://schemas.microsoft.com/office/powerpoint/2010/main" val="1600227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p:cNvSpPr/>
          <p:nvPr/>
        </p:nvSpPr>
        <p:spPr>
          <a:xfrm>
            <a:off x="668104" y="1497781"/>
            <a:ext cx="9360183" cy="44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smtClean="0">
                <a:solidFill>
                  <a:schemeClr val="accent2"/>
                </a:solidFill>
                <a:latin typeface="맑은 고딕" panose="020B0503020000020004" pitchFamily="50" charset="-127"/>
              </a:rPr>
              <a:t>수원시 </a:t>
            </a:r>
            <a:r>
              <a:rPr lang="ko-KR" altLang="en-US" b="1" dirty="0">
                <a:solidFill>
                  <a:schemeClr val="accent2"/>
                </a:solidFill>
                <a:latin typeface="맑은 고딕" panose="020B0503020000020004" pitchFamily="50" charset="-127"/>
              </a:rPr>
              <a:t>지도 영역에 단계 구분도 </a:t>
            </a:r>
            <a:r>
              <a:rPr lang="ko-KR" altLang="en-US" b="1" dirty="0" smtClean="0">
                <a:solidFill>
                  <a:schemeClr val="accent2"/>
                </a:solidFill>
                <a:latin typeface="맑은 고딕" panose="020B0503020000020004" pitchFamily="50" charset="-127"/>
              </a:rPr>
              <a:t>표시</a:t>
            </a:r>
            <a:endParaRPr lang="ko-KR" altLang="en-US" b="1" dirty="0">
              <a:solidFill>
                <a:schemeClr val="accent2"/>
              </a:solidFill>
              <a:latin typeface="맑은 고딕" panose="020B0503020000020004" pitchFamily="50" charset="-127"/>
            </a:endParaRPr>
          </a:p>
        </p:txBody>
      </p:sp>
      <p:sp>
        <p:nvSpPr>
          <p:cNvPr id="27" name="직사각형 26"/>
          <p:cNvSpPr/>
          <p:nvPr/>
        </p:nvSpPr>
        <p:spPr>
          <a:xfrm>
            <a:off x="664340" y="1962825"/>
            <a:ext cx="9360183" cy="1298028"/>
          </a:xfrm>
          <a:prstGeom prst="rect">
            <a:avLst/>
          </a:prstGeom>
          <a:noFill/>
          <a:ln w="9525">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수원시의 </a:t>
            </a:r>
            <a:r>
              <a:rPr lang="ko-KR" altLang="en-US" sz="1200" b="1" dirty="0" err="1" smtClean="0">
                <a:solidFill>
                  <a:schemeClr val="accent2"/>
                </a:solidFill>
                <a:latin typeface="+mn-ea"/>
              </a:rPr>
              <a:t>법정경계</a:t>
            </a:r>
            <a:r>
              <a:rPr lang="ko-KR" altLang="en-US" sz="1200" b="1" dirty="0" smtClean="0">
                <a:solidFill>
                  <a:schemeClr val="accent2"/>
                </a:solidFill>
                <a:latin typeface="+mn-ea"/>
              </a:rPr>
              <a:t> 파일</a:t>
            </a:r>
            <a:r>
              <a:rPr lang="en-US" altLang="ko-KR" sz="1200" b="1" dirty="0" smtClean="0">
                <a:solidFill>
                  <a:schemeClr val="accent2"/>
                </a:solidFill>
                <a:latin typeface="+mn-ea"/>
              </a:rPr>
              <a:t>(</a:t>
            </a:r>
            <a:r>
              <a:rPr lang="en-US" altLang="ko-KR" sz="1200" b="1" dirty="0" err="1" smtClean="0">
                <a:solidFill>
                  <a:schemeClr val="accent2"/>
                </a:solidFill>
                <a:latin typeface="+mn-ea"/>
              </a:rPr>
              <a:t>gejson</a:t>
            </a:r>
            <a:r>
              <a:rPr lang="en-US" altLang="ko-KR" sz="1200" b="1" dirty="0" smtClean="0">
                <a:solidFill>
                  <a:schemeClr val="accent2"/>
                </a:solidFill>
                <a:latin typeface="+mn-ea"/>
              </a:rPr>
              <a:t>)</a:t>
            </a:r>
            <a:r>
              <a:rPr lang="ko-KR" altLang="en-US" sz="1200" b="1" dirty="0" smtClean="0">
                <a:solidFill>
                  <a:schemeClr val="accent2"/>
                </a:solidFill>
                <a:latin typeface="+mn-ea"/>
              </a:rPr>
              <a:t>을 기준으로 수원시 지도 영역 생성</a:t>
            </a:r>
            <a:endParaRPr lang="en-US" altLang="ko-KR" sz="1200" dirty="0" smtClean="0">
              <a:solidFill>
                <a:schemeClr val="tx1"/>
              </a:solidFill>
              <a:latin typeface="+mn-ea"/>
            </a:endParaRPr>
          </a:p>
          <a:p>
            <a:pPr marL="171450" indent="-171450">
              <a:lnSpc>
                <a:spcPct val="150000"/>
              </a:lnSpc>
              <a:buFont typeface="Wingdings" panose="05000000000000000000" pitchFamily="2" charset="2"/>
              <a:buChar char="l"/>
            </a:pPr>
            <a:r>
              <a:rPr lang="ko-KR" altLang="en-US" sz="1200" b="1" dirty="0" smtClean="0">
                <a:solidFill>
                  <a:schemeClr val="accent2"/>
                </a:solidFill>
                <a:latin typeface="+mn-ea"/>
              </a:rPr>
              <a:t>지역</a:t>
            </a:r>
            <a:r>
              <a:rPr lang="en-US" altLang="ko-KR" sz="1200" b="1" dirty="0" smtClean="0">
                <a:solidFill>
                  <a:schemeClr val="accent2"/>
                </a:solidFill>
                <a:latin typeface="+mn-ea"/>
              </a:rPr>
              <a:t>(</a:t>
            </a:r>
            <a:r>
              <a:rPr lang="ko-KR" altLang="en-US" sz="1200" b="1" dirty="0" smtClean="0">
                <a:solidFill>
                  <a:schemeClr val="accent2"/>
                </a:solidFill>
                <a:latin typeface="+mn-ea"/>
              </a:rPr>
              <a:t>구</a:t>
            </a:r>
            <a:r>
              <a:rPr lang="en-US" altLang="ko-KR" sz="1200" b="1" dirty="0" smtClean="0">
                <a:solidFill>
                  <a:schemeClr val="accent2"/>
                </a:solidFill>
                <a:latin typeface="+mn-ea"/>
              </a:rPr>
              <a:t>)</a:t>
            </a:r>
            <a:r>
              <a:rPr lang="ko-KR" altLang="en-US" sz="1200" b="1" dirty="0" smtClean="0">
                <a:solidFill>
                  <a:schemeClr val="accent2"/>
                </a:solidFill>
                <a:latin typeface="+mn-ea"/>
              </a:rPr>
              <a:t>별 </a:t>
            </a:r>
            <a:r>
              <a:rPr lang="en-US" altLang="ko-KR" sz="1200" b="1" dirty="0">
                <a:solidFill>
                  <a:schemeClr val="accent2"/>
                </a:solidFill>
                <a:latin typeface="+mn-ea"/>
              </a:rPr>
              <a:t>'</a:t>
            </a:r>
            <a:r>
              <a:rPr lang="ko-KR" altLang="en-US" sz="1200" b="1" dirty="0">
                <a:solidFill>
                  <a:schemeClr val="accent2"/>
                </a:solidFill>
                <a:latin typeface="+mn-ea"/>
              </a:rPr>
              <a:t>사고 발생 위험 지표</a:t>
            </a:r>
            <a:r>
              <a:rPr lang="en-US" altLang="ko-KR" sz="1200" b="1" dirty="0" smtClean="0">
                <a:solidFill>
                  <a:schemeClr val="accent2"/>
                </a:solidFill>
                <a:latin typeface="+mn-ea"/>
              </a:rPr>
              <a:t>‘</a:t>
            </a:r>
            <a:r>
              <a:rPr lang="ko-KR" altLang="en-US" sz="1200" b="1" dirty="0" smtClean="0">
                <a:solidFill>
                  <a:schemeClr val="accent2"/>
                </a:solidFill>
                <a:latin typeface="+mn-ea"/>
              </a:rPr>
              <a:t>로</a:t>
            </a:r>
            <a:r>
              <a:rPr lang="en-US" altLang="ko-KR" sz="1200" b="1" dirty="0" smtClean="0">
                <a:solidFill>
                  <a:schemeClr val="accent2"/>
                </a:solidFill>
                <a:latin typeface="+mn-ea"/>
              </a:rPr>
              <a:t> </a:t>
            </a:r>
            <a:r>
              <a:rPr lang="ko-KR" altLang="en-US" sz="1200" b="1" dirty="0" smtClean="0">
                <a:solidFill>
                  <a:schemeClr val="accent2"/>
                </a:solidFill>
                <a:latin typeface="+mn-ea"/>
              </a:rPr>
              <a:t>단계 구분도 표시</a:t>
            </a:r>
            <a:endParaRPr lang="en-US" altLang="ko-KR" sz="1200" b="1" dirty="0" smtClean="0">
              <a:solidFill>
                <a:schemeClr val="accent2"/>
              </a:solidFill>
              <a:latin typeface="+mn-ea"/>
            </a:endParaRPr>
          </a:p>
          <a:p>
            <a:pPr marL="171450" indent="-171450">
              <a:lnSpc>
                <a:spcPct val="150000"/>
              </a:lnSpc>
              <a:buFontTx/>
              <a:buChar char="-"/>
            </a:pPr>
            <a:r>
              <a:rPr lang="ko-KR" altLang="en-US" sz="1200" dirty="0" err="1" smtClean="0">
                <a:solidFill>
                  <a:schemeClr val="tx1"/>
                </a:solidFill>
                <a:latin typeface="+mn-ea"/>
              </a:rPr>
              <a:t>지역명</a:t>
            </a:r>
            <a:r>
              <a:rPr lang="ko-KR" altLang="en-US" sz="1200" dirty="0" smtClean="0">
                <a:solidFill>
                  <a:schemeClr val="tx1"/>
                </a:solidFill>
                <a:latin typeface="+mn-ea"/>
              </a:rPr>
              <a:t> </a:t>
            </a:r>
            <a:r>
              <a:rPr lang="en-US" altLang="ko-KR" sz="1200" dirty="0" smtClean="0">
                <a:solidFill>
                  <a:schemeClr val="tx1"/>
                </a:solidFill>
                <a:latin typeface="+mn-ea"/>
              </a:rPr>
              <a:t>: </a:t>
            </a:r>
            <a:r>
              <a:rPr lang="en-US" altLang="ko-KR" sz="1200" dirty="0" err="1" smtClean="0">
                <a:solidFill>
                  <a:schemeClr val="tx1"/>
                </a:solidFill>
                <a:latin typeface="+mn-ea"/>
              </a:rPr>
              <a:t>geojson</a:t>
            </a:r>
            <a:r>
              <a:rPr lang="en-US" altLang="ko-KR" sz="1200" dirty="0" smtClean="0">
                <a:solidFill>
                  <a:schemeClr val="tx1"/>
                </a:solidFill>
                <a:latin typeface="+mn-ea"/>
              </a:rPr>
              <a:t> </a:t>
            </a:r>
            <a:r>
              <a:rPr lang="ko-KR" altLang="en-US" sz="1200" dirty="0" smtClean="0">
                <a:solidFill>
                  <a:schemeClr val="tx1"/>
                </a:solidFill>
                <a:latin typeface="+mn-ea"/>
              </a:rPr>
              <a:t>파일의 데이터와 일치하도록 </a:t>
            </a:r>
            <a:r>
              <a:rPr lang="en-US" altLang="ko-KR" sz="1200" dirty="0" smtClean="0">
                <a:solidFill>
                  <a:schemeClr val="tx1"/>
                </a:solidFill>
                <a:latin typeface="+mn-ea"/>
              </a:rPr>
              <a:t>‘</a:t>
            </a:r>
            <a:r>
              <a:rPr lang="ko-KR" altLang="en-US" sz="1200" dirty="0" smtClean="0">
                <a:solidFill>
                  <a:schemeClr val="tx1"/>
                </a:solidFill>
                <a:latin typeface="+mn-ea"/>
              </a:rPr>
              <a:t>권선구</a:t>
            </a:r>
            <a:r>
              <a:rPr lang="en-US" altLang="ko-KR" sz="1200" dirty="0" smtClean="0">
                <a:solidFill>
                  <a:schemeClr val="tx1"/>
                </a:solidFill>
                <a:latin typeface="+mn-ea"/>
              </a:rPr>
              <a:t>’ </a:t>
            </a:r>
            <a:r>
              <a:rPr lang="ko-KR" altLang="en-US" sz="1200" dirty="0" smtClean="0">
                <a:solidFill>
                  <a:schemeClr val="tx1"/>
                </a:solidFill>
                <a:latin typeface="+mn-ea"/>
              </a:rPr>
              <a:t>형태에서 </a:t>
            </a:r>
            <a:r>
              <a:rPr lang="en-US" altLang="ko-KR" sz="1200" dirty="0" smtClean="0">
                <a:solidFill>
                  <a:schemeClr val="tx1"/>
                </a:solidFill>
                <a:latin typeface="+mn-ea"/>
              </a:rPr>
              <a:t>‘</a:t>
            </a:r>
            <a:r>
              <a:rPr lang="ko-KR" altLang="en-US" sz="1200" dirty="0" smtClean="0">
                <a:solidFill>
                  <a:schemeClr val="tx1"/>
                </a:solidFill>
                <a:latin typeface="+mn-ea"/>
              </a:rPr>
              <a:t>수원시 권선구</a:t>
            </a:r>
            <a:r>
              <a:rPr lang="en-US" altLang="ko-KR" sz="1200" dirty="0" smtClean="0">
                <a:solidFill>
                  <a:schemeClr val="tx1"/>
                </a:solidFill>
                <a:latin typeface="+mn-ea"/>
              </a:rPr>
              <a:t>’ </a:t>
            </a:r>
            <a:r>
              <a:rPr lang="ko-KR" altLang="en-US" sz="1200" dirty="0" smtClean="0">
                <a:solidFill>
                  <a:schemeClr val="tx1"/>
                </a:solidFill>
                <a:latin typeface="+mn-ea"/>
              </a:rPr>
              <a:t>형태로 변환</a:t>
            </a:r>
            <a:endParaRPr lang="en-US" altLang="ko-KR" sz="1200" dirty="0" smtClean="0">
              <a:solidFill>
                <a:schemeClr val="tx1"/>
              </a:solidFill>
              <a:latin typeface="+mn-ea"/>
            </a:endParaRPr>
          </a:p>
          <a:p>
            <a:pPr marL="171450" indent="-171450">
              <a:lnSpc>
                <a:spcPct val="150000"/>
              </a:lnSpc>
              <a:buFontTx/>
              <a:buChar char="-"/>
            </a:pPr>
            <a:r>
              <a:rPr lang="ko-KR" altLang="en-US" sz="1200" dirty="0" smtClean="0">
                <a:solidFill>
                  <a:schemeClr val="tx1"/>
                </a:solidFill>
                <a:latin typeface="+mn-ea"/>
              </a:rPr>
              <a:t>지도에서 </a:t>
            </a:r>
            <a:r>
              <a:rPr lang="en-US" altLang="ko-KR" sz="1200" dirty="0" smtClean="0">
                <a:solidFill>
                  <a:schemeClr val="tx1"/>
                </a:solidFill>
                <a:latin typeface="+mn-ea"/>
              </a:rPr>
              <a:t>‘</a:t>
            </a:r>
            <a:r>
              <a:rPr lang="ko-KR" altLang="en-US" sz="1200" dirty="0" smtClean="0">
                <a:solidFill>
                  <a:schemeClr val="tx1"/>
                </a:solidFill>
                <a:latin typeface="+mn-ea"/>
              </a:rPr>
              <a:t>구</a:t>
            </a:r>
            <a:r>
              <a:rPr lang="en-US" altLang="ko-KR" sz="1200" dirty="0" smtClean="0">
                <a:solidFill>
                  <a:schemeClr val="tx1"/>
                </a:solidFill>
                <a:latin typeface="+mn-ea"/>
              </a:rPr>
              <a:t>’ </a:t>
            </a:r>
            <a:r>
              <a:rPr lang="ko-KR" altLang="en-US" sz="1200" dirty="0" smtClean="0">
                <a:solidFill>
                  <a:schemeClr val="tx1"/>
                </a:solidFill>
                <a:latin typeface="+mn-ea"/>
              </a:rPr>
              <a:t>클릭 시 </a:t>
            </a:r>
            <a:r>
              <a:rPr lang="en-US" altLang="ko-KR" sz="1200" dirty="0" smtClean="0">
                <a:solidFill>
                  <a:schemeClr val="tx1"/>
                </a:solidFill>
                <a:latin typeface="+mn-ea"/>
              </a:rPr>
              <a:t>‘</a:t>
            </a:r>
            <a:r>
              <a:rPr lang="ko-KR" altLang="en-US" sz="1200" dirty="0" smtClean="0">
                <a:solidFill>
                  <a:schemeClr val="tx1"/>
                </a:solidFill>
                <a:latin typeface="+mn-ea"/>
              </a:rPr>
              <a:t>사고 발생 위험 지표</a:t>
            </a:r>
            <a:r>
              <a:rPr lang="en-US" altLang="ko-KR" sz="1200" dirty="0" smtClean="0">
                <a:solidFill>
                  <a:schemeClr val="tx1"/>
                </a:solidFill>
                <a:latin typeface="+mn-ea"/>
              </a:rPr>
              <a:t>’ </a:t>
            </a:r>
            <a:r>
              <a:rPr lang="ko-KR" altLang="en-US" sz="1200" dirty="0" smtClean="0">
                <a:solidFill>
                  <a:schemeClr val="tx1"/>
                </a:solidFill>
                <a:latin typeface="+mn-ea"/>
              </a:rPr>
              <a:t>값을 확인할 수 있는 팝업 출력</a:t>
            </a:r>
            <a:endParaRPr lang="en-US" altLang="ko-KR" sz="1200" dirty="0" smtClean="0">
              <a:solidFill>
                <a:schemeClr val="tx1"/>
              </a:solidFill>
              <a:latin typeface="+mn-ea"/>
            </a:endParaRPr>
          </a:p>
        </p:txBody>
      </p:sp>
      <p:grpSp>
        <p:nvGrpSpPr>
          <p:cNvPr id="2" name="그룹 1"/>
          <p:cNvGrpSpPr/>
          <p:nvPr/>
        </p:nvGrpSpPr>
        <p:grpSpPr>
          <a:xfrm>
            <a:off x="679784" y="3381794"/>
            <a:ext cx="9337006" cy="3113519"/>
            <a:chOff x="689104" y="3381794"/>
            <a:chExt cx="9337006" cy="3113519"/>
          </a:xfrm>
        </p:grpSpPr>
        <p:pic>
          <p:nvPicPr>
            <p:cNvPr id="7" name="그림 6"/>
            <p:cNvPicPr>
              <a:picLocks noChangeAspect="1"/>
            </p:cNvPicPr>
            <p:nvPr/>
          </p:nvPicPr>
          <p:blipFill rotWithShape="1">
            <a:blip r:embed="rId2"/>
            <a:srcRect b="60168"/>
            <a:stretch/>
          </p:blipFill>
          <p:spPr>
            <a:xfrm>
              <a:off x="689104" y="3381794"/>
              <a:ext cx="4973303" cy="2400815"/>
            </a:xfrm>
            <a:prstGeom prst="rect">
              <a:avLst/>
            </a:prstGeom>
          </p:spPr>
        </p:pic>
        <p:pic>
          <p:nvPicPr>
            <p:cNvPr id="28" name="그림 27"/>
            <p:cNvPicPr>
              <a:picLocks noChangeAspect="1"/>
            </p:cNvPicPr>
            <p:nvPr/>
          </p:nvPicPr>
          <p:blipFill rotWithShape="1">
            <a:blip r:embed="rId2"/>
            <a:srcRect t="39721"/>
            <a:stretch/>
          </p:blipFill>
          <p:spPr>
            <a:xfrm>
              <a:off x="5764193" y="3381795"/>
              <a:ext cx="4261917" cy="3113518"/>
            </a:xfrm>
            <a:prstGeom prst="rect">
              <a:avLst/>
            </a:prstGeom>
          </p:spPr>
        </p:pic>
      </p:grpSp>
      <p:grpSp>
        <p:nvGrpSpPr>
          <p:cNvPr id="30" name="그룹 29"/>
          <p:cNvGrpSpPr/>
          <p:nvPr/>
        </p:nvGrpSpPr>
        <p:grpSpPr>
          <a:xfrm>
            <a:off x="2391001" y="241726"/>
            <a:ext cx="8138886" cy="862519"/>
            <a:chOff x="2391001" y="241726"/>
            <a:chExt cx="8138886" cy="862519"/>
          </a:xfrm>
        </p:grpSpPr>
        <p:sp>
          <p:nvSpPr>
            <p:cNvPr id="31"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cs typeface="THELuxGoB" pitchFamily="34" charset="0"/>
                </a:rPr>
                <a:t>6. </a:t>
              </a:r>
              <a:r>
                <a:rPr lang="ko-KR" altLang="en-US" sz="2800" b="1" dirty="0" smtClean="0">
                  <a:solidFill>
                    <a:srgbClr val="1187CF"/>
                  </a:solidFill>
                  <a:latin typeface="맑은 고딕" panose="020B0503020000020004" pitchFamily="50" charset="-127"/>
                  <a:cs typeface="THELuxGoB" pitchFamily="34" charset="0"/>
                </a:rPr>
                <a:t>시각화</a:t>
              </a:r>
              <a:endParaRPr lang="en-US" altLang="ko-KR" sz="2800" b="1" dirty="0">
                <a:solidFill>
                  <a:srgbClr val="1187CF"/>
                </a:solidFill>
                <a:latin typeface="맑은 고딕" panose="020B0503020000020004" pitchFamily="50" charset="-127"/>
                <a:cs typeface="THELuxGoB" pitchFamily="34" charset="0"/>
              </a:endParaRPr>
            </a:p>
          </p:txBody>
        </p:sp>
        <p:sp>
          <p:nvSpPr>
            <p:cNvPr id="32"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Ⅲ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수행 과정</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3" name="슬라이드 번호 개체 틀 2"/>
          <p:cNvSpPr>
            <a:spLocks noGrp="1"/>
          </p:cNvSpPr>
          <p:nvPr>
            <p:ph type="sldNum" sz="quarter" idx="12"/>
          </p:nvPr>
        </p:nvSpPr>
        <p:spPr/>
        <p:txBody>
          <a:bodyPr/>
          <a:lstStyle/>
          <a:p>
            <a:fld id="{B1393E5F-521B-4CAD-9D3A-AE923D912DCE}" type="slidenum">
              <a:rPr lang="en-US" smtClean="0"/>
              <a:pPr/>
              <a:t>52</a:t>
            </a:fld>
            <a:endParaRPr lang="en-US"/>
          </a:p>
        </p:txBody>
      </p:sp>
    </p:spTree>
    <p:extLst>
      <p:ext uri="{BB962C8B-B14F-4D97-AF65-F5344CB8AC3E}">
        <p14:creationId xmlns:p14="http://schemas.microsoft.com/office/powerpoint/2010/main" val="40443825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668104" y="1497781"/>
            <a:ext cx="9360183" cy="447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1"/>
                </a:solidFill>
                <a:latin typeface="맑은 고딕" panose="020B0503020000020004" pitchFamily="50" charset="-127"/>
                <a:ea typeface="맑은 고딕" panose="020B0503020000020004" pitchFamily="50" charset="-127"/>
              </a:rPr>
              <a:t>지역</a:t>
            </a:r>
            <a:r>
              <a:rPr lang="en-US" altLang="ko-KR" b="1" dirty="0" smtClean="0">
                <a:solidFill>
                  <a:schemeClr val="accent1"/>
                </a:solidFill>
                <a:latin typeface="맑은 고딕" panose="020B0503020000020004" pitchFamily="50" charset="-127"/>
                <a:ea typeface="맑은 고딕" panose="020B0503020000020004" pitchFamily="50" charset="-127"/>
              </a:rPr>
              <a:t>(</a:t>
            </a:r>
            <a:r>
              <a:rPr lang="ko-KR" altLang="en-US" b="1" dirty="0" smtClean="0">
                <a:solidFill>
                  <a:schemeClr val="accent1"/>
                </a:solidFill>
                <a:latin typeface="맑은 고딕" panose="020B0503020000020004" pitchFamily="50" charset="-127"/>
                <a:ea typeface="맑은 고딕" panose="020B0503020000020004" pitchFamily="50" charset="-127"/>
              </a:rPr>
              <a:t>구</a:t>
            </a:r>
            <a:r>
              <a:rPr lang="en-US" altLang="ko-KR" b="1" dirty="0" smtClean="0">
                <a:solidFill>
                  <a:schemeClr val="accent1"/>
                </a:solidFill>
                <a:latin typeface="맑은 고딕" panose="020B0503020000020004" pitchFamily="50" charset="-127"/>
                <a:ea typeface="맑은 고딕" panose="020B0503020000020004" pitchFamily="50" charset="-127"/>
              </a:rPr>
              <a:t>)</a:t>
            </a:r>
            <a:r>
              <a:rPr lang="ko-KR" altLang="en-US" b="1" dirty="0" smtClean="0">
                <a:solidFill>
                  <a:schemeClr val="accent1"/>
                </a:solidFill>
                <a:latin typeface="맑은 고딕" panose="020B0503020000020004" pitchFamily="50" charset="-127"/>
                <a:ea typeface="맑은 고딕" panose="020B0503020000020004" pitchFamily="50" charset="-127"/>
              </a:rPr>
              <a:t>별 노인 교통사고 현황 </a:t>
            </a:r>
            <a:r>
              <a:rPr lang="ko-KR" altLang="en-US" b="1" dirty="0" err="1" smtClean="0">
                <a:solidFill>
                  <a:schemeClr val="accent1"/>
                </a:solidFill>
                <a:latin typeface="맑은 고딕" panose="020B0503020000020004" pitchFamily="50" charset="-127"/>
                <a:ea typeface="맑은 고딕" panose="020B0503020000020004" pitchFamily="50" charset="-127"/>
              </a:rPr>
              <a:t>웹서비스</a:t>
            </a:r>
            <a:r>
              <a:rPr lang="ko-KR" altLang="en-US" b="1" dirty="0" smtClean="0">
                <a:solidFill>
                  <a:schemeClr val="accent1"/>
                </a:solidFill>
                <a:latin typeface="맑은 고딕" panose="020B0503020000020004" pitchFamily="50" charset="-127"/>
                <a:ea typeface="맑은 고딕" panose="020B0503020000020004" pitchFamily="50" charset="-127"/>
              </a:rPr>
              <a:t> 구현 </a:t>
            </a:r>
            <a:endParaRPr lang="ko-KR" altLang="en-US" b="1" dirty="0">
              <a:solidFill>
                <a:schemeClr val="accent1"/>
              </a:solidFill>
              <a:latin typeface="맑은 고딕" panose="020B0503020000020004" pitchFamily="50" charset="-127"/>
              <a:ea typeface="맑은 고딕" panose="020B0503020000020004" pitchFamily="50" charset="-127"/>
            </a:endParaRPr>
          </a:p>
        </p:txBody>
      </p:sp>
      <p:grpSp>
        <p:nvGrpSpPr>
          <p:cNvPr id="38" name="그룹 37"/>
          <p:cNvGrpSpPr>
            <a:grpSpLocks noChangeAspect="1"/>
          </p:cNvGrpSpPr>
          <p:nvPr/>
        </p:nvGrpSpPr>
        <p:grpSpPr>
          <a:xfrm>
            <a:off x="645744" y="2192355"/>
            <a:ext cx="5904539" cy="4103670"/>
            <a:chOff x="800316" y="2270013"/>
            <a:chExt cx="5614771" cy="3902281"/>
          </a:xfrm>
        </p:grpSpPr>
        <p:pic>
          <p:nvPicPr>
            <p:cNvPr id="28" name="그림 27"/>
            <p:cNvPicPr>
              <a:picLocks noChangeAspect="1"/>
            </p:cNvPicPr>
            <p:nvPr/>
          </p:nvPicPr>
          <p:blipFill rotWithShape="1">
            <a:blip r:embed="rId3"/>
            <a:srcRect t="9922" b="9048"/>
            <a:stretch/>
          </p:blipFill>
          <p:spPr>
            <a:xfrm>
              <a:off x="994039" y="2438493"/>
              <a:ext cx="5421048" cy="3733800"/>
            </a:xfrm>
            <a:prstGeom prst="rect">
              <a:avLst/>
            </a:prstGeom>
            <a:ln>
              <a:solidFill>
                <a:schemeClr val="tx2">
                  <a:lumMod val="20000"/>
                  <a:lumOff val="80000"/>
                </a:schemeClr>
              </a:solidFill>
            </a:ln>
          </p:spPr>
        </p:pic>
        <p:sp>
          <p:nvSpPr>
            <p:cNvPr id="29" name="직사각형 28"/>
            <p:cNvSpPr/>
            <p:nvPr/>
          </p:nvSpPr>
          <p:spPr>
            <a:xfrm>
              <a:off x="994038" y="2438492"/>
              <a:ext cx="592481" cy="82976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787817" y="2738441"/>
              <a:ext cx="4457703" cy="1415545"/>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1787817" y="4382587"/>
              <a:ext cx="4457703" cy="1789707"/>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flipV="1">
              <a:off x="4426470" y="4197145"/>
              <a:ext cx="1316535" cy="168808"/>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800316" y="2270013"/>
              <a:ext cx="294406" cy="2944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34" name="타원 33"/>
            <p:cNvSpPr/>
            <p:nvPr/>
          </p:nvSpPr>
          <p:spPr>
            <a:xfrm>
              <a:off x="6083200" y="2678940"/>
              <a:ext cx="294406" cy="2944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35" name="타원 34"/>
            <p:cNvSpPr/>
            <p:nvPr/>
          </p:nvSpPr>
          <p:spPr>
            <a:xfrm>
              <a:off x="4232748" y="3978494"/>
              <a:ext cx="294406" cy="2944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36" name="타원 35"/>
            <p:cNvSpPr/>
            <p:nvPr/>
          </p:nvSpPr>
          <p:spPr>
            <a:xfrm>
              <a:off x="6083200" y="4305392"/>
              <a:ext cx="294406" cy="2944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4</a:t>
              </a:r>
            </a:p>
          </p:txBody>
        </p:sp>
      </p:grpSp>
      <p:graphicFrame>
        <p:nvGraphicFramePr>
          <p:cNvPr id="37" name="표 36"/>
          <p:cNvGraphicFramePr>
            <a:graphicFrameLocks noGrp="1"/>
          </p:cNvGraphicFramePr>
          <p:nvPr/>
        </p:nvGraphicFramePr>
        <p:xfrm>
          <a:off x="6694475" y="2192357"/>
          <a:ext cx="3333812" cy="4436551"/>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1342841">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수원시 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선택 후</a:t>
                      </a:r>
                      <a:endParaRPr lang="en-US" altLang="ko-KR" sz="1100" b="0" dirty="0" smtClean="0">
                        <a:solidFill>
                          <a:schemeClr val="tx1"/>
                        </a:solidFill>
                        <a:latin typeface="+mn-ea"/>
                        <a:ea typeface="+mn-ea"/>
                      </a:endParaRPr>
                    </a:p>
                    <a:p>
                      <a:pPr marL="0" indent="0" algn="l" latinLnBrk="1">
                        <a:lnSpc>
                          <a:spcPct val="130000"/>
                        </a:lnSpc>
                        <a:buFontTx/>
                        <a:buNone/>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데이터 가져오기</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a:t>
                      </a:r>
                      <a:endParaRPr lang="en-US" altLang="ko-KR" sz="1100" b="0" dirty="0" smtClean="0">
                        <a:solidFill>
                          <a:schemeClr val="tx1"/>
                        </a:solidFill>
                        <a:latin typeface="+mn-ea"/>
                        <a:ea typeface="+mn-ea"/>
                      </a:endParaRPr>
                    </a:p>
                    <a:p>
                      <a:pPr marL="0" indent="0" algn="l" latinLnBrk="1">
                        <a:lnSpc>
                          <a:spcPct val="130000"/>
                        </a:lnSpc>
                        <a:buFontTx/>
                        <a:buNone/>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 </a:t>
                      </a:r>
                      <a:r>
                        <a:rPr lang="ko-KR" altLang="en-US" sz="1100" b="0" dirty="0" err="1" smtClean="0">
                          <a:solidFill>
                            <a:schemeClr val="tx1"/>
                          </a:solidFill>
                          <a:latin typeface="+mn-ea"/>
                          <a:ea typeface="+mn-ea"/>
                        </a:rPr>
                        <a:t>사고일자</a:t>
                      </a:r>
                      <a:r>
                        <a:rPr lang="en-US" altLang="ko-KR" sz="1100" b="0" dirty="0" smtClean="0">
                          <a:solidFill>
                            <a:schemeClr val="tx1"/>
                          </a:solidFill>
                          <a:latin typeface="+mn-ea"/>
                          <a:ea typeface="+mn-ea"/>
                        </a:rPr>
                        <a:t>, </a:t>
                      </a:r>
                      <a:r>
                        <a:rPr lang="ko-KR" altLang="en-US" sz="1100" b="0" dirty="0" err="1" smtClean="0">
                          <a:solidFill>
                            <a:schemeClr val="tx1"/>
                          </a:solidFill>
                          <a:latin typeface="+mn-ea"/>
                          <a:ea typeface="+mn-ea"/>
                        </a:rPr>
                        <a:t>도로형태</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사고유형 등</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p>
                    <a:p>
                      <a:pPr marL="0" indent="0" algn="l" latinLnBrk="1">
                        <a:lnSpc>
                          <a:spcPct val="130000"/>
                        </a:lnSpc>
                        <a:buFontTx/>
                        <a:buNone/>
                      </a:pPr>
                      <a:r>
                        <a:rPr lang="ko-KR" altLang="en-US" sz="1100" b="0" dirty="0" smtClean="0">
                          <a:solidFill>
                            <a:schemeClr val="tx1"/>
                          </a:solidFill>
                          <a:latin typeface="+mn-ea"/>
                          <a:ea typeface="+mn-ea"/>
                        </a:rPr>
                        <a:t>교통사고 정보 추출</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1031237">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marL="0" indent="0" algn="l" latinLnBrk="1">
                        <a:lnSpc>
                          <a:spcPct val="130000"/>
                        </a:lnSpc>
                        <a:buFontTx/>
                        <a:buNone/>
                      </a:pPr>
                      <a:r>
                        <a:rPr lang="en-US" altLang="ko-KR" sz="1100" b="0" dirty="0" smtClean="0">
                          <a:solidFill>
                            <a:schemeClr val="tx1"/>
                          </a:solidFill>
                          <a:latin typeface="+mn-ea"/>
                          <a:ea typeface="+mn-ea"/>
                        </a:rPr>
                        <a:t>2021</a:t>
                      </a:r>
                      <a:r>
                        <a:rPr lang="ko-KR" altLang="en-US" sz="1100" b="0" dirty="0" smtClean="0">
                          <a:solidFill>
                            <a:schemeClr val="tx1"/>
                          </a:solidFill>
                          <a:latin typeface="+mn-ea"/>
                          <a:ea typeface="+mn-ea"/>
                        </a:rPr>
                        <a:t>년부터 </a:t>
                      </a:r>
                      <a:r>
                        <a:rPr lang="en-US" altLang="ko-KR" sz="1100" b="0" dirty="0" smtClean="0">
                          <a:solidFill>
                            <a:schemeClr val="tx1"/>
                          </a:solidFill>
                          <a:latin typeface="+mn-ea"/>
                          <a:ea typeface="+mn-ea"/>
                        </a:rPr>
                        <a:t>2023</a:t>
                      </a:r>
                      <a:r>
                        <a:rPr lang="ko-KR" altLang="en-US" sz="1100" b="0" dirty="0" smtClean="0">
                          <a:solidFill>
                            <a:schemeClr val="tx1"/>
                          </a:solidFill>
                          <a:latin typeface="+mn-ea"/>
                          <a:ea typeface="+mn-ea"/>
                        </a:rPr>
                        <a:t>년까지의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해당 지역 교통사고 정보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smtClean="0">
                          <a:solidFill>
                            <a:schemeClr val="tx1"/>
                          </a:solidFill>
                          <a:latin typeface="+mn-ea"/>
                          <a:ea typeface="+mn-ea"/>
                        </a:rPr>
                        <a:t>데이터프레임</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719632">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algn="l" latinLnBrk="1">
                        <a:lnSpc>
                          <a:spcPct val="130000"/>
                        </a:lnSpc>
                      </a:pPr>
                      <a:r>
                        <a:rPr lang="ko-KR" altLang="en-US" sz="1100" b="0" dirty="0" smtClean="0">
                          <a:solidFill>
                            <a:schemeClr val="tx1"/>
                          </a:solidFill>
                          <a:latin typeface="+mn-ea"/>
                          <a:ea typeface="+mn-ea"/>
                        </a:rPr>
                        <a:t>②에서 출력된 데이터프레임을 </a:t>
                      </a:r>
                      <a:endParaRPr lang="en-US" altLang="ko-KR" sz="1100" b="0" dirty="0" smtClean="0">
                        <a:solidFill>
                          <a:schemeClr val="tx1"/>
                        </a:solidFill>
                        <a:latin typeface="+mn-ea"/>
                        <a:ea typeface="+mn-ea"/>
                      </a:endParaRPr>
                    </a:p>
                    <a:p>
                      <a:pPr algn="l" latinLnBrk="1">
                        <a:lnSpc>
                          <a:spcPct val="130000"/>
                        </a:lnSpc>
                      </a:pPr>
                      <a:r>
                        <a:rPr lang="en-US" altLang="ko-KR" sz="1100" b="0" dirty="0" smtClean="0">
                          <a:solidFill>
                            <a:schemeClr val="tx1"/>
                          </a:solidFill>
                          <a:latin typeface="+mn-ea"/>
                          <a:ea typeface="+mn-ea"/>
                        </a:rPr>
                        <a:t>CSV </a:t>
                      </a:r>
                      <a:r>
                        <a:rPr lang="ko-KR" altLang="en-US" sz="1100" b="0" dirty="0" smtClean="0">
                          <a:solidFill>
                            <a:schemeClr val="tx1"/>
                          </a:solidFill>
                          <a:latin typeface="+mn-ea"/>
                          <a:ea typeface="+mn-ea"/>
                        </a:rPr>
                        <a:t>혹은 </a:t>
                      </a:r>
                      <a:r>
                        <a:rPr lang="en-US" altLang="ko-KR" sz="1100" b="0" dirty="0" smtClean="0">
                          <a:solidFill>
                            <a:schemeClr val="tx1"/>
                          </a:solidFill>
                          <a:latin typeface="+mn-ea"/>
                          <a:ea typeface="+mn-ea"/>
                        </a:rPr>
                        <a:t>EXCEL </a:t>
                      </a:r>
                      <a:r>
                        <a:rPr lang="ko-KR" altLang="en-US" sz="1100" b="0" dirty="0" smtClean="0">
                          <a:solidFill>
                            <a:schemeClr val="tx1"/>
                          </a:solidFill>
                          <a:latin typeface="+mn-ea"/>
                          <a:ea typeface="+mn-ea"/>
                        </a:rPr>
                        <a:t>파일로 다운로드</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r h="1342841">
                <a:tc>
                  <a:txBody>
                    <a:bodyPr/>
                    <a:lstStyle/>
                    <a:p>
                      <a:pPr algn="ctr" latinLnBrk="1"/>
                      <a:r>
                        <a:rPr lang="en-US" altLang="ko-KR" sz="1100" b="1" dirty="0" smtClean="0">
                          <a:solidFill>
                            <a:schemeClr val="bg1"/>
                          </a:solidFill>
                          <a:latin typeface="+mn-ea"/>
                          <a:ea typeface="+mn-ea"/>
                        </a:rPr>
                        <a:t>4</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pPr marL="0" indent="0" algn="l" latinLnBrk="1">
                        <a:lnSpc>
                          <a:spcPct val="130000"/>
                        </a:lnSpc>
                        <a:buFontTx/>
                        <a:buNone/>
                      </a:pPr>
                      <a:r>
                        <a:rPr lang="en-US" altLang="ko-KR" sz="1100" b="0" kern="1200" dirty="0" smtClean="0">
                          <a:solidFill>
                            <a:schemeClr val="tx1"/>
                          </a:solidFill>
                          <a:latin typeface="+mn-ea"/>
                          <a:ea typeface="+mn-ea"/>
                          <a:cs typeface="+mn-cs"/>
                        </a:rPr>
                        <a:t>2021</a:t>
                      </a:r>
                      <a:r>
                        <a:rPr lang="ko-KR" altLang="en-US" sz="1100" b="0" kern="1200" dirty="0" smtClean="0">
                          <a:solidFill>
                            <a:schemeClr val="tx1"/>
                          </a:solidFill>
                          <a:latin typeface="+mn-ea"/>
                          <a:ea typeface="+mn-ea"/>
                          <a:cs typeface="+mn-cs"/>
                        </a:rPr>
                        <a:t>년부터 </a:t>
                      </a:r>
                      <a:r>
                        <a:rPr lang="en-US" altLang="ko-KR" sz="1100" b="0" kern="1200" dirty="0" smtClean="0">
                          <a:solidFill>
                            <a:schemeClr val="tx1"/>
                          </a:solidFill>
                          <a:latin typeface="+mn-ea"/>
                          <a:ea typeface="+mn-ea"/>
                          <a:cs typeface="+mn-cs"/>
                        </a:rPr>
                        <a:t>2023</a:t>
                      </a:r>
                      <a:r>
                        <a:rPr lang="ko-KR" altLang="en-US" sz="1100" b="0" kern="1200" dirty="0" smtClean="0">
                          <a:solidFill>
                            <a:schemeClr val="tx1"/>
                          </a:solidFill>
                          <a:latin typeface="+mn-ea"/>
                          <a:ea typeface="+mn-ea"/>
                          <a:cs typeface="+mn-cs"/>
                        </a:rPr>
                        <a:t>년까지의 </a:t>
                      </a:r>
                      <a:endParaRPr lang="en-US" altLang="ko-KR" sz="1100" b="0" kern="1200" dirty="0" smtClean="0">
                        <a:solidFill>
                          <a:schemeClr val="tx1"/>
                        </a:solidFill>
                        <a:latin typeface="+mn-ea"/>
                        <a:ea typeface="+mn-ea"/>
                        <a:cs typeface="+mn-cs"/>
                      </a:endParaRPr>
                    </a:p>
                    <a:p>
                      <a:pPr marL="0" indent="0" algn="l" latinLnBrk="1">
                        <a:lnSpc>
                          <a:spcPct val="130000"/>
                        </a:lnSpc>
                        <a:buFontTx/>
                        <a:buNone/>
                      </a:pPr>
                      <a:r>
                        <a:rPr lang="ko-KR" altLang="en-US" sz="1100" b="0" kern="1200" dirty="0" smtClean="0">
                          <a:solidFill>
                            <a:schemeClr val="tx1"/>
                          </a:solidFill>
                          <a:latin typeface="+mn-ea"/>
                          <a:ea typeface="+mn-ea"/>
                          <a:cs typeface="+mn-cs"/>
                        </a:rPr>
                        <a:t>해당 지역 교통사고 정보 시각화</a:t>
                      </a:r>
                      <a:endParaRPr lang="en-US" altLang="ko-KR" sz="1100" b="0" kern="1200" dirty="0" smtClean="0">
                        <a:solidFill>
                          <a:schemeClr val="tx1"/>
                        </a:solidFill>
                        <a:latin typeface="+mn-ea"/>
                        <a:ea typeface="+mn-ea"/>
                        <a:cs typeface="+mn-cs"/>
                      </a:endParaRPr>
                    </a:p>
                    <a:p>
                      <a:pPr marL="171450" indent="-171450" algn="l" latinLnBrk="1">
                        <a:lnSpc>
                          <a:spcPct val="130000"/>
                        </a:lnSpc>
                        <a:buFontTx/>
                        <a:buChar char="-"/>
                      </a:pPr>
                      <a:r>
                        <a:rPr lang="ko-KR" altLang="en-US" sz="1100" b="0" kern="1200" dirty="0" smtClean="0">
                          <a:solidFill>
                            <a:schemeClr val="tx1"/>
                          </a:solidFill>
                          <a:latin typeface="+mn-ea"/>
                          <a:ea typeface="+mn-ea"/>
                          <a:cs typeface="+mn-cs"/>
                        </a:rPr>
                        <a:t>지역별</a:t>
                      </a:r>
                      <a:r>
                        <a:rPr lang="en-US" altLang="ko-KR" sz="1100" b="0" kern="1200" dirty="0" smtClean="0">
                          <a:solidFill>
                            <a:schemeClr val="tx1"/>
                          </a:solidFill>
                          <a:latin typeface="+mn-ea"/>
                          <a:ea typeface="+mn-ea"/>
                          <a:cs typeface="+mn-cs"/>
                        </a:rPr>
                        <a:t>/ </a:t>
                      </a:r>
                      <a:r>
                        <a:rPr lang="ko-KR" altLang="en-US" sz="1100" b="0" kern="1200" dirty="0" smtClean="0">
                          <a:solidFill>
                            <a:schemeClr val="tx1"/>
                          </a:solidFill>
                          <a:latin typeface="+mn-ea"/>
                          <a:ea typeface="+mn-ea"/>
                          <a:cs typeface="+mn-cs"/>
                        </a:rPr>
                        <a:t>일별 교통사고 건수</a:t>
                      </a:r>
                      <a:endParaRPr lang="en-US" altLang="ko-KR" sz="1100" b="0" kern="1200" dirty="0" smtClean="0">
                        <a:solidFill>
                          <a:schemeClr val="tx1"/>
                        </a:solidFill>
                        <a:latin typeface="+mn-ea"/>
                        <a:ea typeface="+mn-ea"/>
                        <a:cs typeface="+mn-cs"/>
                      </a:endParaRPr>
                    </a:p>
                    <a:p>
                      <a:pPr marL="171450" indent="-171450" algn="l" latinLnBrk="1">
                        <a:lnSpc>
                          <a:spcPct val="130000"/>
                        </a:lnSpc>
                        <a:buFontTx/>
                        <a:buChar char="-"/>
                      </a:pPr>
                      <a:r>
                        <a:rPr lang="ko-KR" altLang="en-US" sz="1100" b="0" dirty="0" smtClean="0">
                          <a:solidFill>
                            <a:schemeClr val="tx1"/>
                          </a:solidFill>
                          <a:latin typeface="+mn-ea"/>
                          <a:ea typeface="+mn-ea"/>
                        </a:rPr>
                        <a:t>연도별</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월별 교통사고 건수</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513392850"/>
                  </a:ext>
                </a:extLst>
              </a:tr>
            </a:tbl>
          </a:graphicData>
        </a:graphic>
      </p:graphicFrame>
      <p:sp>
        <p:nvSpPr>
          <p:cNvPr id="39" name="직사각형 38"/>
          <p:cNvSpPr/>
          <p:nvPr/>
        </p:nvSpPr>
        <p:spPr>
          <a:xfrm>
            <a:off x="0" y="7587474"/>
            <a:ext cx="4100512" cy="1938992"/>
          </a:xfrm>
          <a:prstGeom prst="rect">
            <a:avLst/>
          </a:prstGeom>
        </p:spPr>
        <p:txBody>
          <a:bodyPr wrap="square">
            <a:spAutoFit/>
          </a:bodyPr>
          <a:lstStyle/>
          <a:p>
            <a:r>
              <a:rPr lang="ko-KR" altLang="en-US" sz="1200" dirty="0" smtClean="0"/>
              <a:t>########################################</a:t>
            </a:r>
            <a:endParaRPr lang="en-US" altLang="ko-KR" sz="1200" dirty="0" smtClean="0"/>
          </a:p>
          <a:p>
            <a:r>
              <a:rPr lang="ko-KR" altLang="en-US" sz="1200" dirty="0" smtClean="0"/>
              <a:t># </a:t>
            </a:r>
            <a:r>
              <a:rPr lang="ko-KR" altLang="en-US" sz="1200" dirty="0"/>
              <a:t>동일 폴더 내 필요 파일</a:t>
            </a:r>
          </a:p>
          <a:p>
            <a:r>
              <a:rPr lang="ko-KR" altLang="en-US" sz="1200" dirty="0"/>
              <a:t>#   - The </a:t>
            </a:r>
            <a:r>
              <a:rPr lang="ko-KR" altLang="en-US" sz="1200" dirty="0" err="1"/>
              <a:t>elderly</a:t>
            </a:r>
            <a:r>
              <a:rPr lang="ko-KR" altLang="en-US" sz="1200" dirty="0"/>
              <a:t> </a:t>
            </a:r>
            <a:r>
              <a:rPr lang="ko-KR" altLang="en-US" sz="1200" dirty="0" err="1"/>
              <a:t>driver</a:t>
            </a:r>
            <a:r>
              <a:rPr lang="ko-KR" altLang="en-US" sz="1200" dirty="0"/>
              <a:t> </a:t>
            </a:r>
            <a:r>
              <a:rPr lang="ko-KR" altLang="en-US" sz="1200" dirty="0" err="1"/>
              <a:t>traffic</a:t>
            </a:r>
            <a:r>
              <a:rPr lang="ko-KR" altLang="en-US" sz="1200" dirty="0"/>
              <a:t> accidents(suwon).</a:t>
            </a:r>
            <a:r>
              <a:rPr lang="ko-KR" altLang="en-US" sz="1200" dirty="0" smtClean="0"/>
              <a:t>xlsx</a:t>
            </a:r>
            <a:endParaRPr lang="en-US" altLang="ko-KR" sz="1200" dirty="0" smtClean="0"/>
          </a:p>
          <a:p>
            <a:endParaRPr lang="ko-KR" altLang="en-US" sz="1200" dirty="0"/>
          </a:p>
          <a:p>
            <a:r>
              <a:rPr lang="ko-KR" altLang="en-US" sz="1200" dirty="0" smtClean="0"/>
              <a:t>########################################</a:t>
            </a:r>
            <a:endParaRPr lang="en-US" altLang="ko-KR" sz="1200" dirty="0" smtClean="0"/>
          </a:p>
          <a:p>
            <a:r>
              <a:rPr lang="ko-KR" altLang="en-US" sz="1200" dirty="0" smtClean="0"/>
              <a:t># </a:t>
            </a:r>
            <a:r>
              <a:rPr lang="ko-KR" altLang="en-US" sz="1200" dirty="0"/>
              <a:t>아나콘다 </a:t>
            </a:r>
            <a:r>
              <a:rPr lang="ko-KR" altLang="en-US" sz="1200" dirty="0" err="1"/>
              <a:t>파워셸</a:t>
            </a:r>
            <a:r>
              <a:rPr lang="ko-KR" altLang="en-US" sz="1200" dirty="0"/>
              <a:t> 프롬프트</a:t>
            </a:r>
          </a:p>
          <a:p>
            <a:r>
              <a:rPr lang="ko-KR" altLang="en-US" sz="1200" dirty="0"/>
              <a:t>#   &gt;&gt;&gt; </a:t>
            </a:r>
            <a:r>
              <a:rPr lang="ko-KR" altLang="en-US" sz="1200" dirty="0" err="1"/>
              <a:t>conda</a:t>
            </a:r>
            <a:r>
              <a:rPr lang="ko-KR" altLang="en-US" sz="1200" dirty="0"/>
              <a:t> </a:t>
            </a:r>
            <a:r>
              <a:rPr lang="ko-KR" altLang="en-US" sz="1200" dirty="0" err="1"/>
              <a:t>activate</a:t>
            </a:r>
            <a:r>
              <a:rPr lang="ko-KR" altLang="en-US" sz="1200" dirty="0"/>
              <a:t> YSIT24</a:t>
            </a:r>
          </a:p>
          <a:p>
            <a:r>
              <a:rPr lang="ko-KR" altLang="en-US" sz="1200" dirty="0"/>
              <a:t>#   &gt;&gt;&gt; </a:t>
            </a:r>
            <a:r>
              <a:rPr lang="ko-KR" altLang="en-US" sz="1200" dirty="0" err="1"/>
              <a:t>cd</a:t>
            </a:r>
            <a:r>
              <a:rPr lang="ko-KR" altLang="en-US" sz="1200" dirty="0"/>
              <a:t> (파일저장경로)</a:t>
            </a:r>
          </a:p>
          <a:p>
            <a:r>
              <a:rPr lang="ko-KR" altLang="en-US" sz="1200" dirty="0"/>
              <a:t>#   &gt;&gt;&gt; </a:t>
            </a:r>
            <a:r>
              <a:rPr lang="ko-KR" altLang="en-US" sz="1200" dirty="0" err="1"/>
              <a:t>streamlit</a:t>
            </a:r>
            <a:r>
              <a:rPr lang="ko-KR" altLang="en-US" sz="1200" dirty="0"/>
              <a:t> </a:t>
            </a:r>
            <a:r>
              <a:rPr lang="ko-KR" altLang="en-US" sz="1200" dirty="0" err="1"/>
              <a:t>run</a:t>
            </a:r>
            <a:r>
              <a:rPr lang="ko-KR" altLang="en-US" sz="1200" dirty="0"/>
              <a:t> 240516_1700_graph_suwon.py</a:t>
            </a:r>
          </a:p>
          <a:p>
            <a:r>
              <a:rPr lang="ko-KR" altLang="en-US" sz="1200" dirty="0" smtClean="0"/>
              <a:t>########################################</a:t>
            </a:r>
            <a:endParaRPr lang="ko-KR" altLang="en-US" sz="1200" dirty="0"/>
          </a:p>
        </p:txBody>
      </p:sp>
      <p:sp>
        <p:nvSpPr>
          <p:cNvPr id="40"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smtClean="0">
                <a:solidFill>
                  <a:srgbClr val="1187CF"/>
                </a:solidFill>
                <a:latin typeface="맑은 고딕" panose="020B0503020000020004" pitchFamily="50" charset="-127"/>
                <a:ea typeface="맑은 고딕" panose="020B0503020000020004" pitchFamily="50" charset="-127"/>
                <a:cs typeface="THELuxGoB" pitchFamily="34" charset="0"/>
              </a:rPr>
              <a:t>Ⅳ </a:t>
            </a:r>
            <a:r>
              <a:rPr lang="ko-KR" altLang="en-US" sz="2800" b="1" dirty="0" smtClean="0">
                <a:solidFill>
                  <a:srgbClr val="1187CF"/>
                </a:solidFill>
                <a:latin typeface="맑은 고딕" panose="020B0503020000020004" pitchFamily="50" charset="-127"/>
                <a:ea typeface="맑은 고딕" panose="020B0503020000020004" pitchFamily="50" charset="-127"/>
                <a:cs typeface="THELuxGoB" pitchFamily="34" charset="0"/>
              </a:rPr>
              <a:t>수행 결과</a:t>
            </a:r>
            <a:endParaRPr lang="en-US" sz="2800" b="1" dirty="0" smtClean="0">
              <a:solidFill>
                <a:srgbClr val="1187CF"/>
              </a:solidFill>
              <a:latin typeface="맑은 고딕" panose="020B0503020000020004" pitchFamily="50" charset="-127"/>
              <a:ea typeface="맑은 고딕" panose="020B0503020000020004" pitchFamily="50" charset="-127"/>
              <a:cs typeface="THELuxGoB" pitchFamily="34" charset="0"/>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53</a:t>
            </a:fld>
            <a:endParaRPr lang="en-US"/>
          </a:p>
        </p:txBody>
      </p:sp>
    </p:spTree>
    <p:extLst>
      <p:ext uri="{BB962C8B-B14F-4D97-AF65-F5344CB8AC3E}">
        <p14:creationId xmlns:p14="http://schemas.microsoft.com/office/powerpoint/2010/main" val="3520870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표 36"/>
          <p:cNvGraphicFramePr>
            <a:graphicFrameLocks noGrp="1"/>
          </p:cNvGraphicFramePr>
          <p:nvPr>
            <p:extLst/>
          </p:nvPr>
        </p:nvGraphicFramePr>
        <p:xfrm>
          <a:off x="6694475" y="2192355"/>
          <a:ext cx="3333812" cy="4436553"/>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891692">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조회 시점의 일자</a:t>
                      </a:r>
                      <a:r>
                        <a:rPr lang="en-US" altLang="ko-KR" sz="1100" b="0" baseline="0" dirty="0" smtClean="0">
                          <a:solidFill>
                            <a:schemeClr val="tx1"/>
                          </a:solidFill>
                          <a:latin typeface="+mn-ea"/>
                          <a:ea typeface="+mn-ea"/>
                        </a:rPr>
                        <a:t> </a:t>
                      </a:r>
                      <a:r>
                        <a:rPr lang="ko-KR" altLang="en-US" sz="1100" b="0" baseline="0" dirty="0" smtClean="0">
                          <a:solidFill>
                            <a:schemeClr val="tx1"/>
                          </a:solidFill>
                          <a:latin typeface="+mn-ea"/>
                          <a:ea typeface="+mn-ea"/>
                        </a:rPr>
                        <a:t>및 </a:t>
                      </a:r>
                      <a:r>
                        <a:rPr lang="ko-KR" altLang="en-US" sz="1100" b="0" dirty="0" smtClean="0">
                          <a:solidFill>
                            <a:schemeClr val="tx1"/>
                          </a:solidFill>
                          <a:latin typeface="+mn-ea"/>
                          <a:ea typeface="+mn-ea"/>
                        </a:rPr>
                        <a:t>시간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err="1" smtClean="0">
                          <a:solidFill>
                            <a:schemeClr val="tx1"/>
                          </a:solidFill>
                        </a:rPr>
                        <a:t>datetime.datetime.now</a:t>
                      </a:r>
                      <a:r>
                        <a:rPr lang="en-US" altLang="ko-KR" sz="1100" b="0" dirty="0" smtClean="0">
                          <a:solidFill>
                            <a:schemeClr val="tx1"/>
                          </a:solidFill>
                        </a:rPr>
                        <a:t>()</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2325228">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조회 조건 및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사고 발생 위험 지표 데이터프레임 출력 </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dirty="0" smtClean="0">
                          <a:solidFill>
                            <a:schemeClr val="tx1"/>
                          </a:solidFill>
                          <a:latin typeface="+mn-ea"/>
                        </a:rPr>
                        <a:t>지역</a:t>
                      </a:r>
                      <a:r>
                        <a:rPr lang="en-US" altLang="ko-KR" sz="1100" dirty="0" smtClean="0">
                          <a:solidFill>
                            <a:schemeClr val="tx1"/>
                          </a:solidFill>
                          <a:latin typeface="+mn-ea"/>
                        </a:rPr>
                        <a:t>(</a:t>
                      </a:r>
                      <a:r>
                        <a:rPr lang="ko-KR" altLang="en-US" sz="1100" dirty="0" smtClean="0">
                          <a:solidFill>
                            <a:schemeClr val="tx1"/>
                          </a:solidFill>
                          <a:latin typeface="+mn-ea"/>
                        </a:rPr>
                        <a:t>구</a:t>
                      </a:r>
                      <a:r>
                        <a:rPr lang="en-US" altLang="ko-KR" sz="1100" dirty="0" smtClean="0">
                          <a:solidFill>
                            <a:schemeClr val="tx1"/>
                          </a:solidFill>
                          <a:latin typeface="+mn-ea"/>
                        </a:rPr>
                        <a:t>)</a:t>
                      </a:r>
                    </a:p>
                    <a:p>
                      <a:pPr marL="171450" indent="-171450" algn="l" latinLnBrk="1">
                        <a:lnSpc>
                          <a:spcPct val="130000"/>
                        </a:lnSpc>
                        <a:buFontTx/>
                        <a:buChar char="-"/>
                      </a:pPr>
                      <a:r>
                        <a:rPr lang="ko-KR" altLang="en-US" sz="1100" dirty="0" smtClean="0">
                          <a:solidFill>
                            <a:schemeClr val="tx1"/>
                          </a:solidFill>
                          <a:latin typeface="+mn-ea"/>
                        </a:rPr>
                        <a:t>위험지수 </a:t>
                      </a:r>
                      <a:r>
                        <a:rPr lang="en-US" altLang="ko-KR" sz="1100" dirty="0" smtClean="0">
                          <a:solidFill>
                            <a:schemeClr val="tx1"/>
                          </a:solidFill>
                          <a:latin typeface="+mn-ea"/>
                        </a:rPr>
                        <a:t>: '</a:t>
                      </a:r>
                      <a:r>
                        <a:rPr lang="ko-KR" altLang="en-US" sz="1100" dirty="0" smtClean="0">
                          <a:solidFill>
                            <a:schemeClr val="tx1"/>
                          </a:solidFill>
                          <a:latin typeface="+mn-ea"/>
                        </a:rPr>
                        <a:t>사고 발생 위험 지표‘</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날씨</a:t>
                      </a:r>
                      <a:r>
                        <a:rPr lang="en-US" altLang="ko-KR" sz="1100" dirty="0" smtClean="0">
                          <a:solidFill>
                            <a:schemeClr val="tx1"/>
                          </a:solidFill>
                          <a:latin typeface="+mn-ea"/>
                        </a:rPr>
                        <a:t>, </a:t>
                      </a:r>
                      <a:r>
                        <a:rPr lang="ko-KR" altLang="en-US" sz="1100" dirty="0" smtClean="0">
                          <a:solidFill>
                            <a:schemeClr val="tx1"/>
                          </a:solidFill>
                          <a:latin typeface="+mn-ea"/>
                        </a:rPr>
                        <a:t>온도</a:t>
                      </a:r>
                      <a:r>
                        <a:rPr lang="en-US" altLang="ko-KR" sz="1100" dirty="0" smtClean="0">
                          <a:solidFill>
                            <a:schemeClr val="tx1"/>
                          </a:solidFill>
                          <a:latin typeface="+mn-ea"/>
                        </a:rPr>
                        <a:t>, </a:t>
                      </a:r>
                      <a:r>
                        <a:rPr lang="ko-KR" altLang="en-US" sz="1100" dirty="0" smtClean="0">
                          <a:solidFill>
                            <a:schemeClr val="tx1"/>
                          </a:solidFill>
                          <a:latin typeface="+mn-ea"/>
                        </a:rPr>
                        <a:t>습도</a:t>
                      </a:r>
                      <a:r>
                        <a:rPr lang="en-US" altLang="ko-KR" sz="1100" dirty="0" smtClean="0">
                          <a:solidFill>
                            <a:schemeClr val="tx1"/>
                          </a:solidFill>
                          <a:latin typeface="+mn-ea"/>
                        </a:rPr>
                        <a:t>, </a:t>
                      </a:r>
                      <a:r>
                        <a:rPr lang="ko-KR" altLang="en-US" sz="1100" dirty="0" smtClean="0">
                          <a:solidFill>
                            <a:schemeClr val="tx1"/>
                          </a:solidFill>
                          <a:latin typeface="+mn-ea"/>
                        </a:rPr>
                        <a:t>강수량 </a:t>
                      </a:r>
                      <a:r>
                        <a:rPr lang="en-US" altLang="ko-KR" sz="1100" dirty="0" smtClean="0">
                          <a:solidFill>
                            <a:schemeClr val="tx1"/>
                          </a:solidFill>
                          <a:latin typeface="+mn-ea"/>
                        </a:rPr>
                        <a:t>: </a:t>
                      </a:r>
                      <a:r>
                        <a:rPr lang="ko-KR" altLang="en-US" sz="1100" dirty="0" smtClean="0">
                          <a:solidFill>
                            <a:schemeClr val="tx1"/>
                          </a:solidFill>
                          <a:latin typeface="+mn-ea"/>
                        </a:rPr>
                        <a:t>네이버 날씨</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주야간</a:t>
                      </a:r>
                      <a:r>
                        <a:rPr lang="en-US" altLang="ko-KR" sz="1100" dirty="0" smtClean="0">
                          <a:solidFill>
                            <a:schemeClr val="tx1"/>
                          </a:solidFill>
                          <a:latin typeface="+mn-ea"/>
                        </a:rPr>
                        <a:t>, </a:t>
                      </a:r>
                      <a:r>
                        <a:rPr lang="ko-KR" altLang="en-US" sz="1100" dirty="0" smtClean="0">
                          <a:solidFill>
                            <a:schemeClr val="tx1"/>
                          </a:solidFill>
                          <a:latin typeface="+mn-ea"/>
                        </a:rPr>
                        <a:t>노면상태</a:t>
                      </a:r>
                      <a:r>
                        <a:rPr lang="en-US" altLang="ko-KR" sz="1100" dirty="0" smtClean="0">
                          <a:solidFill>
                            <a:schemeClr val="tx1"/>
                          </a:solidFill>
                          <a:latin typeface="+mn-ea"/>
                        </a:rPr>
                        <a:t>, </a:t>
                      </a:r>
                      <a:r>
                        <a:rPr lang="ko-KR" altLang="en-US" sz="1100" dirty="0" smtClean="0">
                          <a:solidFill>
                            <a:schemeClr val="tx1"/>
                          </a:solidFill>
                          <a:latin typeface="+mn-ea"/>
                        </a:rPr>
                        <a:t>기상상태</a:t>
                      </a:r>
                      <a:r>
                        <a:rPr lang="en-US" altLang="ko-KR" sz="1100" dirty="0" smtClean="0">
                          <a:solidFill>
                            <a:schemeClr val="accent2"/>
                          </a:solidFill>
                          <a:latin typeface="+mn-ea"/>
                        </a:rPr>
                        <a:t> </a:t>
                      </a:r>
                      <a:r>
                        <a:rPr lang="ko-KR" altLang="en-US" sz="1100" b="0" dirty="0" smtClean="0">
                          <a:solidFill>
                            <a:schemeClr val="tx1"/>
                          </a:solidFill>
                          <a:latin typeface="+mn-ea"/>
                          <a:ea typeface="+mn-ea"/>
                        </a:rPr>
                        <a:t> </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r>
                        <a:rPr lang="ko-KR" altLang="en-US" sz="1100" b="0" baseline="0" dirty="0" err="1" smtClean="0">
                          <a:solidFill>
                            <a:schemeClr val="tx1"/>
                          </a:solidFill>
                          <a:latin typeface="+mn-ea"/>
                          <a:ea typeface="+mn-ea"/>
                        </a:rPr>
                        <a:t>조건문</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1219633">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l" latinLnBrk="1">
                        <a:lnSpc>
                          <a:spcPct val="130000"/>
                        </a:lnSpc>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사고 발생 위험 </a:t>
                      </a:r>
                      <a:r>
                        <a:rPr lang="ko-KR" altLang="en-US" sz="1100" b="0" dirty="0" err="1" smtClean="0">
                          <a:solidFill>
                            <a:schemeClr val="tx1"/>
                          </a:solidFill>
                          <a:latin typeface="+mn-ea"/>
                          <a:ea typeface="+mn-ea"/>
                        </a:rPr>
                        <a:t>지표‘로</a:t>
                      </a:r>
                      <a:r>
                        <a:rPr lang="ko-KR" altLang="en-US" sz="1100" b="0" dirty="0" smtClean="0">
                          <a:solidFill>
                            <a:schemeClr val="tx1"/>
                          </a:solidFill>
                          <a:latin typeface="+mn-ea"/>
                          <a:ea typeface="+mn-ea"/>
                        </a:rPr>
                        <a:t> </a:t>
                      </a:r>
                      <a:endParaRPr lang="en-US" altLang="ko-KR" sz="1100" b="0" dirty="0" smtClean="0">
                        <a:solidFill>
                          <a:schemeClr val="tx1"/>
                        </a:solidFill>
                        <a:latin typeface="+mn-ea"/>
                        <a:ea typeface="+mn-ea"/>
                      </a:endParaRPr>
                    </a:p>
                    <a:p>
                      <a:pPr algn="l" latinLnBrk="1">
                        <a:lnSpc>
                          <a:spcPct val="130000"/>
                        </a:lnSpc>
                      </a:pPr>
                      <a:r>
                        <a:rPr lang="ko-KR" altLang="en-US" sz="1100" b="0" dirty="0" smtClean="0">
                          <a:solidFill>
                            <a:schemeClr val="tx1"/>
                          </a:solidFill>
                          <a:latin typeface="+mn-ea"/>
                          <a:ea typeface="+mn-ea"/>
                        </a:rPr>
                        <a:t>수원시의 단계 구분도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err="1" smtClean="0">
                          <a:solidFill>
                            <a:schemeClr val="tx1"/>
                          </a:solidFill>
                          <a:latin typeface="+mn-ea"/>
                          <a:ea typeface="+mn-ea"/>
                        </a:rPr>
                        <a:t>위험지수가</a:t>
                      </a:r>
                      <a:r>
                        <a:rPr lang="ko-KR" altLang="en-US" sz="1100" b="0" dirty="0" smtClean="0">
                          <a:solidFill>
                            <a:schemeClr val="tx1"/>
                          </a:solidFill>
                          <a:latin typeface="+mn-ea"/>
                          <a:ea typeface="+mn-ea"/>
                        </a:rPr>
                        <a:t> 높을수록 붉은 색으로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구</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 위험지수 표시 팝업 출력</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bl>
          </a:graphicData>
        </a:graphic>
      </p:graphicFrame>
      <p:sp>
        <p:nvSpPr>
          <p:cNvPr id="39" name="직사각형 38"/>
          <p:cNvSpPr/>
          <p:nvPr/>
        </p:nvSpPr>
        <p:spPr>
          <a:xfrm>
            <a:off x="-1" y="7587474"/>
            <a:ext cx="6186488" cy="1938992"/>
          </a:xfrm>
          <a:prstGeom prst="rect">
            <a:avLst/>
          </a:prstGeom>
        </p:spPr>
        <p:txBody>
          <a:bodyPr wrap="square">
            <a:spAutoFit/>
          </a:bodyPr>
          <a:lstStyle/>
          <a:p>
            <a:r>
              <a:rPr lang="en-US" altLang="ko-KR" sz="1200" dirty="0" smtClean="0"/>
              <a:t>##########################################</a:t>
            </a:r>
          </a:p>
          <a:p>
            <a:r>
              <a:rPr lang="en-US" altLang="ko-KR" sz="1200" dirty="0" smtClean="0"/>
              <a:t># </a:t>
            </a:r>
            <a:r>
              <a:rPr lang="ko-KR" altLang="en-US" sz="1200" dirty="0"/>
              <a:t>동일 폴더 내 필요 파일</a:t>
            </a:r>
          </a:p>
          <a:p>
            <a:r>
              <a:rPr lang="en-US" altLang="ko-KR" sz="1200" dirty="0"/>
              <a:t>#   - </a:t>
            </a:r>
            <a:r>
              <a:rPr lang="ko-KR" altLang="en-US" sz="1200" dirty="0"/>
              <a:t>요인별 위험지수</a:t>
            </a:r>
            <a:r>
              <a:rPr lang="en-US" altLang="ko-KR" sz="1200" dirty="0"/>
              <a:t>(ECLO </a:t>
            </a:r>
            <a:r>
              <a:rPr lang="ko-KR" altLang="en-US" sz="1200" dirty="0"/>
              <a:t>추가</a:t>
            </a:r>
            <a:r>
              <a:rPr lang="en-US" altLang="ko-KR" sz="1200" dirty="0"/>
              <a:t>).csv</a:t>
            </a:r>
          </a:p>
          <a:p>
            <a:r>
              <a:rPr lang="en-US" altLang="ko-KR" sz="1200" dirty="0"/>
              <a:t>#   - 29.</a:t>
            </a:r>
            <a:r>
              <a:rPr lang="ko-KR" altLang="en-US" sz="1200" dirty="0"/>
              <a:t>수원시</a:t>
            </a:r>
            <a:r>
              <a:rPr lang="en-US" altLang="ko-KR" sz="1200" dirty="0"/>
              <a:t>_</a:t>
            </a:r>
            <a:r>
              <a:rPr lang="ko-KR" altLang="en-US" sz="1200" dirty="0" err="1"/>
              <a:t>법정경계</a:t>
            </a:r>
            <a:r>
              <a:rPr lang="en-US" altLang="ko-KR" sz="1200" dirty="0"/>
              <a:t>(</a:t>
            </a:r>
            <a:r>
              <a:rPr lang="ko-KR" altLang="en-US" sz="1200" dirty="0" err="1"/>
              <a:t>시군구</a:t>
            </a:r>
            <a:r>
              <a:rPr lang="en-US" altLang="ko-KR" sz="1200" dirty="0"/>
              <a:t>).</a:t>
            </a:r>
            <a:r>
              <a:rPr lang="en-US" altLang="ko-KR" sz="1200" dirty="0" err="1"/>
              <a:t>geojson</a:t>
            </a:r>
            <a:endParaRPr lang="en-US" altLang="ko-KR" sz="1200" dirty="0"/>
          </a:p>
          <a:p>
            <a:r>
              <a:rPr lang="en-US" altLang="ko-KR" sz="1200" dirty="0" smtClean="0"/>
              <a:t>##########################################</a:t>
            </a:r>
          </a:p>
          <a:p>
            <a:r>
              <a:rPr lang="en-US" altLang="ko-KR" sz="1200" dirty="0" smtClean="0"/>
              <a:t># </a:t>
            </a:r>
            <a:r>
              <a:rPr lang="ko-KR" altLang="en-US" sz="1200" dirty="0"/>
              <a:t>아나콘다 </a:t>
            </a:r>
            <a:r>
              <a:rPr lang="ko-KR" altLang="en-US" sz="1200" dirty="0" err="1"/>
              <a:t>파워셸</a:t>
            </a:r>
            <a:r>
              <a:rPr lang="ko-KR" altLang="en-US" sz="1200" dirty="0"/>
              <a:t> 프롬프트</a:t>
            </a:r>
          </a:p>
          <a:p>
            <a:r>
              <a:rPr lang="en-US" altLang="ko-KR" sz="1200" dirty="0"/>
              <a:t>#   &gt;&gt;&gt; </a:t>
            </a:r>
            <a:r>
              <a:rPr lang="en-US" altLang="ko-KR" sz="1200" dirty="0" err="1"/>
              <a:t>conda</a:t>
            </a:r>
            <a:r>
              <a:rPr lang="en-US" altLang="ko-KR" sz="1200" dirty="0"/>
              <a:t> activate YSIT24</a:t>
            </a:r>
          </a:p>
          <a:p>
            <a:r>
              <a:rPr lang="en-US" altLang="ko-KR" sz="1200" dirty="0"/>
              <a:t>#   &gt;&gt;&gt; cd (</a:t>
            </a:r>
            <a:r>
              <a:rPr lang="ko-KR" altLang="en-US" sz="1200" dirty="0"/>
              <a:t>파일저장경로</a:t>
            </a:r>
            <a:r>
              <a:rPr lang="en-US" altLang="ko-KR" sz="1200" dirty="0"/>
              <a:t>)</a:t>
            </a:r>
          </a:p>
          <a:p>
            <a:r>
              <a:rPr lang="en-US" altLang="ko-KR" sz="1200" dirty="0"/>
              <a:t>#   &gt;&gt;&gt; </a:t>
            </a:r>
            <a:r>
              <a:rPr lang="en-US" altLang="ko-KR" sz="1200" dirty="0" err="1"/>
              <a:t>streamlit</a:t>
            </a:r>
            <a:r>
              <a:rPr lang="en-US" altLang="ko-KR" sz="1200" dirty="0"/>
              <a:t> run 240516_1400_The-elderly-driver-traffic-accidents_suwon.py</a:t>
            </a:r>
          </a:p>
          <a:p>
            <a:r>
              <a:rPr lang="en-US" altLang="ko-KR" sz="1200" dirty="0" smtClean="0"/>
              <a:t>##########################################</a:t>
            </a:r>
            <a:endParaRPr lang="ko-KR" altLang="en-US" sz="1200" dirty="0"/>
          </a:p>
        </p:txBody>
      </p:sp>
      <p:sp>
        <p:nvSpPr>
          <p:cNvPr id="40" name="직사각형 39"/>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2"/>
                </a:solidFill>
                <a:latin typeface="맑은 고딕" panose="020B0503020000020004" pitchFamily="50" charset="-127"/>
              </a:rPr>
              <a:t>지역</a:t>
            </a:r>
            <a:r>
              <a:rPr lang="en-US" altLang="ko-KR" b="1" dirty="0" smtClean="0">
                <a:solidFill>
                  <a:schemeClr val="accent2"/>
                </a:solidFill>
                <a:latin typeface="맑은 고딕" panose="020B0503020000020004" pitchFamily="50" charset="-127"/>
              </a:rPr>
              <a:t>(</a:t>
            </a:r>
            <a:r>
              <a:rPr lang="ko-KR" altLang="en-US" b="1" dirty="0" smtClean="0">
                <a:solidFill>
                  <a:schemeClr val="accent2"/>
                </a:solidFill>
                <a:latin typeface="맑은 고딕" panose="020B0503020000020004" pitchFamily="50" charset="-127"/>
              </a:rPr>
              <a:t>구</a:t>
            </a:r>
            <a:r>
              <a:rPr lang="en-US" altLang="ko-KR" b="1" dirty="0">
                <a:solidFill>
                  <a:schemeClr val="accent2"/>
                </a:solidFill>
                <a:latin typeface="맑은 고딕" panose="020B0503020000020004" pitchFamily="50" charset="-127"/>
              </a:rPr>
              <a:t>)</a:t>
            </a:r>
            <a:r>
              <a:rPr lang="ko-KR" altLang="en-US" b="1" dirty="0" smtClean="0">
                <a:solidFill>
                  <a:schemeClr val="accent2"/>
                </a:solidFill>
                <a:latin typeface="맑은 고딕" panose="020B0503020000020004" pitchFamily="50" charset="-127"/>
              </a:rPr>
              <a:t>별 </a:t>
            </a:r>
            <a:r>
              <a:rPr lang="ko-KR" altLang="en-US" b="1" dirty="0">
                <a:solidFill>
                  <a:schemeClr val="accent2"/>
                </a:solidFill>
                <a:latin typeface="맑은 고딕" panose="020B0503020000020004" pitchFamily="50" charset="-127"/>
              </a:rPr>
              <a:t>노인 교통사고 </a:t>
            </a:r>
            <a:r>
              <a:rPr lang="ko-KR" altLang="en-US" b="1" dirty="0" smtClean="0">
                <a:solidFill>
                  <a:schemeClr val="accent2"/>
                </a:solidFill>
                <a:latin typeface="맑은 고딕" panose="020B0503020000020004" pitchFamily="50" charset="-127"/>
              </a:rPr>
              <a:t>위험도 </a:t>
            </a:r>
            <a:r>
              <a:rPr lang="ko-KR" altLang="en-US" b="1" dirty="0" err="1">
                <a:solidFill>
                  <a:schemeClr val="accent2"/>
                </a:solidFill>
                <a:latin typeface="맑은 고딕" panose="020B0503020000020004" pitchFamily="50" charset="-127"/>
              </a:rPr>
              <a:t>웹서비스</a:t>
            </a:r>
            <a:r>
              <a:rPr lang="ko-KR" altLang="en-US" b="1" dirty="0">
                <a:solidFill>
                  <a:schemeClr val="accent2"/>
                </a:solidFill>
                <a:latin typeface="맑은 고딕" panose="020B0503020000020004" pitchFamily="50" charset="-127"/>
              </a:rPr>
              <a:t> </a:t>
            </a:r>
            <a:r>
              <a:rPr lang="ko-KR" altLang="en-US" b="1" dirty="0" smtClean="0">
                <a:solidFill>
                  <a:schemeClr val="accent2"/>
                </a:solidFill>
                <a:latin typeface="맑은 고딕" panose="020B0503020000020004" pitchFamily="50" charset="-127"/>
              </a:rPr>
              <a:t>구현</a:t>
            </a:r>
            <a:endParaRPr lang="ko-KR" altLang="en-US" b="1" dirty="0">
              <a:solidFill>
                <a:schemeClr val="accent2"/>
              </a:solidFill>
              <a:latin typeface="맑은 고딕" panose="020B0503020000020004" pitchFamily="50" charset="-127"/>
            </a:endParaRPr>
          </a:p>
        </p:txBody>
      </p:sp>
      <p:pic>
        <p:nvPicPr>
          <p:cNvPr id="2" name="그림 1"/>
          <p:cNvPicPr>
            <a:picLocks noChangeAspect="1"/>
          </p:cNvPicPr>
          <p:nvPr/>
        </p:nvPicPr>
        <p:blipFill>
          <a:blip r:embed="rId3"/>
          <a:stretch>
            <a:fillRect/>
          </a:stretch>
        </p:blipFill>
        <p:spPr>
          <a:xfrm>
            <a:off x="1340239" y="2107824"/>
            <a:ext cx="4094346" cy="4521191"/>
          </a:xfrm>
          <a:prstGeom prst="rect">
            <a:avLst/>
          </a:prstGeom>
        </p:spPr>
      </p:pic>
      <p:sp>
        <p:nvSpPr>
          <p:cNvPr id="41" name="직사각형 40"/>
          <p:cNvSpPr/>
          <p:nvPr/>
        </p:nvSpPr>
        <p:spPr>
          <a:xfrm>
            <a:off x="1361816" y="2472040"/>
            <a:ext cx="1548071" cy="2538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1179125" y="2309772"/>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43" name="직사각형 42"/>
          <p:cNvSpPr/>
          <p:nvPr/>
        </p:nvSpPr>
        <p:spPr>
          <a:xfrm>
            <a:off x="1357955" y="2744528"/>
            <a:ext cx="3321583" cy="1066337"/>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4588843" y="2811788"/>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45" name="직사각형 44"/>
          <p:cNvSpPr/>
          <p:nvPr/>
        </p:nvSpPr>
        <p:spPr>
          <a:xfrm flipV="1">
            <a:off x="1357955" y="3981173"/>
            <a:ext cx="4076630" cy="2695852"/>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1175263" y="3909963"/>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27"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Ⅳ </a:t>
            </a:r>
            <a:r>
              <a:rPr lang="ko-KR" altLang="en-US" sz="2800" b="1" dirty="0">
                <a:solidFill>
                  <a:srgbClr val="1187CF"/>
                </a:solidFill>
                <a:latin typeface="맑은 고딕" panose="020B0503020000020004" pitchFamily="50" charset="-127"/>
                <a:cs typeface="THELuxGoB" pitchFamily="34" charset="0"/>
              </a:rPr>
              <a:t>수행 결과</a:t>
            </a:r>
            <a:endParaRPr lang="en-US" altLang="ko-KR" sz="2800" b="1" dirty="0">
              <a:solidFill>
                <a:srgbClr val="1187CF"/>
              </a:solidFill>
              <a:latin typeface="맑은 고딕" panose="020B0503020000020004" pitchFamily="50" charset="-127"/>
              <a:cs typeface="THELuxGoB" pitchFamily="34" charset="0"/>
            </a:endParaRPr>
          </a:p>
        </p:txBody>
      </p:sp>
      <p:sp>
        <p:nvSpPr>
          <p:cNvPr id="3" name="슬라이드 번호 개체 틀 2"/>
          <p:cNvSpPr>
            <a:spLocks noGrp="1"/>
          </p:cNvSpPr>
          <p:nvPr>
            <p:ph type="sldNum" sz="quarter" idx="12"/>
          </p:nvPr>
        </p:nvSpPr>
        <p:spPr/>
        <p:txBody>
          <a:bodyPr/>
          <a:lstStyle/>
          <a:p>
            <a:fld id="{B1393E5F-521B-4CAD-9D3A-AE923D912DCE}" type="slidenum">
              <a:rPr lang="en-US" smtClean="0"/>
              <a:pPr/>
              <a:t>54</a:t>
            </a:fld>
            <a:endParaRPr lang="en-US"/>
          </a:p>
        </p:txBody>
      </p:sp>
    </p:spTree>
    <p:extLst>
      <p:ext uri="{BB962C8B-B14F-4D97-AF65-F5344CB8AC3E}">
        <p14:creationId xmlns:p14="http://schemas.microsoft.com/office/powerpoint/2010/main" val="3914752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표 36"/>
          <p:cNvGraphicFramePr>
            <a:graphicFrameLocks noGrp="1"/>
          </p:cNvGraphicFramePr>
          <p:nvPr>
            <p:extLst/>
          </p:nvPr>
        </p:nvGraphicFramePr>
        <p:xfrm>
          <a:off x="6694475" y="2192355"/>
          <a:ext cx="3333812" cy="4436553"/>
        </p:xfrm>
        <a:graphic>
          <a:graphicData uri="http://schemas.openxmlformats.org/drawingml/2006/table">
            <a:tbl>
              <a:tblPr firstRow="1" bandRow="1">
                <a:tableStyleId>{5C22544A-7EE6-4342-B048-85BDC9FD1C3A}</a:tableStyleId>
              </a:tblPr>
              <a:tblGrid>
                <a:gridCol w="332954">
                  <a:extLst>
                    <a:ext uri="{9D8B030D-6E8A-4147-A177-3AD203B41FA5}">
                      <a16:colId xmlns:a16="http://schemas.microsoft.com/office/drawing/2014/main" val="3882440147"/>
                    </a:ext>
                  </a:extLst>
                </a:gridCol>
                <a:gridCol w="3000858">
                  <a:extLst>
                    <a:ext uri="{9D8B030D-6E8A-4147-A177-3AD203B41FA5}">
                      <a16:colId xmlns:a16="http://schemas.microsoft.com/office/drawing/2014/main" val="1861535830"/>
                    </a:ext>
                  </a:extLst>
                </a:gridCol>
              </a:tblGrid>
              <a:tr h="891692">
                <a:tc>
                  <a:txBody>
                    <a:bodyPr/>
                    <a:lstStyle/>
                    <a:p>
                      <a:pPr algn="ctr" latinLnBrk="1"/>
                      <a:r>
                        <a:rPr lang="en-US" altLang="ko-KR" sz="1100" b="1" dirty="0" smtClean="0">
                          <a:solidFill>
                            <a:schemeClr val="bg1"/>
                          </a:solidFill>
                          <a:latin typeface="+mn-ea"/>
                          <a:ea typeface="+mn-ea"/>
                        </a:rPr>
                        <a:t>1</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조회 시점의 일자</a:t>
                      </a:r>
                      <a:r>
                        <a:rPr lang="en-US" altLang="ko-KR" sz="1100" b="0" baseline="0" dirty="0" smtClean="0">
                          <a:solidFill>
                            <a:schemeClr val="tx1"/>
                          </a:solidFill>
                          <a:latin typeface="+mn-ea"/>
                          <a:ea typeface="+mn-ea"/>
                        </a:rPr>
                        <a:t> </a:t>
                      </a:r>
                      <a:r>
                        <a:rPr lang="ko-KR" altLang="en-US" sz="1100" b="0" baseline="0" dirty="0" smtClean="0">
                          <a:solidFill>
                            <a:schemeClr val="tx1"/>
                          </a:solidFill>
                          <a:latin typeface="+mn-ea"/>
                          <a:ea typeface="+mn-ea"/>
                        </a:rPr>
                        <a:t>및 </a:t>
                      </a:r>
                      <a:r>
                        <a:rPr lang="ko-KR" altLang="en-US" sz="1100" b="0" dirty="0" smtClean="0">
                          <a:solidFill>
                            <a:schemeClr val="tx1"/>
                          </a:solidFill>
                          <a:latin typeface="+mn-ea"/>
                          <a:ea typeface="+mn-ea"/>
                        </a:rPr>
                        <a:t>시간 출력</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err="1" smtClean="0">
                          <a:solidFill>
                            <a:schemeClr val="tx1"/>
                          </a:solidFill>
                        </a:rPr>
                        <a:t>datetime.datetime.now</a:t>
                      </a:r>
                      <a:r>
                        <a:rPr lang="en-US" altLang="ko-KR" sz="1100" b="0" dirty="0" smtClean="0">
                          <a:solidFill>
                            <a:schemeClr val="tx1"/>
                          </a:solidFill>
                        </a:rPr>
                        <a:t>()</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61223414"/>
                  </a:ext>
                </a:extLst>
              </a:tr>
              <a:tr h="2325228">
                <a:tc>
                  <a:txBody>
                    <a:bodyPr/>
                    <a:lstStyle/>
                    <a:p>
                      <a:pPr algn="ctr" latinLnBrk="1"/>
                      <a:r>
                        <a:rPr lang="en-US" altLang="ko-KR" sz="1100" b="1" dirty="0" smtClean="0">
                          <a:solidFill>
                            <a:schemeClr val="bg1"/>
                          </a:solidFill>
                          <a:latin typeface="+mn-ea"/>
                          <a:ea typeface="+mn-ea"/>
                        </a:rPr>
                        <a:t>2</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marL="0" indent="0" algn="l" latinLnBrk="1">
                        <a:lnSpc>
                          <a:spcPct val="130000"/>
                        </a:lnSpc>
                        <a:buFontTx/>
                        <a:buNone/>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조회 조건 및 </a:t>
                      </a:r>
                      <a:endParaRPr lang="en-US" altLang="ko-KR" sz="1100" b="0" dirty="0" smtClean="0">
                        <a:solidFill>
                          <a:schemeClr val="tx1"/>
                        </a:solidFill>
                        <a:latin typeface="+mn-ea"/>
                        <a:ea typeface="+mn-ea"/>
                      </a:endParaRPr>
                    </a:p>
                    <a:p>
                      <a:pPr marL="0" indent="0" algn="l" latinLnBrk="1">
                        <a:lnSpc>
                          <a:spcPct val="130000"/>
                        </a:lnSpc>
                        <a:buFontTx/>
                        <a:buNone/>
                      </a:pPr>
                      <a:r>
                        <a:rPr lang="ko-KR" altLang="en-US" sz="1100" b="0" dirty="0" smtClean="0">
                          <a:solidFill>
                            <a:schemeClr val="tx1"/>
                          </a:solidFill>
                          <a:latin typeface="+mn-ea"/>
                          <a:ea typeface="+mn-ea"/>
                        </a:rPr>
                        <a:t>사고 발생 위험 지표 데이터프레임 출력 </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dirty="0" smtClean="0">
                          <a:solidFill>
                            <a:schemeClr val="tx1"/>
                          </a:solidFill>
                          <a:latin typeface="+mn-ea"/>
                        </a:rPr>
                        <a:t>지역</a:t>
                      </a:r>
                      <a:r>
                        <a:rPr lang="en-US" altLang="ko-KR" sz="1100" dirty="0" smtClean="0">
                          <a:solidFill>
                            <a:schemeClr val="tx1"/>
                          </a:solidFill>
                          <a:latin typeface="+mn-ea"/>
                        </a:rPr>
                        <a:t>(</a:t>
                      </a:r>
                      <a:r>
                        <a:rPr lang="ko-KR" altLang="en-US" sz="1100" dirty="0" smtClean="0">
                          <a:solidFill>
                            <a:schemeClr val="tx1"/>
                          </a:solidFill>
                          <a:latin typeface="+mn-ea"/>
                        </a:rPr>
                        <a:t>구</a:t>
                      </a:r>
                      <a:r>
                        <a:rPr lang="en-US" altLang="ko-KR" sz="1100" dirty="0" smtClean="0">
                          <a:solidFill>
                            <a:schemeClr val="tx1"/>
                          </a:solidFill>
                          <a:latin typeface="+mn-ea"/>
                        </a:rPr>
                        <a:t>, </a:t>
                      </a:r>
                      <a:r>
                        <a:rPr lang="ko-KR" altLang="en-US" sz="1100" dirty="0" smtClean="0">
                          <a:solidFill>
                            <a:schemeClr val="tx1"/>
                          </a:solidFill>
                          <a:latin typeface="+mn-ea"/>
                        </a:rPr>
                        <a:t>동</a:t>
                      </a:r>
                      <a:r>
                        <a:rPr lang="en-US" altLang="ko-KR" sz="1100" dirty="0" smtClean="0">
                          <a:solidFill>
                            <a:schemeClr val="tx1"/>
                          </a:solidFill>
                          <a:latin typeface="+mn-ea"/>
                        </a:rPr>
                        <a:t>)</a:t>
                      </a:r>
                    </a:p>
                    <a:p>
                      <a:pPr marL="171450" indent="-171450" algn="l" latinLnBrk="1">
                        <a:lnSpc>
                          <a:spcPct val="130000"/>
                        </a:lnSpc>
                        <a:buFontTx/>
                        <a:buChar char="-"/>
                      </a:pPr>
                      <a:r>
                        <a:rPr lang="ko-KR" altLang="en-US" sz="1100" dirty="0" smtClean="0">
                          <a:solidFill>
                            <a:schemeClr val="tx1"/>
                          </a:solidFill>
                          <a:latin typeface="+mn-ea"/>
                        </a:rPr>
                        <a:t>위험지수 </a:t>
                      </a:r>
                      <a:r>
                        <a:rPr lang="en-US" altLang="ko-KR" sz="1100" dirty="0" smtClean="0">
                          <a:solidFill>
                            <a:schemeClr val="tx1"/>
                          </a:solidFill>
                          <a:latin typeface="+mn-ea"/>
                        </a:rPr>
                        <a:t>: '</a:t>
                      </a:r>
                      <a:r>
                        <a:rPr lang="ko-KR" altLang="en-US" sz="1100" dirty="0" smtClean="0">
                          <a:solidFill>
                            <a:schemeClr val="tx1"/>
                          </a:solidFill>
                          <a:latin typeface="+mn-ea"/>
                        </a:rPr>
                        <a:t>사고 발생 위험 지표‘</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날씨</a:t>
                      </a:r>
                      <a:r>
                        <a:rPr lang="en-US" altLang="ko-KR" sz="1100" dirty="0" smtClean="0">
                          <a:solidFill>
                            <a:schemeClr val="tx1"/>
                          </a:solidFill>
                          <a:latin typeface="+mn-ea"/>
                        </a:rPr>
                        <a:t>, </a:t>
                      </a:r>
                      <a:r>
                        <a:rPr lang="ko-KR" altLang="en-US" sz="1100" dirty="0" smtClean="0">
                          <a:solidFill>
                            <a:schemeClr val="tx1"/>
                          </a:solidFill>
                          <a:latin typeface="+mn-ea"/>
                        </a:rPr>
                        <a:t>온도</a:t>
                      </a:r>
                      <a:r>
                        <a:rPr lang="en-US" altLang="ko-KR" sz="1100" dirty="0" smtClean="0">
                          <a:solidFill>
                            <a:schemeClr val="tx1"/>
                          </a:solidFill>
                          <a:latin typeface="+mn-ea"/>
                        </a:rPr>
                        <a:t>, </a:t>
                      </a:r>
                      <a:r>
                        <a:rPr lang="ko-KR" altLang="en-US" sz="1100" dirty="0" smtClean="0">
                          <a:solidFill>
                            <a:schemeClr val="tx1"/>
                          </a:solidFill>
                          <a:latin typeface="+mn-ea"/>
                        </a:rPr>
                        <a:t>습도</a:t>
                      </a:r>
                      <a:r>
                        <a:rPr lang="en-US" altLang="ko-KR" sz="1100" dirty="0" smtClean="0">
                          <a:solidFill>
                            <a:schemeClr val="tx1"/>
                          </a:solidFill>
                          <a:latin typeface="+mn-ea"/>
                        </a:rPr>
                        <a:t>, </a:t>
                      </a:r>
                      <a:r>
                        <a:rPr lang="ko-KR" altLang="en-US" sz="1100" dirty="0" smtClean="0">
                          <a:solidFill>
                            <a:schemeClr val="tx1"/>
                          </a:solidFill>
                          <a:latin typeface="+mn-ea"/>
                        </a:rPr>
                        <a:t>강수량 </a:t>
                      </a:r>
                      <a:r>
                        <a:rPr lang="en-US" altLang="ko-KR" sz="1100" dirty="0" smtClean="0">
                          <a:solidFill>
                            <a:schemeClr val="tx1"/>
                          </a:solidFill>
                          <a:latin typeface="+mn-ea"/>
                        </a:rPr>
                        <a:t>: </a:t>
                      </a:r>
                      <a:r>
                        <a:rPr lang="ko-KR" altLang="en-US" sz="1100" dirty="0" smtClean="0">
                          <a:solidFill>
                            <a:schemeClr val="tx1"/>
                          </a:solidFill>
                          <a:latin typeface="+mn-ea"/>
                        </a:rPr>
                        <a:t>네이버 날씨</a:t>
                      </a:r>
                      <a:endParaRPr lang="en-US" altLang="ko-KR" sz="1100" dirty="0" smtClean="0">
                        <a:solidFill>
                          <a:schemeClr val="tx1"/>
                        </a:solidFill>
                        <a:latin typeface="+mn-ea"/>
                      </a:endParaRPr>
                    </a:p>
                    <a:p>
                      <a:pPr marL="171450" indent="-171450" algn="l" latinLnBrk="1">
                        <a:lnSpc>
                          <a:spcPct val="130000"/>
                        </a:lnSpc>
                        <a:buFontTx/>
                        <a:buChar char="-"/>
                      </a:pPr>
                      <a:r>
                        <a:rPr lang="ko-KR" altLang="en-US" sz="1100" dirty="0" smtClean="0">
                          <a:solidFill>
                            <a:schemeClr val="tx1"/>
                          </a:solidFill>
                          <a:latin typeface="+mn-ea"/>
                        </a:rPr>
                        <a:t>주야간</a:t>
                      </a:r>
                      <a:r>
                        <a:rPr lang="en-US" altLang="ko-KR" sz="1100" dirty="0" smtClean="0">
                          <a:solidFill>
                            <a:schemeClr val="tx1"/>
                          </a:solidFill>
                          <a:latin typeface="+mn-ea"/>
                        </a:rPr>
                        <a:t>, </a:t>
                      </a:r>
                      <a:r>
                        <a:rPr lang="ko-KR" altLang="en-US" sz="1100" dirty="0" smtClean="0">
                          <a:solidFill>
                            <a:schemeClr val="tx1"/>
                          </a:solidFill>
                          <a:latin typeface="+mn-ea"/>
                        </a:rPr>
                        <a:t>노면상태</a:t>
                      </a:r>
                      <a:r>
                        <a:rPr lang="en-US" altLang="ko-KR" sz="1100" dirty="0" smtClean="0">
                          <a:solidFill>
                            <a:schemeClr val="tx1"/>
                          </a:solidFill>
                          <a:latin typeface="+mn-ea"/>
                        </a:rPr>
                        <a:t>, </a:t>
                      </a:r>
                      <a:r>
                        <a:rPr lang="ko-KR" altLang="en-US" sz="1100" dirty="0" smtClean="0">
                          <a:solidFill>
                            <a:schemeClr val="tx1"/>
                          </a:solidFill>
                          <a:latin typeface="+mn-ea"/>
                        </a:rPr>
                        <a:t>기상상태</a:t>
                      </a:r>
                      <a:r>
                        <a:rPr lang="en-US" altLang="ko-KR" sz="1100" dirty="0" smtClean="0">
                          <a:solidFill>
                            <a:schemeClr val="accent2"/>
                          </a:solidFill>
                          <a:latin typeface="+mn-ea"/>
                        </a:rPr>
                        <a:t> </a:t>
                      </a:r>
                      <a:r>
                        <a:rPr lang="ko-KR" altLang="en-US" sz="1100" b="0" dirty="0" smtClean="0">
                          <a:solidFill>
                            <a:schemeClr val="tx1"/>
                          </a:solidFill>
                          <a:latin typeface="+mn-ea"/>
                          <a:ea typeface="+mn-ea"/>
                        </a:rPr>
                        <a:t> </a:t>
                      </a:r>
                      <a:r>
                        <a:rPr lang="en-US" altLang="ko-KR" sz="1100" b="0" dirty="0" smtClean="0">
                          <a:solidFill>
                            <a:schemeClr val="tx1"/>
                          </a:solidFill>
                          <a:latin typeface="+mn-ea"/>
                          <a:ea typeface="+mn-ea"/>
                        </a:rPr>
                        <a:t>:</a:t>
                      </a:r>
                      <a:r>
                        <a:rPr lang="en-US" altLang="ko-KR" sz="1100" b="0" baseline="0" dirty="0" smtClean="0">
                          <a:solidFill>
                            <a:schemeClr val="tx1"/>
                          </a:solidFill>
                          <a:latin typeface="+mn-ea"/>
                          <a:ea typeface="+mn-ea"/>
                        </a:rPr>
                        <a:t> </a:t>
                      </a:r>
                      <a:r>
                        <a:rPr lang="ko-KR" altLang="en-US" sz="1100" b="0" baseline="0" dirty="0" err="1" smtClean="0">
                          <a:solidFill>
                            <a:schemeClr val="tx1"/>
                          </a:solidFill>
                          <a:latin typeface="+mn-ea"/>
                          <a:ea typeface="+mn-ea"/>
                        </a:rPr>
                        <a:t>조건문</a:t>
                      </a:r>
                      <a:endParaRPr lang="en-US" altLang="ko-KR" sz="1100" b="0" dirty="0" smtClean="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3927042"/>
                  </a:ext>
                </a:extLst>
              </a:tr>
              <a:tr h="1219633">
                <a:tc>
                  <a:txBody>
                    <a:bodyPr/>
                    <a:lstStyle/>
                    <a:p>
                      <a:pPr algn="ctr" latinLnBrk="1"/>
                      <a:r>
                        <a:rPr lang="en-US" altLang="ko-KR" sz="1100" b="1" dirty="0" smtClean="0">
                          <a:solidFill>
                            <a:schemeClr val="bg1"/>
                          </a:solidFill>
                          <a:latin typeface="+mn-ea"/>
                          <a:ea typeface="+mn-ea"/>
                        </a:rPr>
                        <a:t>3</a:t>
                      </a:r>
                      <a:endParaRPr lang="ko-KR" altLang="en-US" sz="1100" b="1" dirty="0">
                        <a:solidFill>
                          <a:schemeClr val="bg1"/>
                        </a:solidFill>
                        <a:latin typeface="+mn-ea"/>
                        <a:ea typeface="+mn-ea"/>
                      </a:endParaRPr>
                    </a:p>
                  </a:txBody>
                  <a:tcPr anchor="ctr">
                    <a:lnL w="9525"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pPr algn="l" latinLnBrk="1">
                        <a:lnSpc>
                          <a:spcPct val="130000"/>
                        </a:lnSpc>
                      </a:pPr>
                      <a:r>
                        <a:rPr lang="ko-KR" altLang="en-US" sz="1100" b="0" dirty="0" smtClean="0">
                          <a:solidFill>
                            <a:schemeClr val="tx1"/>
                          </a:solidFill>
                          <a:latin typeface="+mn-ea"/>
                          <a:ea typeface="+mn-ea"/>
                        </a:rPr>
                        <a:t>지역</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별 </a:t>
                      </a: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사고 발생 위험 </a:t>
                      </a:r>
                      <a:r>
                        <a:rPr lang="ko-KR" altLang="en-US" sz="1100" b="0" dirty="0" err="1" smtClean="0">
                          <a:solidFill>
                            <a:schemeClr val="tx1"/>
                          </a:solidFill>
                          <a:latin typeface="+mn-ea"/>
                          <a:ea typeface="+mn-ea"/>
                        </a:rPr>
                        <a:t>지표‘로</a:t>
                      </a:r>
                      <a:r>
                        <a:rPr lang="ko-KR" altLang="en-US" sz="1100" b="0" dirty="0" smtClean="0">
                          <a:solidFill>
                            <a:schemeClr val="tx1"/>
                          </a:solidFill>
                          <a:latin typeface="+mn-ea"/>
                          <a:ea typeface="+mn-ea"/>
                        </a:rPr>
                        <a:t> </a:t>
                      </a:r>
                      <a:endParaRPr lang="en-US" altLang="ko-KR" sz="1100" b="0" dirty="0" smtClean="0">
                        <a:solidFill>
                          <a:schemeClr val="tx1"/>
                        </a:solidFill>
                        <a:latin typeface="+mn-ea"/>
                        <a:ea typeface="+mn-ea"/>
                      </a:endParaRPr>
                    </a:p>
                    <a:p>
                      <a:pPr algn="l" latinLnBrk="1">
                        <a:lnSpc>
                          <a:spcPct val="130000"/>
                        </a:lnSpc>
                      </a:pPr>
                      <a:r>
                        <a:rPr lang="ko-KR" altLang="en-US" sz="1100" b="0" dirty="0" smtClean="0">
                          <a:solidFill>
                            <a:schemeClr val="tx1"/>
                          </a:solidFill>
                          <a:latin typeface="+mn-ea"/>
                          <a:ea typeface="+mn-ea"/>
                        </a:rPr>
                        <a:t>수원시의 단계 구분도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ko-KR" altLang="en-US" sz="1100" b="0" dirty="0" err="1" smtClean="0">
                          <a:solidFill>
                            <a:schemeClr val="tx1"/>
                          </a:solidFill>
                          <a:latin typeface="+mn-ea"/>
                          <a:ea typeface="+mn-ea"/>
                        </a:rPr>
                        <a:t>위험지수가</a:t>
                      </a:r>
                      <a:r>
                        <a:rPr lang="ko-KR" altLang="en-US" sz="1100" b="0" dirty="0" smtClean="0">
                          <a:solidFill>
                            <a:schemeClr val="tx1"/>
                          </a:solidFill>
                          <a:latin typeface="+mn-ea"/>
                          <a:ea typeface="+mn-ea"/>
                        </a:rPr>
                        <a:t> 높을수록 붉은 색으로 표시</a:t>
                      </a:r>
                      <a:endParaRPr lang="en-US" altLang="ko-KR" sz="1100" b="0" dirty="0" smtClean="0">
                        <a:solidFill>
                          <a:schemeClr val="tx1"/>
                        </a:solidFill>
                        <a:latin typeface="+mn-ea"/>
                        <a:ea typeface="+mn-ea"/>
                      </a:endParaRPr>
                    </a:p>
                    <a:p>
                      <a:pPr marL="171450" indent="-171450" algn="l" latinLnBrk="1">
                        <a:lnSpc>
                          <a:spcPct val="130000"/>
                        </a:lnSpc>
                        <a:buFontTx/>
                        <a:buChar char="-"/>
                      </a:pPr>
                      <a:r>
                        <a:rPr lang="en-US" altLang="ko-KR" sz="1100" b="0" dirty="0" smtClean="0">
                          <a:solidFill>
                            <a:schemeClr val="tx1"/>
                          </a:solidFill>
                          <a:latin typeface="+mn-ea"/>
                          <a:ea typeface="+mn-ea"/>
                        </a:rPr>
                        <a:t>'</a:t>
                      </a:r>
                      <a:r>
                        <a:rPr lang="ko-KR" altLang="en-US" sz="1100" b="0" dirty="0" smtClean="0">
                          <a:solidFill>
                            <a:schemeClr val="tx1"/>
                          </a:solidFill>
                          <a:latin typeface="+mn-ea"/>
                          <a:ea typeface="+mn-ea"/>
                        </a:rPr>
                        <a:t>동</a:t>
                      </a:r>
                      <a:r>
                        <a:rPr lang="en-US" altLang="ko-KR" sz="1100" b="0" dirty="0" smtClean="0">
                          <a:solidFill>
                            <a:schemeClr val="tx1"/>
                          </a:solidFill>
                          <a:latin typeface="+mn-ea"/>
                          <a:ea typeface="+mn-ea"/>
                        </a:rPr>
                        <a:t>‘ </a:t>
                      </a:r>
                      <a:r>
                        <a:rPr lang="ko-KR" altLang="en-US" sz="1100" b="0" dirty="0" smtClean="0">
                          <a:solidFill>
                            <a:schemeClr val="tx1"/>
                          </a:solidFill>
                          <a:latin typeface="+mn-ea"/>
                          <a:ea typeface="+mn-ea"/>
                        </a:rPr>
                        <a:t>클릭 시 위험지수 표시 팝업 출력</a:t>
                      </a:r>
                      <a:endParaRPr lang="ko-KR" altLang="en-US" sz="1100" b="0" dirty="0">
                        <a:solidFill>
                          <a:schemeClr val="tx1"/>
                        </a:solidFill>
                        <a:latin typeface="+mn-ea"/>
                        <a:ea typeface="+mn-ea"/>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61140251"/>
                  </a:ext>
                </a:extLst>
              </a:tr>
            </a:tbl>
          </a:graphicData>
        </a:graphic>
      </p:graphicFrame>
      <p:sp>
        <p:nvSpPr>
          <p:cNvPr id="39" name="직사각형 38"/>
          <p:cNvSpPr/>
          <p:nvPr/>
        </p:nvSpPr>
        <p:spPr>
          <a:xfrm>
            <a:off x="-1" y="7587474"/>
            <a:ext cx="6186488" cy="1938992"/>
          </a:xfrm>
          <a:prstGeom prst="rect">
            <a:avLst/>
          </a:prstGeom>
        </p:spPr>
        <p:txBody>
          <a:bodyPr wrap="square">
            <a:spAutoFit/>
          </a:bodyPr>
          <a:lstStyle/>
          <a:p>
            <a:r>
              <a:rPr lang="en-US" altLang="ko-KR" sz="1200" dirty="0" smtClean="0"/>
              <a:t>##########################################</a:t>
            </a:r>
          </a:p>
          <a:p>
            <a:r>
              <a:rPr lang="en-US" altLang="ko-KR" sz="1200" dirty="0" smtClean="0"/>
              <a:t># </a:t>
            </a:r>
            <a:r>
              <a:rPr lang="ko-KR" altLang="en-US" sz="1200" dirty="0"/>
              <a:t>동일 폴더 내 필요 파일</a:t>
            </a:r>
          </a:p>
          <a:p>
            <a:r>
              <a:rPr lang="en-US" altLang="ko-KR" sz="1200" dirty="0"/>
              <a:t>#   - </a:t>
            </a:r>
            <a:r>
              <a:rPr lang="ko-KR" altLang="en-US" sz="1200" dirty="0"/>
              <a:t>요인별 위험지수</a:t>
            </a:r>
            <a:r>
              <a:rPr lang="en-US" altLang="ko-KR" sz="1200" dirty="0"/>
              <a:t>_</a:t>
            </a:r>
            <a:r>
              <a:rPr lang="ko-KR" altLang="en-US" sz="1200" dirty="0"/>
              <a:t>동</a:t>
            </a:r>
            <a:r>
              <a:rPr lang="en-US" altLang="ko-KR" sz="1200" dirty="0"/>
              <a:t>(ECLO </a:t>
            </a:r>
            <a:r>
              <a:rPr lang="ko-KR" altLang="en-US" sz="1200" dirty="0"/>
              <a:t>추가</a:t>
            </a:r>
            <a:r>
              <a:rPr lang="en-US" altLang="ko-KR" sz="1200" dirty="0"/>
              <a:t>).csv</a:t>
            </a:r>
          </a:p>
          <a:p>
            <a:r>
              <a:rPr lang="en-US" altLang="ko-KR" sz="1200" dirty="0"/>
              <a:t>#   - 30.</a:t>
            </a:r>
            <a:r>
              <a:rPr lang="ko-KR" altLang="en-US" sz="1200" dirty="0"/>
              <a:t>수원시</a:t>
            </a:r>
            <a:r>
              <a:rPr lang="en-US" altLang="ko-KR" sz="1200" dirty="0"/>
              <a:t>_</a:t>
            </a:r>
            <a:r>
              <a:rPr lang="ko-KR" altLang="en-US" sz="1200" dirty="0" err="1"/>
              <a:t>법정경계</a:t>
            </a:r>
            <a:r>
              <a:rPr lang="en-US" altLang="ko-KR" sz="1200" dirty="0"/>
              <a:t>(</a:t>
            </a:r>
            <a:r>
              <a:rPr lang="ko-KR" altLang="en-US" sz="1200" dirty="0" err="1"/>
              <a:t>읍면동</a:t>
            </a:r>
            <a:r>
              <a:rPr lang="en-US" altLang="ko-KR" sz="1200" dirty="0"/>
              <a:t>).</a:t>
            </a:r>
            <a:r>
              <a:rPr lang="en-US" altLang="ko-KR" sz="1200" dirty="0" err="1" smtClean="0"/>
              <a:t>geojson</a:t>
            </a:r>
            <a:endParaRPr lang="en-US" altLang="ko-KR" sz="1200" dirty="0" smtClean="0"/>
          </a:p>
          <a:p>
            <a:r>
              <a:rPr lang="en-US" altLang="ko-KR" sz="1200" dirty="0" smtClean="0"/>
              <a:t>##########################################</a:t>
            </a:r>
          </a:p>
          <a:p>
            <a:r>
              <a:rPr lang="en-US" altLang="ko-KR" sz="1200" dirty="0"/>
              <a:t># </a:t>
            </a:r>
            <a:r>
              <a:rPr lang="ko-KR" altLang="en-US" sz="1200" dirty="0"/>
              <a:t>아나콘다 </a:t>
            </a:r>
            <a:r>
              <a:rPr lang="ko-KR" altLang="en-US" sz="1200" dirty="0" err="1"/>
              <a:t>파워셸</a:t>
            </a:r>
            <a:r>
              <a:rPr lang="ko-KR" altLang="en-US" sz="1200" dirty="0"/>
              <a:t> 프롬프트</a:t>
            </a:r>
          </a:p>
          <a:p>
            <a:r>
              <a:rPr lang="en-US" altLang="ko-KR" sz="1200" dirty="0"/>
              <a:t>#   &gt;&gt;&gt; </a:t>
            </a:r>
            <a:r>
              <a:rPr lang="en-US" altLang="ko-KR" sz="1200" dirty="0" err="1"/>
              <a:t>conda</a:t>
            </a:r>
            <a:r>
              <a:rPr lang="en-US" altLang="ko-KR" sz="1200" dirty="0"/>
              <a:t> activate YSIT24</a:t>
            </a:r>
          </a:p>
          <a:p>
            <a:r>
              <a:rPr lang="en-US" altLang="ko-KR" sz="1200" dirty="0"/>
              <a:t>#   &gt;&gt;&gt; cd (</a:t>
            </a:r>
            <a:r>
              <a:rPr lang="ko-KR" altLang="en-US" sz="1200" dirty="0"/>
              <a:t>파일저장경로</a:t>
            </a:r>
            <a:r>
              <a:rPr lang="en-US" altLang="ko-KR" sz="1200" dirty="0"/>
              <a:t>)</a:t>
            </a:r>
          </a:p>
          <a:p>
            <a:r>
              <a:rPr lang="en-US" altLang="ko-KR" sz="1200" dirty="0" smtClean="0"/>
              <a:t>#   </a:t>
            </a:r>
            <a:r>
              <a:rPr lang="en-US" altLang="ko-KR" sz="1200" dirty="0"/>
              <a:t>&gt;&gt;&gt; </a:t>
            </a:r>
            <a:r>
              <a:rPr lang="en-US" altLang="ko-KR" sz="1200" dirty="0" err="1"/>
              <a:t>streamlit</a:t>
            </a:r>
            <a:r>
              <a:rPr lang="en-US" altLang="ko-KR" sz="1200" dirty="0"/>
              <a:t> run </a:t>
            </a:r>
            <a:r>
              <a:rPr lang="en-US" altLang="ko-KR" sz="1200" dirty="0" smtClean="0"/>
              <a:t>240517_1530_suwon_dong_accident_forecast.py</a:t>
            </a:r>
          </a:p>
          <a:p>
            <a:r>
              <a:rPr lang="en-US" altLang="ko-KR" sz="1200" dirty="0" smtClean="0"/>
              <a:t>##########################################</a:t>
            </a:r>
            <a:endParaRPr lang="ko-KR" altLang="en-US" sz="1200" dirty="0"/>
          </a:p>
        </p:txBody>
      </p:sp>
      <p:sp>
        <p:nvSpPr>
          <p:cNvPr id="40" name="직사각형 39"/>
          <p:cNvSpPr/>
          <p:nvPr/>
        </p:nvSpPr>
        <p:spPr>
          <a:xfrm>
            <a:off x="668104" y="1497781"/>
            <a:ext cx="9360183" cy="44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solidFill>
                  <a:schemeClr val="accent2"/>
                </a:solidFill>
                <a:latin typeface="맑은 고딕" panose="020B0503020000020004" pitchFamily="50" charset="-127"/>
              </a:rPr>
              <a:t>지역</a:t>
            </a:r>
            <a:r>
              <a:rPr lang="en-US" altLang="ko-KR" b="1" dirty="0" smtClean="0">
                <a:solidFill>
                  <a:schemeClr val="accent2"/>
                </a:solidFill>
                <a:latin typeface="맑은 고딕" panose="020B0503020000020004" pitchFamily="50" charset="-127"/>
              </a:rPr>
              <a:t>(</a:t>
            </a:r>
            <a:r>
              <a:rPr lang="ko-KR" altLang="en-US" b="1" dirty="0">
                <a:solidFill>
                  <a:schemeClr val="accent2"/>
                </a:solidFill>
                <a:latin typeface="맑은 고딕" panose="020B0503020000020004" pitchFamily="50" charset="-127"/>
              </a:rPr>
              <a:t>동</a:t>
            </a:r>
            <a:r>
              <a:rPr lang="en-US" altLang="ko-KR" b="1" dirty="0" smtClean="0">
                <a:solidFill>
                  <a:schemeClr val="accent2"/>
                </a:solidFill>
                <a:latin typeface="맑은 고딕" panose="020B0503020000020004" pitchFamily="50" charset="-127"/>
              </a:rPr>
              <a:t>)</a:t>
            </a:r>
            <a:r>
              <a:rPr lang="ko-KR" altLang="en-US" b="1" dirty="0" smtClean="0">
                <a:solidFill>
                  <a:schemeClr val="accent2"/>
                </a:solidFill>
                <a:latin typeface="맑은 고딕" panose="020B0503020000020004" pitchFamily="50" charset="-127"/>
              </a:rPr>
              <a:t>별 </a:t>
            </a:r>
            <a:r>
              <a:rPr lang="ko-KR" altLang="en-US" b="1" dirty="0">
                <a:solidFill>
                  <a:schemeClr val="accent2"/>
                </a:solidFill>
                <a:latin typeface="맑은 고딕" panose="020B0503020000020004" pitchFamily="50" charset="-127"/>
              </a:rPr>
              <a:t>노인 교통사고 </a:t>
            </a:r>
            <a:r>
              <a:rPr lang="ko-KR" altLang="en-US" b="1" dirty="0" smtClean="0">
                <a:solidFill>
                  <a:schemeClr val="accent2"/>
                </a:solidFill>
                <a:latin typeface="맑은 고딕" panose="020B0503020000020004" pitchFamily="50" charset="-127"/>
              </a:rPr>
              <a:t>위험도 </a:t>
            </a:r>
            <a:r>
              <a:rPr lang="ko-KR" altLang="en-US" b="1" dirty="0" err="1">
                <a:solidFill>
                  <a:schemeClr val="accent2"/>
                </a:solidFill>
                <a:latin typeface="맑은 고딕" panose="020B0503020000020004" pitchFamily="50" charset="-127"/>
              </a:rPr>
              <a:t>웹서비스</a:t>
            </a:r>
            <a:r>
              <a:rPr lang="ko-KR" altLang="en-US" b="1" dirty="0">
                <a:solidFill>
                  <a:schemeClr val="accent2"/>
                </a:solidFill>
                <a:latin typeface="맑은 고딕" panose="020B0503020000020004" pitchFamily="50" charset="-127"/>
              </a:rPr>
              <a:t> </a:t>
            </a:r>
            <a:r>
              <a:rPr lang="ko-KR" altLang="en-US" b="1" dirty="0" smtClean="0">
                <a:solidFill>
                  <a:schemeClr val="accent2"/>
                </a:solidFill>
                <a:latin typeface="맑은 고딕" panose="020B0503020000020004" pitchFamily="50" charset="-127"/>
              </a:rPr>
              <a:t>구현</a:t>
            </a:r>
            <a:endParaRPr lang="ko-KR" altLang="en-US" b="1" dirty="0">
              <a:solidFill>
                <a:schemeClr val="accent2"/>
              </a:solidFill>
              <a:latin typeface="맑은 고딕" panose="020B0503020000020004" pitchFamily="50" charset="-127"/>
            </a:endParaRPr>
          </a:p>
        </p:txBody>
      </p:sp>
      <p:grpSp>
        <p:nvGrpSpPr>
          <p:cNvPr id="38" name="그룹 37"/>
          <p:cNvGrpSpPr>
            <a:grpSpLocks noChangeAspect="1"/>
          </p:cNvGrpSpPr>
          <p:nvPr/>
        </p:nvGrpSpPr>
        <p:grpSpPr>
          <a:xfrm>
            <a:off x="1242000" y="2131200"/>
            <a:ext cx="4419484" cy="4797801"/>
            <a:chOff x="17768887" y="-5362576"/>
            <a:chExt cx="7544594" cy="8190427"/>
          </a:xfrm>
        </p:grpSpPr>
        <p:pic>
          <p:nvPicPr>
            <p:cNvPr id="47" name="그림 46"/>
            <p:cNvPicPr>
              <a:picLocks noChangeAspect="1"/>
            </p:cNvPicPr>
            <p:nvPr/>
          </p:nvPicPr>
          <p:blipFill rotWithShape="1">
            <a:blip r:embed="rId3"/>
            <a:srcRect l="29378" t="26081" r="29373" b="14827"/>
            <a:stretch/>
          </p:blipFill>
          <p:spPr>
            <a:xfrm>
              <a:off x="17769681" y="-3025867"/>
              <a:ext cx="7543800" cy="5853718"/>
            </a:xfrm>
            <a:prstGeom prst="rect">
              <a:avLst/>
            </a:prstGeom>
          </p:spPr>
        </p:pic>
        <p:pic>
          <p:nvPicPr>
            <p:cNvPr id="48" name="그림 47"/>
            <p:cNvPicPr>
              <a:picLocks noChangeAspect="1"/>
            </p:cNvPicPr>
            <p:nvPr/>
          </p:nvPicPr>
          <p:blipFill rotWithShape="1">
            <a:blip r:embed="rId4"/>
            <a:srcRect l="29373" t="17481" r="29373" b="57617"/>
            <a:stretch/>
          </p:blipFill>
          <p:spPr>
            <a:xfrm>
              <a:off x="17768887" y="-5362576"/>
              <a:ext cx="7544594" cy="2466791"/>
            </a:xfrm>
            <a:prstGeom prst="rect">
              <a:avLst/>
            </a:prstGeom>
          </p:spPr>
        </p:pic>
      </p:grpSp>
      <p:sp>
        <p:nvSpPr>
          <p:cNvPr id="49" name="직사각형 48"/>
          <p:cNvSpPr/>
          <p:nvPr/>
        </p:nvSpPr>
        <p:spPr>
          <a:xfrm>
            <a:off x="1361816" y="2472040"/>
            <a:ext cx="1548071" cy="2538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1179125" y="2309772"/>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1</a:t>
            </a:r>
          </a:p>
        </p:txBody>
      </p:sp>
      <p:sp>
        <p:nvSpPr>
          <p:cNvPr id="51" name="직사각형 50"/>
          <p:cNvSpPr/>
          <p:nvPr/>
        </p:nvSpPr>
        <p:spPr>
          <a:xfrm>
            <a:off x="1357955" y="2744528"/>
            <a:ext cx="3984841" cy="837925"/>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5272087" y="2811788"/>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2</a:t>
            </a:r>
          </a:p>
        </p:txBody>
      </p:sp>
      <p:sp>
        <p:nvSpPr>
          <p:cNvPr id="53" name="직사각형 52"/>
          <p:cNvSpPr/>
          <p:nvPr/>
        </p:nvSpPr>
        <p:spPr>
          <a:xfrm flipV="1">
            <a:off x="1357955" y="3582452"/>
            <a:ext cx="3984841" cy="3275651"/>
          </a:xfrm>
          <a:prstGeom prst="rect">
            <a:avLst/>
          </a:prstGeom>
          <a:noFill/>
          <a:ln>
            <a:solidFill>
              <a:srgbClr val="D16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1175263" y="3552825"/>
            <a:ext cx="310291" cy="3102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solidFill>
              </a:rPr>
              <a:t>3</a:t>
            </a:r>
          </a:p>
        </p:txBody>
      </p:sp>
      <p:sp>
        <p:nvSpPr>
          <p:cNvPr id="29"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rgbClr val="1187CF"/>
                </a:solidFill>
                <a:latin typeface="맑은 고딕" panose="020B0503020000020004" pitchFamily="50" charset="-127"/>
                <a:cs typeface="THELuxGoB" pitchFamily="34" charset="0"/>
              </a:rPr>
              <a:t>Ⅳ </a:t>
            </a:r>
            <a:r>
              <a:rPr lang="ko-KR" altLang="en-US" sz="2800" b="1" dirty="0">
                <a:solidFill>
                  <a:srgbClr val="1187CF"/>
                </a:solidFill>
                <a:latin typeface="맑은 고딕" panose="020B0503020000020004" pitchFamily="50" charset="-127"/>
                <a:cs typeface="THELuxGoB" pitchFamily="34" charset="0"/>
              </a:rPr>
              <a:t>수행 결과</a:t>
            </a:r>
            <a:endParaRPr lang="en-US" altLang="ko-KR" sz="2800" b="1" dirty="0">
              <a:solidFill>
                <a:srgbClr val="1187CF"/>
              </a:solidFill>
              <a:latin typeface="맑은 고딕" panose="020B0503020000020004" pitchFamily="50" charset="-127"/>
              <a:cs typeface="THELuxGoB" pitchFamily="34" charset="0"/>
            </a:endParaRPr>
          </a:p>
        </p:txBody>
      </p:sp>
      <p:sp>
        <p:nvSpPr>
          <p:cNvPr id="2" name="슬라이드 번호 개체 틀 1"/>
          <p:cNvSpPr>
            <a:spLocks noGrp="1"/>
          </p:cNvSpPr>
          <p:nvPr>
            <p:ph type="sldNum" sz="quarter" idx="12"/>
          </p:nvPr>
        </p:nvSpPr>
        <p:spPr/>
        <p:txBody>
          <a:bodyPr/>
          <a:lstStyle/>
          <a:p>
            <a:fld id="{B1393E5F-521B-4CAD-9D3A-AE923D912DCE}" type="slidenum">
              <a:rPr lang="en-US" smtClean="0"/>
              <a:pPr/>
              <a:t>55</a:t>
            </a:fld>
            <a:endParaRPr lang="en-US"/>
          </a:p>
        </p:txBody>
      </p:sp>
    </p:spTree>
    <p:extLst>
      <p:ext uri="{BB962C8B-B14F-4D97-AF65-F5344CB8AC3E}">
        <p14:creationId xmlns:p14="http://schemas.microsoft.com/office/powerpoint/2010/main" val="1207732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20487" y="1571625"/>
            <a:ext cx="9565874" cy="584775"/>
          </a:xfrm>
          <a:prstGeom prst="rect">
            <a:avLst/>
          </a:prstGeom>
          <a:noFill/>
        </p:spPr>
        <p:txBody>
          <a:bodyPr wrap="square" rtlCol="0" anchor="ctr">
            <a:spAutoFit/>
          </a:bodyPr>
          <a:lstStyle/>
          <a:p>
            <a:pPr algn="ctr"/>
            <a:r>
              <a:rPr lang="ko-KR" altLang="en-US" sz="28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고령화에</a:t>
            </a:r>
            <a:r>
              <a:rPr lang="ko-KR" alt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 따른 </a:t>
            </a:r>
            <a:r>
              <a:rPr lang="en-US" altLang="ko-KR"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65</a:t>
            </a:r>
            <a:r>
              <a:rPr lang="ko-KR" alt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rPr>
              <a:t>세 이상 고령인구 예상 추이</a:t>
            </a:r>
            <a:endParaRPr lang="en-US" sz="3200" b="1" dirty="0" smtClean="0">
              <a:solidFill>
                <a:schemeClr val="accent6">
                  <a:lumMod val="50000"/>
                </a:schemeClr>
              </a:solidFill>
              <a:latin typeface="맑은 고딕" panose="020B0503020000020004" pitchFamily="50" charset="-127"/>
              <a:ea typeface="맑은 고딕" panose="020B0503020000020004" pitchFamily="50" charset="-127"/>
              <a:cs typeface="THELuxGoB" pitchFamily="34" charset="0"/>
            </a:endParaRPr>
          </a:p>
        </p:txBody>
      </p:sp>
      <p:pic>
        <p:nvPicPr>
          <p:cNvPr id="43" name="Picture 1"/>
          <p:cNvPicPr>
            <a:picLocks noChangeAspect="1"/>
          </p:cNvPicPr>
          <p:nvPr/>
        </p:nvPicPr>
        <p:blipFill>
          <a:blip r:embed="rId3">
            <a:extLst/>
          </a:blip>
          <a:stretch>
            <a:fillRect/>
          </a:stretch>
        </p:blipFill>
        <p:spPr>
          <a:xfrm>
            <a:off x="11511187" y="2562225"/>
            <a:ext cx="4432803" cy="3069542"/>
          </a:xfrm>
          <a:prstGeom prst="rect">
            <a:avLst/>
          </a:prstGeom>
          <a:noFill/>
          <a:ln>
            <a:noFill/>
          </a:ln>
          <a:effectLst/>
        </p:spPr>
      </p:pic>
      <p:sp>
        <p:nvSpPr>
          <p:cNvPr id="44" name="Object 4"/>
          <p:cNvSpPr txBox="1"/>
          <p:nvPr/>
        </p:nvSpPr>
        <p:spPr>
          <a:xfrm>
            <a:off x="11605987" y="5997893"/>
            <a:ext cx="4724400" cy="492443"/>
          </a:xfrm>
          <a:prstGeom prst="rect">
            <a:avLst/>
          </a:prstGeom>
          <a:noFill/>
        </p:spPr>
        <p:txBody>
          <a:bodyPr wrap="square" rtlCol="0" anchor="ctr">
            <a:spAutoFit/>
          </a:bodyPr>
          <a:lstStyle/>
          <a:p>
            <a:pPr fontAlgn="base" latinLnBrk="0"/>
            <a:r>
              <a:rPr lang="en-US" altLang="ko-KR" sz="1000" b="1" dirty="0">
                <a:latin typeface="맑은 고딕" panose="020B0503020000020004" pitchFamily="50" charset="-127"/>
                <a:ea typeface="맑은 고딕" panose="020B0503020000020004" pitchFamily="50" charset="-127"/>
              </a:rPr>
              <a:t>(</a:t>
            </a:r>
            <a:r>
              <a:rPr lang="ko-KR" altLang="en-US" sz="1000" b="1" dirty="0">
                <a:latin typeface="맑은 고딕" panose="020B0503020000020004" pitchFamily="50" charset="-127"/>
                <a:ea typeface="맑은 고딕" panose="020B0503020000020004" pitchFamily="50" charset="-127"/>
              </a:rPr>
              <a:t>그림 </a:t>
            </a:r>
            <a:r>
              <a:rPr lang="en-US" altLang="ko-KR" sz="1000" b="1" dirty="0">
                <a:latin typeface="맑은 고딕" panose="020B0503020000020004" pitchFamily="50" charset="-127"/>
                <a:ea typeface="맑은 고딕" panose="020B0503020000020004" pitchFamily="50" charset="-127"/>
              </a:rPr>
              <a:t>1) </a:t>
            </a:r>
            <a:r>
              <a:rPr lang="ko-KR" altLang="en-US" sz="1000" b="1" dirty="0" smtClean="0">
                <a:latin typeface="맑은 고딕" panose="020B0503020000020004" pitchFamily="50" charset="-127"/>
                <a:ea typeface="맑은 고딕" panose="020B0503020000020004" pitchFamily="50" charset="-127"/>
              </a:rPr>
              <a:t>전체 </a:t>
            </a:r>
            <a:r>
              <a:rPr lang="ko-KR" altLang="en-US" sz="1000" b="1" dirty="0" err="1">
                <a:latin typeface="맑은 고딕" panose="020B0503020000020004" pitchFamily="50" charset="-127"/>
                <a:ea typeface="맑은 고딕" panose="020B0503020000020004" pitchFamily="50" charset="-127"/>
              </a:rPr>
              <a:t>인구중에서</a:t>
            </a:r>
            <a:r>
              <a:rPr lang="ko-KR" altLang="en-US" sz="1000" b="1" dirty="0">
                <a:latin typeface="맑은 고딕" panose="020B0503020000020004" pitchFamily="50" charset="-127"/>
                <a:ea typeface="맑은 고딕" panose="020B0503020000020004" pitchFamily="50" charset="-127"/>
              </a:rPr>
              <a:t> 노인 인구 점유율 </a:t>
            </a:r>
            <a:r>
              <a:rPr lang="ko-KR" altLang="en-US" sz="1000" b="1" dirty="0" smtClean="0">
                <a:latin typeface="맑은 고딕" panose="020B0503020000020004" pitchFamily="50" charset="-127"/>
                <a:ea typeface="맑은 고딕" panose="020B0503020000020004" pitchFamily="50" charset="-127"/>
              </a:rPr>
              <a:t>추세</a:t>
            </a:r>
            <a:endParaRPr lang="en-US" altLang="ko-KR" sz="1000" b="1" dirty="0" smtClean="0">
              <a:latin typeface="맑은 고딕" panose="020B0503020000020004" pitchFamily="50" charset="-127"/>
              <a:ea typeface="맑은 고딕" panose="020B0503020000020004" pitchFamily="50" charset="-127"/>
            </a:endParaRPr>
          </a:p>
          <a:p>
            <a:pPr fontAlgn="base"/>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맑은 고딕" panose="020B0503020000020004" pitchFamily="50" charset="-127"/>
                <a:ea typeface="맑은 고딕" panose="020B0503020000020004" pitchFamily="50" charset="-127"/>
              </a:rPr>
              <a:t>교통사고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사망자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10</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명 중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3.2</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명은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65</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세 이상 노인 홈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소식</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정보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err="1">
                <a:solidFill>
                  <a:schemeClr val="tx1">
                    <a:lumMod val="50000"/>
                    <a:lumOff val="50000"/>
                  </a:schemeClr>
                </a:solidFill>
                <a:latin typeface="맑은 고딕" panose="020B0503020000020004" pitchFamily="50" charset="-127"/>
                <a:ea typeface="맑은 고딕" panose="020B0503020000020004" pitchFamily="50" charset="-127"/>
              </a:rPr>
              <a:t>알림마당</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&gt; </a:t>
            </a:r>
            <a:r>
              <a:rPr lang="ko-KR" altLang="en-US" sz="800" dirty="0">
                <a:solidFill>
                  <a:schemeClr val="tx1">
                    <a:lumMod val="50000"/>
                    <a:lumOff val="50000"/>
                  </a:schemeClr>
                </a:solidFill>
                <a:latin typeface="맑은 고딕" panose="020B0503020000020004" pitchFamily="50" charset="-127"/>
                <a:ea typeface="맑은 고딕" panose="020B0503020000020004" pitchFamily="50" charset="-127"/>
              </a:rPr>
              <a:t>보도자료 </a:t>
            </a:r>
            <a:r>
              <a:rPr lang="en-US" altLang="ko-KR" sz="800" dirty="0">
                <a:solidFill>
                  <a:schemeClr val="tx1">
                    <a:lumMod val="50000"/>
                    <a:lumOff val="50000"/>
                  </a:schemeClr>
                </a:solidFill>
                <a:latin typeface="맑은 고딕" panose="020B0503020000020004" pitchFamily="50" charset="-127"/>
                <a:ea typeface="맑은 고딕" panose="020B0503020000020004" pitchFamily="50" charset="-127"/>
              </a:rPr>
              <a:t>(koroad.or.kr</a:t>
            </a:r>
            <a:r>
              <a:rPr lang="en-US" altLang="ko-KR" sz="800" dirty="0" smtClean="0">
                <a:solidFill>
                  <a:schemeClr val="tx1">
                    <a:lumMod val="50000"/>
                    <a:lumOff val="50000"/>
                  </a:schemeClr>
                </a:solidFill>
                <a:latin typeface="맑은 고딕" panose="020B0503020000020004" pitchFamily="50" charset="-127"/>
                <a:ea typeface="맑은 고딕" panose="020B0503020000020004" pitchFamily="50" charset="-127"/>
              </a:rPr>
              <a:t>)</a:t>
            </a:r>
            <a:endParaRPr lang="en-US" altLang="ko-KR" sz="10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pic>
        <p:nvPicPr>
          <p:cNvPr id="2052" name="Picture 4" descr="https://www.100ssd.co.kr/news/photo/202110/81109_61225_5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1387" y="2562225"/>
            <a:ext cx="4384274" cy="305795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6711387" y="5967115"/>
            <a:ext cx="4384274" cy="492443"/>
          </a:xfrm>
          <a:prstGeom prst="rect">
            <a:avLst/>
          </a:prstGeom>
        </p:spPr>
        <p:txBody>
          <a:bodyPr wrap="square">
            <a:spAutoFit/>
          </a:bodyPr>
          <a:lstStyle/>
          <a:p>
            <a:pPr fontAlgn="base" latinLnBrk="0"/>
            <a:r>
              <a:rPr lang="en-US" altLang="ko-KR" sz="1000" b="1" dirty="0">
                <a:latin typeface="맑은고딕"/>
                <a:ea typeface="맑은 고딕" panose="020B0503020000020004" pitchFamily="50" charset="-127"/>
              </a:rPr>
              <a:t>(</a:t>
            </a:r>
            <a:r>
              <a:rPr lang="ko-KR" altLang="en-US" sz="1000" b="1" dirty="0">
                <a:latin typeface="맑은고딕"/>
                <a:ea typeface="맑은 고딕" panose="020B0503020000020004" pitchFamily="50" charset="-127"/>
              </a:rPr>
              <a:t>그림 </a:t>
            </a:r>
            <a:r>
              <a:rPr lang="en-US" altLang="ko-KR" sz="1000" b="1" dirty="0">
                <a:latin typeface="맑은고딕"/>
                <a:ea typeface="맑은 고딕" panose="020B0503020000020004" pitchFamily="50" charset="-127"/>
              </a:rPr>
              <a:t>2) </a:t>
            </a:r>
            <a:r>
              <a:rPr lang="en-US" altLang="ko-KR" sz="1000" b="1" dirty="0" smtClean="0">
                <a:latin typeface="맑은고딕"/>
                <a:ea typeface="맑은 고딕" panose="020B0503020000020004" pitchFamily="50" charset="-127"/>
              </a:rPr>
              <a:t>65</a:t>
            </a:r>
            <a:r>
              <a:rPr lang="ko-KR" altLang="en-US" sz="1000" b="1" dirty="0" smtClean="0">
                <a:latin typeface="맑은고딕"/>
                <a:ea typeface="맑은 고딕" panose="020B0503020000020004" pitchFamily="50" charset="-127"/>
              </a:rPr>
              <a:t>세 이상 고령인구 추이</a:t>
            </a:r>
            <a:r>
              <a:rPr lang="en-US" altLang="ko-KR" sz="1000" b="1" dirty="0">
                <a:latin typeface="맑은고딕"/>
                <a:ea typeface="맑은 고딕" panose="020B0503020000020004" pitchFamily="50" charset="-127"/>
              </a:rPr>
              <a:t/>
            </a:r>
            <a:br>
              <a:rPr lang="en-US" altLang="ko-KR" sz="1000" b="1" dirty="0">
                <a:latin typeface="맑은고딕"/>
                <a:ea typeface="맑은 고딕" panose="020B0503020000020004" pitchFamily="50" charset="-127"/>
              </a:rPr>
            </a:b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 2021</a:t>
            </a:r>
            <a:r>
              <a:rPr lang="ko-KR" altLang="en-US" sz="800" dirty="0">
                <a:solidFill>
                  <a:schemeClr val="tx1">
                    <a:lumMod val="50000"/>
                    <a:lumOff val="50000"/>
                  </a:schemeClr>
                </a:solidFill>
                <a:latin typeface="+mn-ea"/>
              </a:rPr>
              <a:t>년 </a:t>
            </a:r>
            <a:r>
              <a:rPr lang="ko-KR" altLang="en-US" sz="800" dirty="0" err="1">
                <a:solidFill>
                  <a:schemeClr val="tx1">
                    <a:lumMod val="50000"/>
                    <a:lumOff val="50000"/>
                  </a:schemeClr>
                </a:solidFill>
                <a:latin typeface="+mn-ea"/>
              </a:rPr>
              <a:t>고령자통계</a:t>
            </a:r>
            <a:r>
              <a:rPr lang="ko-KR" altLang="en-US" sz="800" dirty="0">
                <a:solidFill>
                  <a:schemeClr val="tx1">
                    <a:lumMod val="50000"/>
                    <a:lumOff val="50000"/>
                  </a:schemeClr>
                </a:solidFill>
                <a:latin typeface="+mn-ea"/>
              </a:rPr>
              <a:t> 발표</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올해 노인인구 </a:t>
            </a:r>
            <a:r>
              <a:rPr lang="en-US" altLang="ko-KR" sz="800" dirty="0">
                <a:solidFill>
                  <a:schemeClr val="tx1">
                    <a:lumMod val="50000"/>
                    <a:lumOff val="50000"/>
                  </a:schemeClr>
                </a:solidFill>
                <a:latin typeface="+mn-ea"/>
              </a:rPr>
              <a:t>853</a:t>
            </a:r>
            <a:r>
              <a:rPr lang="ko-KR" altLang="en-US" sz="800" dirty="0">
                <a:solidFill>
                  <a:schemeClr val="tx1">
                    <a:lumMod val="50000"/>
                    <a:lumOff val="50000"/>
                  </a:schemeClr>
                </a:solidFill>
                <a:latin typeface="+mn-ea"/>
              </a:rPr>
              <a:t>만명</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전체 인구의 </a:t>
            </a:r>
            <a:r>
              <a:rPr lang="en-US" altLang="ko-KR" sz="800" dirty="0">
                <a:solidFill>
                  <a:schemeClr val="tx1">
                    <a:lumMod val="50000"/>
                    <a:lumOff val="50000"/>
                  </a:schemeClr>
                </a:solidFill>
                <a:latin typeface="+mn-ea"/>
              </a:rPr>
              <a:t>16.5% - </a:t>
            </a:r>
            <a:r>
              <a:rPr lang="ko-KR" altLang="en-US" sz="800" dirty="0" err="1">
                <a:solidFill>
                  <a:schemeClr val="tx1">
                    <a:lumMod val="50000"/>
                    <a:lumOff val="50000"/>
                  </a:schemeClr>
                </a:solidFill>
                <a:latin typeface="+mn-ea"/>
              </a:rPr>
              <a:t>백세시대</a:t>
            </a:r>
            <a:r>
              <a:rPr lang="ko-KR" altLang="en-US" sz="800" dirty="0">
                <a:solidFill>
                  <a:schemeClr val="tx1">
                    <a:lumMod val="50000"/>
                    <a:lumOff val="50000"/>
                  </a:schemeClr>
                </a:solidFill>
                <a:latin typeface="+mn-ea"/>
              </a:rPr>
              <a:t> </a:t>
            </a:r>
            <a:r>
              <a:rPr lang="en-US" altLang="ko-KR" sz="800" dirty="0">
                <a:solidFill>
                  <a:schemeClr val="tx1">
                    <a:lumMod val="50000"/>
                    <a:lumOff val="50000"/>
                  </a:schemeClr>
                </a:solidFill>
                <a:latin typeface="+mn-ea"/>
              </a:rPr>
              <a:t>(100ssd.co.kr)</a:t>
            </a:r>
          </a:p>
        </p:txBody>
      </p:sp>
      <p:grpSp>
        <p:nvGrpSpPr>
          <p:cNvPr id="23" name="그룹 22"/>
          <p:cNvGrpSpPr/>
          <p:nvPr/>
        </p:nvGrpSpPr>
        <p:grpSpPr>
          <a:xfrm>
            <a:off x="2391001" y="241726"/>
            <a:ext cx="8138886" cy="862519"/>
            <a:chOff x="2391001" y="241726"/>
            <a:chExt cx="8138886" cy="862519"/>
          </a:xfrm>
        </p:grpSpPr>
        <p:sp>
          <p:nvSpPr>
            <p:cNvPr id="24"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5"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5" name="슬라이드 번호 개체 틀 4"/>
          <p:cNvSpPr>
            <a:spLocks noGrp="1"/>
          </p:cNvSpPr>
          <p:nvPr>
            <p:ph type="sldNum" sz="quarter" idx="12"/>
          </p:nvPr>
        </p:nvSpPr>
        <p:spPr/>
        <p:txBody>
          <a:bodyPr/>
          <a:lstStyle/>
          <a:p>
            <a:fld id="{B1393E5F-521B-4CAD-9D3A-AE923D912DCE}" type="slidenum">
              <a:rPr lang="en-US" smtClean="0"/>
              <a:pPr/>
              <a:t>6</a:t>
            </a:fld>
            <a:endParaRPr lang="en-US"/>
          </a:p>
        </p:txBody>
      </p:sp>
      <p:sp>
        <p:nvSpPr>
          <p:cNvPr id="12" name="직사각형 11"/>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b="1" dirty="0" smtClean="0">
                <a:solidFill>
                  <a:srgbClr val="FF0000"/>
                </a:solidFill>
              </a:rPr>
              <a:t>(고령 </a:t>
            </a:r>
            <a:r>
              <a:rPr lang="ko-KR" altLang="en-US" b="1" dirty="0">
                <a:solidFill>
                  <a:srgbClr val="FF0000"/>
                </a:solidFill>
              </a:rPr>
              <a:t>운전자 관련 현황)</a:t>
            </a:r>
          </a:p>
          <a:p>
            <a:r>
              <a:rPr lang="ko-KR" altLang="en-US" b="1" dirty="0">
                <a:solidFill>
                  <a:srgbClr val="FF0000"/>
                </a:solidFill>
              </a:rPr>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140" name="Object 2"/>
          <p:cNvSpPr txBox="1"/>
          <p:nvPr/>
        </p:nvSpPr>
        <p:spPr>
          <a:xfrm>
            <a:off x="697917" y="1495425"/>
            <a:ext cx="8765170" cy="1372683"/>
          </a:xfrm>
          <a:prstGeom prst="rect">
            <a:avLst/>
          </a:prstGeom>
          <a:noFill/>
        </p:spPr>
        <p:txBody>
          <a:bodyPr wrap="square" rtlCol="0" anchor="t">
            <a:spAutoFit/>
          </a:bodyPr>
          <a:lstStyle/>
          <a:p>
            <a:pPr>
              <a:lnSpc>
                <a:spcPct val="130000"/>
              </a:lnSpc>
            </a:pPr>
            <a:r>
              <a:rPr lang="en-US" altLang="ko-KR"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rPr>
              <a:t>65</a:t>
            </a:r>
            <a:r>
              <a:rPr lang="ko-KR" altLang="en-US"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rPr>
              <a:t>세 이상 고령인구 점유율 추이</a:t>
            </a:r>
            <a:endParaRPr lang="en-US" altLang="ko-KR" sz="2800" b="1" dirty="0" smtClean="0">
              <a:solidFill>
                <a:schemeClr val="accent4">
                  <a:lumMod val="50000"/>
                </a:schemeClr>
              </a:solidFill>
              <a:latin typeface="맑은 고딕" panose="020B0503020000020004" pitchFamily="50" charset="-127"/>
              <a:ea typeface="맑은 고딕" panose="020B0503020000020004" pitchFamily="50" charset="-127"/>
              <a:cs typeface="THELuxGoB" pitchFamily="34" charset="0"/>
            </a:endParaRPr>
          </a:p>
          <a:p>
            <a:pPr marL="171450" indent="-171450">
              <a:lnSpc>
                <a:spcPct val="130000"/>
              </a:lnSpc>
              <a:buFontTx/>
              <a:buChar char="-"/>
            </a:pPr>
            <a:r>
              <a:rPr lang="ko-KR" altLang="en-US" sz="1200" b="1" dirty="0" err="1" smtClean="0">
                <a:solidFill>
                  <a:schemeClr val="accent4">
                    <a:lumMod val="50000"/>
                  </a:schemeClr>
                </a:solidFill>
                <a:latin typeface="+mn-ea"/>
                <a:cs typeface="THELuxGoB" pitchFamily="34" charset="0"/>
              </a:rPr>
              <a:t>고령화사회</a:t>
            </a:r>
            <a:r>
              <a:rPr lang="en-US" altLang="ko-KR" sz="1200" b="1" dirty="0">
                <a:solidFill>
                  <a:schemeClr val="accent4">
                    <a:lumMod val="50000"/>
                  </a:schemeClr>
                </a:solidFill>
                <a:latin typeface="+mn-ea"/>
                <a:cs typeface="THELuxGoB" pitchFamily="34" charset="0"/>
              </a:rPr>
              <a:t>(aging society</a:t>
            </a:r>
            <a:r>
              <a:rPr lang="en-US" altLang="ko-KR" sz="1200" b="1" dirty="0" smtClean="0">
                <a:solidFill>
                  <a:schemeClr val="accent4">
                    <a:lumMod val="50000"/>
                  </a:schemeClr>
                </a:solidFill>
                <a:latin typeface="+mn-ea"/>
                <a:cs typeface="THELuxGoB" pitchFamily="34" charset="0"/>
              </a:rPr>
              <a:t>)</a:t>
            </a:r>
            <a:r>
              <a:rPr lang="en-US" altLang="ko-KR" sz="1200" dirty="0" smtClean="0">
                <a:solidFill>
                  <a:schemeClr val="accent4">
                    <a:lumMod val="50000"/>
                  </a:schemeClr>
                </a:solidFill>
                <a:latin typeface="+mn-ea"/>
                <a:cs typeface="THELuxGoB" pitchFamily="34" charset="0"/>
              </a:rPr>
              <a:t> : 65</a:t>
            </a:r>
            <a:r>
              <a:rPr lang="ko-KR" altLang="en-US" sz="1200" dirty="0">
                <a:solidFill>
                  <a:schemeClr val="accent4">
                    <a:lumMod val="50000"/>
                  </a:schemeClr>
                </a:solidFill>
                <a:latin typeface="+mn-ea"/>
                <a:cs typeface="THELuxGoB" pitchFamily="34" charset="0"/>
              </a:rPr>
              <a:t>세 이상 인구 비율이 </a:t>
            </a:r>
            <a:r>
              <a:rPr lang="en-US" altLang="ko-KR" sz="1200" dirty="0">
                <a:solidFill>
                  <a:schemeClr val="accent4">
                    <a:lumMod val="50000"/>
                  </a:schemeClr>
                </a:solidFill>
                <a:latin typeface="+mn-ea"/>
                <a:cs typeface="THELuxGoB" pitchFamily="34" charset="0"/>
              </a:rPr>
              <a:t>7%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a:p>
            <a:pPr marL="171450" indent="-171450">
              <a:lnSpc>
                <a:spcPct val="130000"/>
              </a:lnSpc>
              <a:buFontTx/>
              <a:buChar char="-"/>
            </a:pPr>
            <a:r>
              <a:rPr lang="ko-KR" altLang="en-US" sz="1200" b="1" dirty="0" smtClean="0">
                <a:solidFill>
                  <a:schemeClr val="accent4">
                    <a:lumMod val="50000"/>
                  </a:schemeClr>
                </a:solidFill>
                <a:latin typeface="+mn-ea"/>
                <a:cs typeface="THELuxGoB" pitchFamily="34" charset="0"/>
              </a:rPr>
              <a:t>고령사회</a:t>
            </a:r>
            <a:r>
              <a:rPr lang="en-US" altLang="ko-KR" sz="1200" b="1" dirty="0">
                <a:solidFill>
                  <a:schemeClr val="accent4">
                    <a:lumMod val="50000"/>
                  </a:schemeClr>
                </a:solidFill>
                <a:latin typeface="+mn-ea"/>
                <a:cs typeface="THELuxGoB" pitchFamily="34" charset="0"/>
              </a:rPr>
              <a:t>(aged society</a:t>
            </a:r>
            <a:r>
              <a:rPr lang="en-US" altLang="ko-KR" sz="1200" b="1" dirty="0" smtClean="0">
                <a:solidFill>
                  <a:schemeClr val="accent4">
                    <a:lumMod val="50000"/>
                  </a:schemeClr>
                </a:solidFill>
                <a:latin typeface="+mn-ea"/>
                <a:cs typeface="THELuxGoB" pitchFamily="34" charset="0"/>
              </a:rPr>
              <a:t>)</a:t>
            </a:r>
            <a:r>
              <a:rPr lang="en-US" altLang="ko-KR" sz="1200" dirty="0" smtClean="0">
                <a:solidFill>
                  <a:schemeClr val="accent4">
                    <a:lumMod val="50000"/>
                  </a:schemeClr>
                </a:solidFill>
                <a:latin typeface="+mn-ea"/>
                <a:cs typeface="THELuxGoB" pitchFamily="34" charset="0"/>
              </a:rPr>
              <a:t>  : </a:t>
            </a:r>
            <a:r>
              <a:rPr lang="en-US" altLang="ko-KR" sz="1200" dirty="0">
                <a:solidFill>
                  <a:schemeClr val="accent4">
                    <a:lumMod val="50000"/>
                  </a:schemeClr>
                </a:solidFill>
                <a:latin typeface="+mn-ea"/>
                <a:cs typeface="THELuxGoB" pitchFamily="34" charset="0"/>
              </a:rPr>
              <a:t> 65</a:t>
            </a:r>
            <a:r>
              <a:rPr lang="ko-KR" altLang="en-US" sz="1200" dirty="0">
                <a:solidFill>
                  <a:schemeClr val="accent4">
                    <a:lumMod val="50000"/>
                  </a:schemeClr>
                </a:solidFill>
                <a:latin typeface="+mn-ea"/>
                <a:cs typeface="THELuxGoB" pitchFamily="34" charset="0"/>
              </a:rPr>
              <a:t>세 이상 인구 비율이 </a:t>
            </a:r>
            <a:r>
              <a:rPr lang="en-US" altLang="ko-KR" sz="1200" dirty="0" smtClean="0">
                <a:solidFill>
                  <a:schemeClr val="accent4">
                    <a:lumMod val="50000"/>
                  </a:schemeClr>
                </a:solidFill>
                <a:latin typeface="+mn-ea"/>
                <a:cs typeface="THELuxGoB" pitchFamily="34" charset="0"/>
              </a:rPr>
              <a:t>14</a:t>
            </a:r>
            <a:r>
              <a:rPr lang="en-US" altLang="ko-KR" sz="1200" dirty="0">
                <a:solidFill>
                  <a:schemeClr val="accent4">
                    <a:lumMod val="50000"/>
                  </a:schemeClr>
                </a:solidFill>
                <a:latin typeface="+mn-ea"/>
                <a:cs typeface="THELuxGoB" pitchFamily="34" charset="0"/>
              </a:rPr>
              <a:t>%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a:p>
            <a:pPr marL="171450" indent="-171450">
              <a:lnSpc>
                <a:spcPct val="130000"/>
              </a:lnSpc>
              <a:buFontTx/>
              <a:buChar char="-"/>
            </a:pPr>
            <a:r>
              <a:rPr lang="ko-KR" altLang="en-US" sz="1200" b="1" dirty="0" err="1" smtClean="0">
                <a:solidFill>
                  <a:schemeClr val="accent4">
                    <a:lumMod val="50000"/>
                  </a:schemeClr>
                </a:solidFill>
                <a:latin typeface="+mn-ea"/>
                <a:cs typeface="THELuxGoB" pitchFamily="34" charset="0"/>
              </a:rPr>
              <a:t>초고령사회</a:t>
            </a:r>
            <a:r>
              <a:rPr lang="en-US" altLang="ko-KR" sz="1200" b="1" dirty="0">
                <a:solidFill>
                  <a:schemeClr val="accent4">
                    <a:lumMod val="50000"/>
                  </a:schemeClr>
                </a:solidFill>
                <a:latin typeface="+mn-ea"/>
                <a:cs typeface="THELuxGoB" pitchFamily="34" charset="0"/>
              </a:rPr>
              <a:t>(super-aged society</a:t>
            </a:r>
            <a:r>
              <a:rPr lang="en-US" altLang="ko-KR" sz="1200" b="1" dirty="0" smtClean="0">
                <a:solidFill>
                  <a:schemeClr val="accent4">
                    <a:lumMod val="50000"/>
                  </a:schemeClr>
                </a:solidFill>
                <a:latin typeface="+mn-ea"/>
                <a:cs typeface="THELuxGoB" pitchFamily="34" charset="0"/>
              </a:rPr>
              <a:t>) </a:t>
            </a:r>
            <a:r>
              <a:rPr lang="en-US" altLang="ko-KR" sz="1200" dirty="0" smtClean="0">
                <a:solidFill>
                  <a:schemeClr val="accent4">
                    <a:lumMod val="50000"/>
                  </a:schemeClr>
                </a:solidFill>
                <a:latin typeface="+mn-ea"/>
                <a:cs typeface="THELuxGoB" pitchFamily="34" charset="0"/>
              </a:rPr>
              <a:t>: </a:t>
            </a:r>
            <a:r>
              <a:rPr lang="en-US" altLang="ko-KR" sz="1200" dirty="0">
                <a:solidFill>
                  <a:schemeClr val="accent4">
                    <a:lumMod val="50000"/>
                  </a:schemeClr>
                </a:solidFill>
                <a:latin typeface="+mn-ea"/>
                <a:cs typeface="THELuxGoB" pitchFamily="34" charset="0"/>
              </a:rPr>
              <a:t>65</a:t>
            </a:r>
            <a:r>
              <a:rPr lang="ko-KR" altLang="en-US" sz="1200" dirty="0">
                <a:solidFill>
                  <a:schemeClr val="accent4">
                    <a:lumMod val="50000"/>
                  </a:schemeClr>
                </a:solidFill>
                <a:latin typeface="+mn-ea"/>
                <a:cs typeface="THELuxGoB" pitchFamily="34" charset="0"/>
              </a:rPr>
              <a:t>세 이상 인구 비율이 </a:t>
            </a:r>
            <a:r>
              <a:rPr lang="en-US" altLang="ko-KR" sz="1200" dirty="0" smtClean="0">
                <a:solidFill>
                  <a:schemeClr val="accent4">
                    <a:lumMod val="50000"/>
                  </a:schemeClr>
                </a:solidFill>
                <a:latin typeface="+mn-ea"/>
                <a:cs typeface="THELuxGoB" pitchFamily="34" charset="0"/>
              </a:rPr>
              <a:t>20</a:t>
            </a:r>
            <a:r>
              <a:rPr lang="en-US" altLang="ko-KR" sz="1200" dirty="0">
                <a:solidFill>
                  <a:schemeClr val="accent4">
                    <a:lumMod val="50000"/>
                  </a:schemeClr>
                </a:solidFill>
                <a:latin typeface="+mn-ea"/>
                <a:cs typeface="THELuxGoB" pitchFamily="34" charset="0"/>
              </a:rPr>
              <a:t>% </a:t>
            </a:r>
            <a:r>
              <a:rPr lang="ko-KR" altLang="en-US" sz="1200" dirty="0" smtClean="0">
                <a:solidFill>
                  <a:schemeClr val="accent4">
                    <a:lumMod val="50000"/>
                  </a:schemeClr>
                </a:solidFill>
                <a:latin typeface="+mn-ea"/>
                <a:cs typeface="THELuxGoB" pitchFamily="34" charset="0"/>
              </a:rPr>
              <a:t>이상</a:t>
            </a:r>
            <a:endParaRPr lang="en-US" altLang="ko-KR" sz="1200" dirty="0" smtClean="0">
              <a:solidFill>
                <a:schemeClr val="accent4">
                  <a:lumMod val="50000"/>
                </a:schemeClr>
              </a:solidFill>
              <a:latin typeface="+mn-ea"/>
              <a:cs typeface="THELuxGoB" pitchFamily="34" charset="0"/>
            </a:endParaRPr>
          </a:p>
        </p:txBody>
      </p:sp>
      <p:grpSp>
        <p:nvGrpSpPr>
          <p:cNvPr id="148" name="그룹 147"/>
          <p:cNvGrpSpPr/>
          <p:nvPr/>
        </p:nvGrpSpPr>
        <p:grpSpPr>
          <a:xfrm>
            <a:off x="1079053" y="1807764"/>
            <a:ext cx="8765034" cy="4826696"/>
            <a:chOff x="801633" y="2002729"/>
            <a:chExt cx="8765034" cy="4826696"/>
          </a:xfrm>
        </p:grpSpPr>
        <p:grpSp>
          <p:nvGrpSpPr>
            <p:cNvPr id="138" name="그룹 137"/>
            <p:cNvGrpSpPr>
              <a:grpSpLocks noChangeAspect="1"/>
            </p:cNvGrpSpPr>
            <p:nvPr/>
          </p:nvGrpSpPr>
          <p:grpSpPr>
            <a:xfrm>
              <a:off x="801633" y="2002729"/>
              <a:ext cx="8178909" cy="4826696"/>
              <a:chOff x="1273041" y="1778198"/>
              <a:chExt cx="8611091" cy="5081744"/>
            </a:xfrm>
          </p:grpSpPr>
          <p:grpSp>
            <p:nvGrpSpPr>
              <p:cNvPr id="9" name="그룹 8"/>
              <p:cNvGrpSpPr/>
              <p:nvPr/>
            </p:nvGrpSpPr>
            <p:grpSpPr>
              <a:xfrm>
                <a:off x="1273041" y="2052583"/>
                <a:ext cx="8611091" cy="4807359"/>
                <a:chOff x="1080595" y="7991067"/>
                <a:chExt cx="8611091" cy="4807359"/>
              </a:xfrm>
            </p:grpSpPr>
            <p:sp>
              <p:nvSpPr>
                <p:cNvPr id="92" name="직사각형 5"/>
                <p:cNvSpPr/>
                <p:nvPr/>
              </p:nvSpPr>
              <p:spPr>
                <a:xfrm>
                  <a:off x="1080596" y="12146957"/>
                  <a:ext cx="601446" cy="351043"/>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28"/>
                <p:cNvSpPr/>
                <p:nvPr/>
              </p:nvSpPr>
              <p:spPr>
                <a:xfrm>
                  <a:off x="2081802" y="12067690"/>
                  <a:ext cx="601446" cy="43031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29"/>
                <p:cNvSpPr/>
                <p:nvPr/>
              </p:nvSpPr>
              <p:spPr>
                <a:xfrm>
                  <a:off x="3083008" y="11920478"/>
                  <a:ext cx="601446" cy="577522"/>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30"/>
                <p:cNvSpPr/>
                <p:nvPr/>
              </p:nvSpPr>
              <p:spPr>
                <a:xfrm>
                  <a:off x="4084214" y="11682675"/>
                  <a:ext cx="601446" cy="815325"/>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32"/>
                <p:cNvSpPr/>
                <p:nvPr/>
              </p:nvSpPr>
              <p:spPr>
                <a:xfrm>
                  <a:off x="5085420" y="11252365"/>
                  <a:ext cx="601446" cy="1245635"/>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34"/>
                <p:cNvSpPr/>
                <p:nvPr/>
              </p:nvSpPr>
              <p:spPr>
                <a:xfrm>
                  <a:off x="6086625" y="10720139"/>
                  <a:ext cx="601446" cy="1777861"/>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101" name="직사각형 36"/>
                <p:cNvSpPr/>
                <p:nvPr/>
              </p:nvSpPr>
              <p:spPr>
                <a:xfrm>
                  <a:off x="7087830" y="9667012"/>
                  <a:ext cx="601446" cy="2830988"/>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102" name="직사각형 37"/>
                <p:cNvSpPr/>
                <p:nvPr/>
              </p:nvSpPr>
              <p:spPr>
                <a:xfrm>
                  <a:off x="8089035" y="8659180"/>
                  <a:ext cx="601446" cy="383882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38"/>
                <p:cNvSpPr/>
                <p:nvPr/>
              </p:nvSpPr>
              <p:spPr>
                <a:xfrm>
                  <a:off x="9090240" y="7991067"/>
                  <a:ext cx="601446" cy="4506933"/>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xtBox 103"/>
                <p:cNvSpPr txBox="1"/>
                <p:nvPr/>
              </p:nvSpPr>
              <p:spPr>
                <a:xfrm>
                  <a:off x="1080595" y="12490649"/>
                  <a:ext cx="601447" cy="307777"/>
                </a:xfrm>
                <a:prstGeom prst="rect">
                  <a:avLst/>
                </a:prstGeom>
                <a:noFill/>
              </p:spPr>
              <p:txBody>
                <a:bodyPr wrap="none" rtlCol="0">
                  <a:spAutoFit/>
                </a:bodyPr>
                <a:lstStyle/>
                <a:p>
                  <a:r>
                    <a:rPr lang="en-US" altLang="ko-KR" sz="1400" b="1" dirty="0" smtClean="0">
                      <a:solidFill>
                        <a:srgbClr val="7030A0"/>
                      </a:solidFill>
                    </a:rPr>
                    <a:t>1970</a:t>
                  </a:r>
                  <a:endParaRPr lang="ko-KR" altLang="en-US" sz="1400" b="1" dirty="0">
                    <a:solidFill>
                      <a:srgbClr val="7030A0"/>
                    </a:solidFill>
                  </a:endParaRPr>
                </a:p>
              </p:txBody>
            </p:sp>
            <p:sp>
              <p:nvSpPr>
                <p:cNvPr id="105" name="TextBox 104"/>
                <p:cNvSpPr txBox="1"/>
                <p:nvPr/>
              </p:nvSpPr>
              <p:spPr>
                <a:xfrm>
                  <a:off x="2081801" y="12490649"/>
                  <a:ext cx="601447" cy="307777"/>
                </a:xfrm>
                <a:prstGeom prst="rect">
                  <a:avLst/>
                </a:prstGeom>
                <a:noFill/>
              </p:spPr>
              <p:txBody>
                <a:bodyPr wrap="none" rtlCol="0">
                  <a:spAutoFit/>
                </a:bodyPr>
                <a:lstStyle/>
                <a:p>
                  <a:r>
                    <a:rPr lang="en-US" altLang="ko-KR" sz="1400" b="1" dirty="0" smtClean="0">
                      <a:solidFill>
                        <a:srgbClr val="7030A0"/>
                      </a:solidFill>
                    </a:rPr>
                    <a:t>1980</a:t>
                  </a:r>
                  <a:endParaRPr lang="ko-KR" altLang="en-US" sz="1400" b="1" dirty="0">
                    <a:solidFill>
                      <a:srgbClr val="7030A0"/>
                    </a:solidFill>
                  </a:endParaRPr>
                </a:p>
              </p:txBody>
            </p:sp>
            <p:sp>
              <p:nvSpPr>
                <p:cNvPr id="106" name="TextBox 105"/>
                <p:cNvSpPr txBox="1"/>
                <p:nvPr/>
              </p:nvSpPr>
              <p:spPr>
                <a:xfrm>
                  <a:off x="3083007" y="12490649"/>
                  <a:ext cx="601447" cy="307777"/>
                </a:xfrm>
                <a:prstGeom prst="rect">
                  <a:avLst/>
                </a:prstGeom>
                <a:noFill/>
              </p:spPr>
              <p:txBody>
                <a:bodyPr wrap="none" rtlCol="0">
                  <a:spAutoFit/>
                </a:bodyPr>
                <a:lstStyle/>
                <a:p>
                  <a:r>
                    <a:rPr lang="en-US" altLang="ko-KR" sz="1400" b="1" dirty="0" smtClean="0">
                      <a:solidFill>
                        <a:srgbClr val="7030A0"/>
                      </a:solidFill>
                    </a:rPr>
                    <a:t>1990</a:t>
                  </a:r>
                  <a:endParaRPr lang="ko-KR" altLang="en-US" sz="1400" b="1" dirty="0">
                    <a:solidFill>
                      <a:srgbClr val="7030A0"/>
                    </a:solidFill>
                  </a:endParaRPr>
                </a:p>
              </p:txBody>
            </p:sp>
            <p:sp>
              <p:nvSpPr>
                <p:cNvPr id="108" name="TextBox 107"/>
                <p:cNvSpPr txBox="1"/>
                <p:nvPr/>
              </p:nvSpPr>
              <p:spPr>
                <a:xfrm>
                  <a:off x="6086624"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2020</a:t>
                  </a:r>
                  <a:endParaRPr lang="ko-KR" altLang="en-US" sz="1400" b="1" dirty="0">
                    <a:solidFill>
                      <a:schemeClr val="accent4">
                        <a:lumMod val="50000"/>
                      </a:schemeClr>
                    </a:solidFill>
                  </a:endParaRPr>
                </a:p>
              </p:txBody>
            </p:sp>
            <p:sp>
              <p:nvSpPr>
                <p:cNvPr id="110" name="TextBox 109"/>
                <p:cNvSpPr txBox="1"/>
                <p:nvPr/>
              </p:nvSpPr>
              <p:spPr>
                <a:xfrm>
                  <a:off x="7087829"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2030</a:t>
                  </a:r>
                  <a:endParaRPr lang="ko-KR" altLang="en-US" sz="1400" b="1" dirty="0">
                    <a:solidFill>
                      <a:schemeClr val="accent4">
                        <a:lumMod val="50000"/>
                      </a:schemeClr>
                    </a:solidFill>
                  </a:endParaRPr>
                </a:p>
              </p:txBody>
            </p:sp>
            <p:sp>
              <p:nvSpPr>
                <p:cNvPr id="111" name="TextBox 110"/>
                <p:cNvSpPr txBox="1"/>
                <p:nvPr/>
              </p:nvSpPr>
              <p:spPr>
                <a:xfrm>
                  <a:off x="8089034" y="12490649"/>
                  <a:ext cx="601447" cy="307777"/>
                </a:xfrm>
                <a:prstGeom prst="rect">
                  <a:avLst/>
                </a:prstGeom>
                <a:noFill/>
              </p:spPr>
              <p:txBody>
                <a:bodyPr wrap="none" rtlCol="0">
                  <a:spAutoFit/>
                </a:bodyPr>
                <a:lstStyle/>
                <a:p>
                  <a:r>
                    <a:rPr lang="en-US" altLang="ko-KR" sz="1400" b="1" dirty="0" smtClean="0">
                      <a:solidFill>
                        <a:srgbClr val="7030A0"/>
                      </a:solidFill>
                    </a:rPr>
                    <a:t>2040</a:t>
                  </a:r>
                  <a:endParaRPr lang="ko-KR" altLang="en-US" sz="1400" b="1" dirty="0">
                    <a:solidFill>
                      <a:srgbClr val="7030A0"/>
                    </a:solidFill>
                  </a:endParaRPr>
                </a:p>
              </p:txBody>
            </p:sp>
            <p:sp>
              <p:nvSpPr>
                <p:cNvPr id="112" name="TextBox 111"/>
                <p:cNvSpPr txBox="1"/>
                <p:nvPr/>
              </p:nvSpPr>
              <p:spPr>
                <a:xfrm>
                  <a:off x="9090239" y="12490649"/>
                  <a:ext cx="601447" cy="307777"/>
                </a:xfrm>
                <a:prstGeom prst="rect">
                  <a:avLst/>
                </a:prstGeom>
                <a:noFill/>
              </p:spPr>
              <p:txBody>
                <a:bodyPr wrap="none" rtlCol="0">
                  <a:spAutoFit/>
                </a:bodyPr>
                <a:lstStyle/>
                <a:p>
                  <a:r>
                    <a:rPr lang="en-US" altLang="ko-KR" sz="1400" b="1" dirty="0" smtClean="0">
                      <a:solidFill>
                        <a:srgbClr val="7030A0"/>
                      </a:solidFill>
                    </a:rPr>
                    <a:t>2050</a:t>
                  </a:r>
                  <a:endParaRPr lang="ko-KR" altLang="en-US" sz="1400" b="1" dirty="0">
                    <a:solidFill>
                      <a:srgbClr val="7030A0"/>
                    </a:solidFill>
                  </a:endParaRPr>
                </a:p>
              </p:txBody>
            </p:sp>
            <p:sp>
              <p:nvSpPr>
                <p:cNvPr id="113" name="TextBox 112"/>
                <p:cNvSpPr txBox="1"/>
                <p:nvPr/>
              </p:nvSpPr>
              <p:spPr>
                <a:xfrm>
                  <a:off x="4084213" y="12490649"/>
                  <a:ext cx="601447" cy="307777"/>
                </a:xfrm>
                <a:prstGeom prst="rect">
                  <a:avLst/>
                </a:prstGeom>
                <a:noFill/>
              </p:spPr>
              <p:txBody>
                <a:bodyPr wrap="none" rtlCol="0">
                  <a:spAutoFit/>
                </a:bodyPr>
                <a:lstStyle/>
                <a:p>
                  <a:r>
                    <a:rPr lang="en-US" altLang="ko-KR" sz="1400" b="1" dirty="0" smtClean="0">
                      <a:solidFill>
                        <a:schemeClr val="accent4">
                          <a:lumMod val="50000"/>
                        </a:schemeClr>
                      </a:solidFill>
                    </a:rPr>
                    <a:t>2000</a:t>
                  </a:r>
                  <a:endParaRPr lang="ko-KR" altLang="en-US" sz="1400" b="1" dirty="0">
                    <a:solidFill>
                      <a:schemeClr val="accent4">
                        <a:lumMod val="50000"/>
                      </a:schemeClr>
                    </a:solidFill>
                  </a:endParaRPr>
                </a:p>
              </p:txBody>
            </p:sp>
            <p:sp>
              <p:nvSpPr>
                <p:cNvPr id="115" name="TextBox 114"/>
                <p:cNvSpPr txBox="1"/>
                <p:nvPr/>
              </p:nvSpPr>
              <p:spPr>
                <a:xfrm>
                  <a:off x="5085419" y="12490649"/>
                  <a:ext cx="601447" cy="307777"/>
                </a:xfrm>
                <a:prstGeom prst="rect">
                  <a:avLst/>
                </a:prstGeom>
                <a:noFill/>
              </p:spPr>
              <p:txBody>
                <a:bodyPr wrap="none" rtlCol="0">
                  <a:spAutoFit/>
                </a:bodyPr>
                <a:lstStyle/>
                <a:p>
                  <a:r>
                    <a:rPr lang="en-US" altLang="ko-KR" sz="1400" b="1" dirty="0" smtClean="0">
                      <a:solidFill>
                        <a:srgbClr val="7030A0"/>
                      </a:solidFill>
                    </a:rPr>
                    <a:t>2010</a:t>
                  </a:r>
                  <a:endParaRPr lang="ko-KR" altLang="en-US" sz="1400" b="1" dirty="0">
                    <a:solidFill>
                      <a:srgbClr val="7030A0"/>
                    </a:solidFill>
                  </a:endParaRPr>
                </a:p>
              </p:txBody>
            </p:sp>
          </p:grpSp>
          <p:sp>
            <p:nvSpPr>
              <p:cNvPr id="119" name="TextBox 118"/>
              <p:cNvSpPr txBox="1"/>
              <p:nvPr/>
            </p:nvSpPr>
            <p:spPr>
              <a:xfrm>
                <a:off x="1349241" y="5912048"/>
                <a:ext cx="439544" cy="307777"/>
              </a:xfrm>
              <a:prstGeom prst="rect">
                <a:avLst/>
              </a:prstGeom>
              <a:noFill/>
            </p:spPr>
            <p:txBody>
              <a:bodyPr wrap="none" rtlCol="0">
                <a:spAutoFit/>
              </a:bodyPr>
              <a:lstStyle/>
              <a:p>
                <a:r>
                  <a:rPr lang="en-US" altLang="ko-KR" sz="1400" b="1" dirty="0" smtClean="0">
                    <a:solidFill>
                      <a:srgbClr val="7030A0"/>
                    </a:solidFill>
                  </a:rPr>
                  <a:t>3.1</a:t>
                </a:r>
                <a:endParaRPr lang="ko-KR" altLang="en-US" sz="1400" b="1" dirty="0">
                  <a:solidFill>
                    <a:srgbClr val="7030A0"/>
                  </a:solidFill>
                </a:endParaRPr>
              </a:p>
            </p:txBody>
          </p:sp>
          <p:sp>
            <p:nvSpPr>
              <p:cNvPr id="120" name="TextBox 119"/>
              <p:cNvSpPr txBox="1"/>
              <p:nvPr/>
            </p:nvSpPr>
            <p:spPr>
              <a:xfrm>
                <a:off x="2350447" y="5838825"/>
                <a:ext cx="439544" cy="307777"/>
              </a:xfrm>
              <a:prstGeom prst="rect">
                <a:avLst/>
              </a:prstGeom>
              <a:noFill/>
            </p:spPr>
            <p:txBody>
              <a:bodyPr wrap="none" rtlCol="0">
                <a:spAutoFit/>
              </a:bodyPr>
              <a:lstStyle/>
              <a:p>
                <a:r>
                  <a:rPr lang="en-US" altLang="ko-KR" sz="1400" b="1" dirty="0" smtClean="0">
                    <a:solidFill>
                      <a:srgbClr val="7030A0"/>
                    </a:solidFill>
                  </a:rPr>
                  <a:t>3.8</a:t>
                </a:r>
                <a:endParaRPr lang="ko-KR" altLang="en-US" sz="1400" b="1" dirty="0">
                  <a:solidFill>
                    <a:srgbClr val="7030A0"/>
                  </a:solidFill>
                </a:endParaRPr>
              </a:p>
            </p:txBody>
          </p:sp>
          <p:sp>
            <p:nvSpPr>
              <p:cNvPr id="121" name="TextBox 120"/>
              <p:cNvSpPr txBox="1"/>
              <p:nvPr/>
            </p:nvSpPr>
            <p:spPr>
              <a:xfrm>
                <a:off x="3351653" y="5686425"/>
                <a:ext cx="439544" cy="307777"/>
              </a:xfrm>
              <a:prstGeom prst="rect">
                <a:avLst/>
              </a:prstGeom>
              <a:noFill/>
            </p:spPr>
            <p:txBody>
              <a:bodyPr wrap="none" rtlCol="0">
                <a:spAutoFit/>
              </a:bodyPr>
              <a:lstStyle/>
              <a:p>
                <a:r>
                  <a:rPr lang="en-US" altLang="ko-KR" sz="1400" b="1" dirty="0" smtClean="0">
                    <a:solidFill>
                      <a:srgbClr val="7030A0"/>
                    </a:solidFill>
                  </a:rPr>
                  <a:t>5.1</a:t>
                </a:r>
                <a:endParaRPr lang="ko-KR" altLang="en-US" sz="1400" b="1" dirty="0">
                  <a:solidFill>
                    <a:srgbClr val="7030A0"/>
                  </a:solidFill>
                </a:endParaRPr>
              </a:p>
            </p:txBody>
          </p:sp>
          <p:sp>
            <p:nvSpPr>
              <p:cNvPr id="122" name="TextBox 121"/>
              <p:cNvSpPr txBox="1"/>
              <p:nvPr/>
            </p:nvSpPr>
            <p:spPr>
              <a:xfrm>
                <a:off x="6292342" y="4467225"/>
                <a:ext cx="543739" cy="307777"/>
              </a:xfrm>
              <a:prstGeom prst="rect">
                <a:avLst/>
              </a:prstGeom>
              <a:noFill/>
            </p:spPr>
            <p:txBody>
              <a:bodyPr wrap="none" rtlCol="0">
                <a:spAutoFit/>
              </a:bodyPr>
              <a:lstStyle/>
              <a:p>
                <a:r>
                  <a:rPr lang="en-US" altLang="ko-KR" sz="1400" b="1" dirty="0" smtClean="0">
                    <a:solidFill>
                      <a:schemeClr val="accent4">
                        <a:lumMod val="50000"/>
                      </a:schemeClr>
                    </a:solidFill>
                  </a:rPr>
                  <a:t>15.7</a:t>
                </a:r>
                <a:endParaRPr lang="ko-KR" altLang="en-US" sz="1400" b="1" dirty="0">
                  <a:solidFill>
                    <a:schemeClr val="accent4">
                      <a:lumMod val="50000"/>
                    </a:schemeClr>
                  </a:solidFill>
                </a:endParaRPr>
              </a:p>
            </p:txBody>
          </p:sp>
          <p:sp>
            <p:nvSpPr>
              <p:cNvPr id="123" name="TextBox 122"/>
              <p:cNvSpPr txBox="1"/>
              <p:nvPr/>
            </p:nvSpPr>
            <p:spPr>
              <a:xfrm>
                <a:off x="7293547" y="3419475"/>
                <a:ext cx="543739" cy="307777"/>
              </a:xfrm>
              <a:prstGeom prst="rect">
                <a:avLst/>
              </a:prstGeom>
              <a:noFill/>
            </p:spPr>
            <p:txBody>
              <a:bodyPr wrap="none" rtlCol="0">
                <a:spAutoFit/>
              </a:bodyPr>
              <a:lstStyle/>
              <a:p>
                <a:r>
                  <a:rPr lang="en-US" altLang="ko-KR" sz="1400" b="1" dirty="0" smtClean="0">
                    <a:solidFill>
                      <a:schemeClr val="accent4">
                        <a:lumMod val="50000"/>
                      </a:schemeClr>
                    </a:solidFill>
                  </a:rPr>
                  <a:t>25.0</a:t>
                </a:r>
                <a:endParaRPr lang="ko-KR" altLang="en-US" sz="1400" b="1" dirty="0">
                  <a:solidFill>
                    <a:schemeClr val="accent4">
                      <a:lumMod val="50000"/>
                    </a:schemeClr>
                  </a:solidFill>
                </a:endParaRPr>
              </a:p>
            </p:txBody>
          </p:sp>
          <p:sp>
            <p:nvSpPr>
              <p:cNvPr id="124" name="TextBox 123"/>
              <p:cNvSpPr txBox="1"/>
              <p:nvPr/>
            </p:nvSpPr>
            <p:spPr>
              <a:xfrm>
                <a:off x="8294752" y="2406848"/>
                <a:ext cx="543739" cy="307777"/>
              </a:xfrm>
              <a:prstGeom prst="rect">
                <a:avLst/>
              </a:prstGeom>
              <a:noFill/>
            </p:spPr>
            <p:txBody>
              <a:bodyPr wrap="none" rtlCol="0">
                <a:spAutoFit/>
              </a:bodyPr>
              <a:lstStyle/>
              <a:p>
                <a:r>
                  <a:rPr lang="en-US" altLang="ko-KR" sz="1400" b="1" dirty="0" smtClean="0">
                    <a:solidFill>
                      <a:srgbClr val="7030A0"/>
                    </a:solidFill>
                  </a:rPr>
                  <a:t>33.9</a:t>
                </a:r>
                <a:endParaRPr lang="ko-KR" altLang="en-US" sz="1400" b="1" dirty="0">
                  <a:solidFill>
                    <a:srgbClr val="7030A0"/>
                  </a:solidFill>
                </a:endParaRPr>
              </a:p>
            </p:txBody>
          </p:sp>
          <p:sp>
            <p:nvSpPr>
              <p:cNvPr id="125" name="TextBox 124"/>
              <p:cNvSpPr txBox="1"/>
              <p:nvPr/>
            </p:nvSpPr>
            <p:spPr>
              <a:xfrm>
                <a:off x="9295957" y="1778198"/>
                <a:ext cx="543739" cy="307777"/>
              </a:xfrm>
              <a:prstGeom prst="rect">
                <a:avLst/>
              </a:prstGeom>
              <a:noFill/>
            </p:spPr>
            <p:txBody>
              <a:bodyPr wrap="none" rtlCol="0">
                <a:spAutoFit/>
              </a:bodyPr>
              <a:lstStyle/>
              <a:p>
                <a:r>
                  <a:rPr lang="en-US" altLang="ko-KR" sz="1400" b="1" dirty="0" smtClean="0">
                    <a:solidFill>
                      <a:srgbClr val="7030A0"/>
                    </a:solidFill>
                  </a:rPr>
                  <a:t>39.8</a:t>
                </a:r>
                <a:endParaRPr lang="ko-KR" altLang="en-US" sz="1400" b="1" dirty="0">
                  <a:solidFill>
                    <a:srgbClr val="7030A0"/>
                  </a:solidFill>
                </a:endParaRPr>
              </a:p>
            </p:txBody>
          </p:sp>
          <p:sp>
            <p:nvSpPr>
              <p:cNvPr id="126" name="TextBox 125"/>
              <p:cNvSpPr txBox="1"/>
              <p:nvPr/>
            </p:nvSpPr>
            <p:spPr>
              <a:xfrm>
                <a:off x="4352859" y="5457825"/>
                <a:ext cx="439544" cy="307777"/>
              </a:xfrm>
              <a:prstGeom prst="rect">
                <a:avLst/>
              </a:prstGeom>
              <a:noFill/>
            </p:spPr>
            <p:txBody>
              <a:bodyPr wrap="none" rtlCol="0">
                <a:spAutoFit/>
              </a:bodyPr>
              <a:lstStyle/>
              <a:p>
                <a:r>
                  <a:rPr lang="en-US" altLang="ko-KR" sz="1400" b="1" dirty="0" smtClean="0">
                    <a:solidFill>
                      <a:schemeClr val="accent4">
                        <a:lumMod val="50000"/>
                      </a:schemeClr>
                    </a:solidFill>
                  </a:rPr>
                  <a:t>7.2</a:t>
                </a:r>
                <a:endParaRPr lang="ko-KR" altLang="en-US" sz="1400" b="1" dirty="0">
                  <a:solidFill>
                    <a:schemeClr val="accent4">
                      <a:lumMod val="50000"/>
                    </a:schemeClr>
                  </a:solidFill>
                </a:endParaRPr>
              </a:p>
            </p:txBody>
          </p:sp>
          <p:sp>
            <p:nvSpPr>
              <p:cNvPr id="127" name="TextBox 126"/>
              <p:cNvSpPr txBox="1"/>
              <p:nvPr/>
            </p:nvSpPr>
            <p:spPr>
              <a:xfrm>
                <a:off x="5272087" y="5038725"/>
                <a:ext cx="543739" cy="307777"/>
              </a:xfrm>
              <a:prstGeom prst="rect">
                <a:avLst/>
              </a:prstGeom>
              <a:noFill/>
            </p:spPr>
            <p:txBody>
              <a:bodyPr wrap="none" rtlCol="0">
                <a:spAutoFit/>
              </a:bodyPr>
              <a:lstStyle/>
              <a:p>
                <a:r>
                  <a:rPr lang="en-US" altLang="ko-KR" sz="1400" b="1" dirty="0" smtClean="0">
                    <a:solidFill>
                      <a:srgbClr val="7030A0"/>
                    </a:solidFill>
                  </a:rPr>
                  <a:t>11.0</a:t>
                </a:r>
                <a:endParaRPr lang="ko-KR" altLang="en-US" sz="1400" b="1" dirty="0">
                  <a:solidFill>
                    <a:srgbClr val="7030A0"/>
                  </a:solidFill>
                </a:endParaRPr>
              </a:p>
            </p:txBody>
          </p:sp>
          <p:sp>
            <p:nvSpPr>
              <p:cNvPr id="129" name="직사각형 30"/>
              <p:cNvSpPr/>
              <p:nvPr/>
            </p:nvSpPr>
            <p:spPr>
              <a:xfrm rot="5400000">
                <a:off x="4036130" y="4728087"/>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dirty="0" err="1" smtClean="0">
                    <a:solidFill>
                      <a:schemeClr val="accent4">
                        <a:lumMod val="50000"/>
                      </a:schemeClr>
                    </a:solidFill>
                  </a:rPr>
                  <a:t>고령화사회</a:t>
                </a:r>
                <a:endParaRPr lang="ko-KR" altLang="en-US" sz="1200" b="1" dirty="0">
                  <a:solidFill>
                    <a:schemeClr val="accent4">
                      <a:lumMod val="50000"/>
                    </a:schemeClr>
                  </a:solidFill>
                </a:endParaRPr>
              </a:p>
            </p:txBody>
          </p:sp>
          <p:sp>
            <p:nvSpPr>
              <p:cNvPr id="130" name="직사각형 30"/>
              <p:cNvSpPr/>
              <p:nvPr/>
            </p:nvSpPr>
            <p:spPr>
              <a:xfrm rot="5400000">
                <a:off x="6037701" y="3689450"/>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smtClean="0">
                    <a:solidFill>
                      <a:schemeClr val="accent4">
                        <a:lumMod val="50000"/>
                      </a:schemeClr>
                    </a:solidFill>
                  </a:rPr>
                  <a:t>고령사회</a:t>
                </a:r>
                <a:endParaRPr lang="ko-KR" altLang="en-US" sz="1200" b="1" dirty="0">
                  <a:solidFill>
                    <a:schemeClr val="accent4">
                      <a:lumMod val="50000"/>
                    </a:schemeClr>
                  </a:solidFill>
                </a:endParaRPr>
              </a:p>
            </p:txBody>
          </p:sp>
          <p:sp>
            <p:nvSpPr>
              <p:cNvPr id="131" name="직사각형 30"/>
              <p:cNvSpPr/>
              <p:nvPr/>
            </p:nvSpPr>
            <p:spPr>
              <a:xfrm rot="5400000">
                <a:off x="7041838" y="2628775"/>
                <a:ext cx="1080000" cy="360000"/>
              </a:xfrm>
              <a:prstGeom prst="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200" b="1" smtClean="0">
                    <a:solidFill>
                      <a:schemeClr val="accent4">
                        <a:lumMod val="50000"/>
                      </a:schemeClr>
                    </a:solidFill>
                  </a:rPr>
                  <a:t>초고령사회</a:t>
                </a:r>
                <a:endParaRPr lang="ko-KR" altLang="en-US" sz="1200" b="1" dirty="0">
                  <a:solidFill>
                    <a:schemeClr val="accent4">
                      <a:lumMod val="50000"/>
                    </a:schemeClr>
                  </a:solidFill>
                </a:endParaRPr>
              </a:p>
            </p:txBody>
          </p:sp>
        </p:grpSp>
        <p:grpSp>
          <p:nvGrpSpPr>
            <p:cNvPr id="142" name="그룹 141"/>
            <p:cNvGrpSpPr>
              <a:grpSpLocks noChangeAspect="1"/>
            </p:cNvGrpSpPr>
            <p:nvPr/>
          </p:nvGrpSpPr>
          <p:grpSpPr>
            <a:xfrm>
              <a:off x="9124795" y="2143699"/>
              <a:ext cx="109692" cy="4387677"/>
              <a:chOff x="11139487" y="9420225"/>
              <a:chExt cx="360000" cy="14400000"/>
            </a:xfrm>
          </p:grpSpPr>
          <p:cxnSp>
            <p:nvCxnSpPr>
              <p:cNvPr id="141" name="직선 연결선 140"/>
              <p:cNvCxnSpPr/>
              <p:nvPr/>
            </p:nvCxnSpPr>
            <p:spPr>
              <a:xfrm>
                <a:off x="11139487" y="9420225"/>
                <a:ext cx="0" cy="1440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p:nvPr/>
            </p:nvCxnSpPr>
            <p:spPr>
              <a:xfrm>
                <a:off x="11139487" y="94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p:nvPr/>
            </p:nvCxnSpPr>
            <p:spPr>
              <a:xfrm>
                <a:off x="11139487" y="13020224"/>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p:nvPr/>
            </p:nvCxnSpPr>
            <p:spPr>
              <a:xfrm>
                <a:off x="11139487" y="166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p:nvPr/>
            </p:nvCxnSpPr>
            <p:spPr>
              <a:xfrm>
                <a:off x="11139487" y="202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p:nvPr/>
            </p:nvCxnSpPr>
            <p:spPr>
              <a:xfrm>
                <a:off x="11139487" y="23820225"/>
                <a:ext cx="36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9212083" y="2009001"/>
              <a:ext cx="354584" cy="276999"/>
            </a:xfrm>
            <a:prstGeom prst="rect">
              <a:avLst/>
            </a:prstGeom>
            <a:noFill/>
          </p:spPr>
          <p:txBody>
            <a:bodyPr wrap="none" rtlCol="0">
              <a:spAutoFit/>
            </a:bodyPr>
            <a:lstStyle/>
            <a:p>
              <a:r>
                <a:rPr lang="en-US" altLang="ko-KR" sz="1200" dirty="0" smtClean="0">
                  <a:solidFill>
                    <a:srgbClr val="7030A0"/>
                  </a:solidFill>
                </a:rPr>
                <a:t>40</a:t>
              </a:r>
              <a:endParaRPr lang="ko-KR" altLang="en-US" sz="1200" dirty="0">
                <a:solidFill>
                  <a:srgbClr val="7030A0"/>
                </a:solidFill>
              </a:endParaRPr>
            </a:p>
          </p:txBody>
        </p:sp>
        <p:sp>
          <p:nvSpPr>
            <p:cNvPr id="150" name="TextBox 149"/>
            <p:cNvSpPr txBox="1"/>
            <p:nvPr/>
          </p:nvSpPr>
          <p:spPr>
            <a:xfrm>
              <a:off x="9212083" y="3109837"/>
              <a:ext cx="354584" cy="276999"/>
            </a:xfrm>
            <a:prstGeom prst="rect">
              <a:avLst/>
            </a:prstGeom>
            <a:noFill/>
          </p:spPr>
          <p:txBody>
            <a:bodyPr wrap="none" rtlCol="0">
              <a:spAutoFit/>
            </a:bodyPr>
            <a:lstStyle/>
            <a:p>
              <a:r>
                <a:rPr lang="en-US" altLang="ko-KR" sz="1200" dirty="0" smtClean="0">
                  <a:solidFill>
                    <a:srgbClr val="7030A0"/>
                  </a:solidFill>
                </a:rPr>
                <a:t>30</a:t>
              </a:r>
              <a:endParaRPr lang="ko-KR" altLang="en-US" sz="1200" dirty="0">
                <a:solidFill>
                  <a:srgbClr val="7030A0"/>
                </a:solidFill>
              </a:endParaRPr>
            </a:p>
          </p:txBody>
        </p:sp>
        <p:sp>
          <p:nvSpPr>
            <p:cNvPr id="151" name="TextBox 150"/>
            <p:cNvSpPr txBox="1"/>
            <p:nvPr/>
          </p:nvSpPr>
          <p:spPr>
            <a:xfrm>
              <a:off x="9212083" y="4210673"/>
              <a:ext cx="354584" cy="276999"/>
            </a:xfrm>
            <a:prstGeom prst="rect">
              <a:avLst/>
            </a:prstGeom>
            <a:noFill/>
          </p:spPr>
          <p:txBody>
            <a:bodyPr wrap="none" rtlCol="0">
              <a:spAutoFit/>
            </a:bodyPr>
            <a:lstStyle/>
            <a:p>
              <a:r>
                <a:rPr lang="en-US" altLang="ko-KR" sz="1200" dirty="0" smtClean="0">
                  <a:solidFill>
                    <a:srgbClr val="7030A0"/>
                  </a:solidFill>
                </a:rPr>
                <a:t>20</a:t>
              </a:r>
              <a:endParaRPr lang="ko-KR" altLang="en-US" sz="1200" dirty="0">
                <a:solidFill>
                  <a:srgbClr val="7030A0"/>
                </a:solidFill>
              </a:endParaRPr>
            </a:p>
          </p:txBody>
        </p:sp>
        <p:sp>
          <p:nvSpPr>
            <p:cNvPr id="152" name="TextBox 151"/>
            <p:cNvSpPr txBox="1"/>
            <p:nvPr/>
          </p:nvSpPr>
          <p:spPr>
            <a:xfrm>
              <a:off x="9212083" y="5311509"/>
              <a:ext cx="354584" cy="276999"/>
            </a:xfrm>
            <a:prstGeom prst="rect">
              <a:avLst/>
            </a:prstGeom>
            <a:noFill/>
          </p:spPr>
          <p:txBody>
            <a:bodyPr wrap="none" rtlCol="0">
              <a:spAutoFit/>
            </a:bodyPr>
            <a:lstStyle/>
            <a:p>
              <a:r>
                <a:rPr lang="en-US" altLang="ko-KR" sz="1200" dirty="0" smtClean="0">
                  <a:solidFill>
                    <a:srgbClr val="7030A0"/>
                  </a:solidFill>
                </a:rPr>
                <a:t>10</a:t>
              </a:r>
              <a:endParaRPr lang="ko-KR" altLang="en-US" sz="1200" dirty="0">
                <a:solidFill>
                  <a:srgbClr val="7030A0"/>
                </a:solidFill>
              </a:endParaRPr>
            </a:p>
          </p:txBody>
        </p:sp>
        <p:sp>
          <p:nvSpPr>
            <p:cNvPr id="153" name="TextBox 152"/>
            <p:cNvSpPr txBox="1"/>
            <p:nvPr/>
          </p:nvSpPr>
          <p:spPr>
            <a:xfrm>
              <a:off x="9212083" y="6412344"/>
              <a:ext cx="269626" cy="276999"/>
            </a:xfrm>
            <a:prstGeom prst="rect">
              <a:avLst/>
            </a:prstGeom>
            <a:noFill/>
          </p:spPr>
          <p:txBody>
            <a:bodyPr wrap="none" rtlCol="0">
              <a:spAutoFit/>
            </a:bodyPr>
            <a:lstStyle/>
            <a:p>
              <a:r>
                <a:rPr lang="en-US" altLang="ko-KR" sz="1200" dirty="0" smtClean="0">
                  <a:solidFill>
                    <a:srgbClr val="7030A0"/>
                  </a:solidFill>
                </a:rPr>
                <a:t>0</a:t>
              </a:r>
              <a:endParaRPr lang="ko-KR" altLang="en-US" sz="1200" dirty="0">
                <a:solidFill>
                  <a:srgbClr val="7030A0"/>
                </a:solidFill>
              </a:endParaRPr>
            </a:p>
          </p:txBody>
        </p:sp>
      </p:grpSp>
      <p:sp>
        <p:nvSpPr>
          <p:cNvPr id="156" name="직사각형 155"/>
          <p:cNvSpPr/>
          <p:nvPr/>
        </p:nvSpPr>
        <p:spPr>
          <a:xfrm>
            <a:off x="683252" y="6596360"/>
            <a:ext cx="6341435" cy="461665"/>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a:p>
            <a:pPr marL="171450" indent="-171450">
              <a:buFontTx/>
              <a:buChar char="-"/>
            </a:pPr>
            <a:r>
              <a:rPr lang="en-US" altLang="ko-KR" sz="800" dirty="0" smtClean="0">
                <a:solidFill>
                  <a:schemeClr val="tx1">
                    <a:lumMod val="50000"/>
                    <a:lumOff val="50000"/>
                  </a:schemeClr>
                </a:solidFill>
                <a:latin typeface="+mn-ea"/>
              </a:rPr>
              <a:t>https</a:t>
            </a:r>
            <a:r>
              <a:rPr lang="en-US" altLang="ko-KR" sz="800" dirty="0">
                <a:solidFill>
                  <a:schemeClr val="tx1">
                    <a:lumMod val="50000"/>
                    <a:lumOff val="50000"/>
                  </a:schemeClr>
                </a:solidFill>
                <a:latin typeface="+mn-ea"/>
              </a:rPr>
              <a:t>://www.koroad.or.kr/main/board/6/88327/board_view.do?&amp;</a:t>
            </a:r>
            <a:r>
              <a:rPr lang="en-US" altLang="ko-KR" sz="800" dirty="0" smtClean="0">
                <a:solidFill>
                  <a:schemeClr val="tx1">
                    <a:lumMod val="50000"/>
                    <a:lumOff val="50000"/>
                  </a:schemeClr>
                </a:solidFill>
                <a:latin typeface="+mn-ea"/>
              </a:rPr>
              <a:t>cp=1&amp;listType=list&amp;bdOpenYn=Y&amp;bdNoticeYn=N</a:t>
            </a:r>
          </a:p>
          <a:p>
            <a:pPr marL="171450" indent="-171450">
              <a:buFontTx/>
              <a:buChar char="-"/>
            </a:pPr>
            <a:r>
              <a:rPr lang="en-US" altLang="ko-KR" sz="800" dirty="0">
                <a:solidFill>
                  <a:schemeClr val="tx1">
                    <a:lumMod val="50000"/>
                    <a:lumOff val="50000"/>
                  </a:schemeClr>
                </a:solidFill>
                <a:latin typeface="+mn-ea"/>
              </a:rPr>
              <a:t>https://</a:t>
            </a:r>
            <a:r>
              <a:rPr lang="en-US" altLang="ko-KR" sz="800" dirty="0" smtClean="0">
                <a:solidFill>
                  <a:schemeClr val="tx1">
                    <a:lumMod val="50000"/>
                    <a:lumOff val="50000"/>
                  </a:schemeClr>
                </a:solidFill>
                <a:latin typeface="+mn-ea"/>
              </a:rPr>
              <a:t>www.100ssd.co.kr/news/articleView.html?idxno=81109</a:t>
            </a:r>
            <a:endParaRPr lang="en-US" altLang="ko-KR" sz="800" dirty="0">
              <a:solidFill>
                <a:schemeClr val="tx1">
                  <a:lumMod val="50000"/>
                  <a:lumOff val="50000"/>
                </a:schemeClr>
              </a:solidFill>
              <a:latin typeface="+mn-ea"/>
            </a:endParaRPr>
          </a:p>
        </p:txBody>
      </p:sp>
      <p:cxnSp>
        <p:nvCxnSpPr>
          <p:cNvPr id="157" name="꺾인 연결선 156"/>
          <p:cNvCxnSpPr/>
          <p:nvPr/>
        </p:nvCxnSpPr>
        <p:spPr>
          <a:xfrm rot="16200000" flipH="1">
            <a:off x="8021376" y="5683504"/>
            <a:ext cx="12700" cy="1901911"/>
          </a:xfrm>
          <a:prstGeom prst="bentConnector3">
            <a:avLst>
              <a:gd name="adj1" fmla="val 77143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7682235" y="6649790"/>
            <a:ext cx="690982" cy="246221"/>
          </a:xfrm>
          <a:prstGeom prst="rect">
            <a:avLst/>
          </a:prstGeom>
          <a:solidFill>
            <a:schemeClr val="bg1"/>
          </a:solidFill>
        </p:spPr>
        <p:txBody>
          <a:bodyPr wrap="square" rtlCol="0">
            <a:spAutoFit/>
          </a:bodyPr>
          <a:lstStyle/>
          <a:p>
            <a:pPr algn="ctr"/>
            <a:r>
              <a:rPr lang="ko-KR" altLang="en-US" sz="1000" b="1" dirty="0" smtClean="0">
                <a:solidFill>
                  <a:srgbClr val="7030A0"/>
                </a:solidFill>
              </a:rPr>
              <a:t>추정</a:t>
            </a:r>
            <a:endParaRPr lang="ko-KR" altLang="en-US" sz="1000" b="1" dirty="0">
              <a:solidFill>
                <a:srgbClr val="7030A0"/>
              </a:solidFill>
            </a:endParaRPr>
          </a:p>
        </p:txBody>
      </p:sp>
    </p:spTree>
    <p:extLst>
      <p:ext uri="{BB962C8B-B14F-4D97-AF65-F5344CB8AC3E}">
        <p14:creationId xmlns:p14="http://schemas.microsoft.com/office/powerpoint/2010/main" val="2045374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1520487" y="1876425"/>
            <a:ext cx="9796248" cy="523220"/>
          </a:xfrm>
          <a:prstGeom prst="rect">
            <a:avLst/>
          </a:prstGeom>
          <a:noFill/>
        </p:spPr>
        <p:txBody>
          <a:bodyPr wrap="square" rtlCol="0">
            <a:spAutoFit/>
          </a:bodyPr>
          <a:lstStyle/>
          <a:p>
            <a:r>
              <a:rPr lang="ko-KR" altLang="en-US" sz="2800" b="1" dirty="0" smtClean="0">
                <a:latin typeface="맑은 고딕" panose="020B0503020000020004" pitchFamily="50" charset="-127"/>
                <a:ea typeface="맑은 고딕" panose="020B0503020000020004" pitchFamily="50" charset="-127"/>
              </a:rPr>
              <a:t>① 고령 운전면허 </a:t>
            </a:r>
            <a:r>
              <a:rPr lang="ko-KR" altLang="en-US" sz="2800" b="1" dirty="0" err="1" smtClean="0">
                <a:latin typeface="맑은 고딕" panose="020B0503020000020004" pitchFamily="50" charset="-127"/>
                <a:ea typeface="맑은 고딕" panose="020B0503020000020004" pitchFamily="50" charset="-127"/>
              </a:rPr>
              <a:t>소지자수는</a:t>
            </a:r>
            <a:r>
              <a:rPr lang="ko-KR" altLang="en-US" sz="2800" b="1" dirty="0" smtClean="0">
                <a:latin typeface="맑은 고딕" panose="020B0503020000020004" pitchFamily="50" charset="-127"/>
                <a:ea typeface="맑은 고딕" panose="020B0503020000020004" pitchFamily="50" charset="-127"/>
              </a:rPr>
              <a:t> 지속 증가추세</a:t>
            </a:r>
            <a:r>
              <a:rPr lang="en-US" altLang="ko-KR" sz="2800" b="1" dirty="0" smtClean="0">
                <a:latin typeface="맑은 고딕" panose="020B0503020000020004" pitchFamily="50" charset="-127"/>
                <a:ea typeface="맑은 고딕" panose="020B0503020000020004" pitchFamily="50" charset="-127"/>
              </a:rPr>
              <a:t>(</a:t>
            </a:r>
            <a:r>
              <a:rPr lang="ko-KR" altLang="en-US" sz="2800" b="1" dirty="0" smtClean="0">
                <a:solidFill>
                  <a:srgbClr val="FF0000"/>
                </a:solidFill>
                <a:latin typeface="맑은 고딕" panose="020B0503020000020004" pitchFamily="50" charset="-127"/>
                <a:ea typeface="맑은 고딕" panose="020B0503020000020004" pitchFamily="50" charset="-127"/>
              </a:rPr>
              <a:t>▲</a:t>
            </a:r>
            <a:r>
              <a:rPr lang="en-US" altLang="ko-KR" sz="2800" b="1" dirty="0" smtClean="0">
                <a:latin typeface="맑은 고딕" panose="020B0503020000020004" pitchFamily="50" charset="-127"/>
                <a:ea typeface="맑은 고딕" panose="020B0503020000020004" pitchFamily="50" charset="-127"/>
              </a:rPr>
              <a:t>)</a:t>
            </a:r>
            <a:endParaRPr lang="ko-KR" altLang="en-US" sz="2800" b="1" dirty="0">
              <a:latin typeface="맑은 고딕" panose="020B0503020000020004" pitchFamily="50" charset="-127"/>
              <a:ea typeface="맑은 고딕" panose="020B0503020000020004" pitchFamily="50" charset="-127"/>
            </a:endParaRPr>
          </a:p>
        </p:txBody>
      </p:sp>
      <p:grpSp>
        <p:nvGrpSpPr>
          <p:cNvPr id="22" name="그룹 21"/>
          <p:cNvGrpSpPr/>
          <p:nvPr/>
        </p:nvGrpSpPr>
        <p:grpSpPr>
          <a:xfrm>
            <a:off x="2391001" y="241726"/>
            <a:ext cx="8138886" cy="862519"/>
            <a:chOff x="2391001" y="241726"/>
            <a:chExt cx="8138886" cy="862519"/>
          </a:xfrm>
        </p:grpSpPr>
        <p:sp>
          <p:nvSpPr>
            <p:cNvPr id="2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4" name="슬라이드 번호 개체 틀 3"/>
          <p:cNvSpPr>
            <a:spLocks noGrp="1"/>
          </p:cNvSpPr>
          <p:nvPr>
            <p:ph type="sldNum" sz="quarter" idx="12"/>
          </p:nvPr>
        </p:nvSpPr>
        <p:spPr/>
        <p:txBody>
          <a:bodyPr/>
          <a:lstStyle/>
          <a:p>
            <a:fld id="{B1393E5F-521B-4CAD-9D3A-AE923D912DCE}" type="slidenum">
              <a:rPr lang="en-US" smtClean="0"/>
              <a:pPr/>
              <a:t>7</a:t>
            </a:fld>
            <a:endParaRPr lang="en-US"/>
          </a:p>
        </p:txBody>
      </p:sp>
      <p:grpSp>
        <p:nvGrpSpPr>
          <p:cNvPr id="2" name="그룹 1"/>
          <p:cNvGrpSpPr/>
          <p:nvPr/>
        </p:nvGrpSpPr>
        <p:grpSpPr>
          <a:xfrm>
            <a:off x="11426765" y="3017948"/>
            <a:ext cx="9889970" cy="3152110"/>
            <a:chOff x="487517" y="2813546"/>
            <a:chExt cx="9889970" cy="3152110"/>
          </a:xfrm>
        </p:grpSpPr>
        <p:sp>
          <p:nvSpPr>
            <p:cNvPr id="34" name="직사각형 33"/>
            <p:cNvSpPr/>
            <p:nvPr/>
          </p:nvSpPr>
          <p:spPr>
            <a:xfrm>
              <a:off x="7269345" y="5457825"/>
              <a:ext cx="3108142" cy="507831"/>
            </a:xfrm>
            <a:prstGeom prst="rect">
              <a:avLst/>
            </a:prstGeom>
          </p:spPr>
          <p:txBody>
            <a:bodyPr wrap="square">
              <a:spAutoFit/>
            </a:bodyPr>
            <a:lstStyle/>
            <a:p>
              <a:r>
                <a:rPr lang="en-US" altLang="ko-KR" sz="900" b="1" dirty="0">
                  <a:latin typeface="+mn-ea"/>
                </a:rPr>
                <a:t>(</a:t>
              </a:r>
              <a:r>
                <a:rPr lang="ko-KR" altLang="en-US" sz="900" b="1" dirty="0" smtClean="0">
                  <a:latin typeface="+mn-ea"/>
                </a:rPr>
                <a:t>그림</a:t>
              </a:r>
              <a:r>
                <a:rPr lang="en-US" altLang="ko-KR" sz="900" b="1" dirty="0" smtClean="0">
                  <a:latin typeface="+mn-ea"/>
                </a:rPr>
                <a:t>2) </a:t>
              </a:r>
              <a:r>
                <a:rPr lang="ko-KR" altLang="en-US" sz="900" b="1" dirty="0" smtClean="0">
                  <a:latin typeface="+mn-ea"/>
                </a:rPr>
                <a:t>자동차 면허 소지자 대비 가해자 사고 건수 비율</a:t>
              </a:r>
              <a:endParaRPr lang="en-US" altLang="ko-KR" sz="900" b="1" dirty="0" smtClean="0">
                <a:latin typeface="+mn-ea"/>
              </a:endParaRPr>
            </a:p>
            <a:p>
              <a:r>
                <a:rPr lang="en-US" altLang="ko-KR" sz="1000" dirty="0">
                  <a:solidFill>
                    <a:schemeClr val="bg1">
                      <a:lumMod val="50000"/>
                    </a:schemeClr>
                  </a:solidFill>
                  <a:latin typeface="+mn-ea"/>
                </a:rPr>
                <a:t>※ </a:t>
              </a:r>
              <a:r>
                <a:rPr lang="en-US" altLang="ko-KR" sz="1000" dirty="0" smtClean="0">
                  <a:solidFill>
                    <a:schemeClr val="bg1">
                      <a:lumMod val="50000"/>
                    </a:schemeClr>
                  </a:solidFill>
                  <a:latin typeface="+mn-ea"/>
                </a:rPr>
                <a:t>[</a:t>
              </a:r>
              <a:r>
                <a:rPr lang="ko-KR" altLang="en-US" sz="1000" dirty="0" smtClean="0">
                  <a:solidFill>
                    <a:schemeClr val="bg1">
                      <a:lumMod val="50000"/>
                    </a:schemeClr>
                  </a:solidFill>
                  <a:latin typeface="+mn-ea"/>
                </a:rPr>
                <a:t>출처</a:t>
              </a:r>
              <a:r>
                <a:rPr lang="en-US" altLang="ko-KR" sz="1000" dirty="0" smtClean="0">
                  <a:solidFill>
                    <a:schemeClr val="bg1">
                      <a:lumMod val="50000"/>
                    </a:schemeClr>
                  </a:solidFill>
                  <a:latin typeface="+mn-ea"/>
                </a:rPr>
                <a:t>] </a:t>
              </a:r>
              <a:r>
                <a:rPr lang="ko-KR" altLang="en-US" sz="800" dirty="0" smtClean="0">
                  <a:solidFill>
                    <a:schemeClr val="bg1">
                      <a:lumMod val="50000"/>
                    </a:schemeClr>
                  </a:solidFill>
                  <a:latin typeface="+mn-ea"/>
                </a:rPr>
                <a:t>고령 </a:t>
              </a:r>
              <a:r>
                <a:rPr lang="ko-KR" altLang="en-US" sz="800" dirty="0">
                  <a:solidFill>
                    <a:schemeClr val="bg1">
                      <a:lumMod val="50000"/>
                    </a:schemeClr>
                  </a:solidFill>
                  <a:latin typeface="+mn-ea"/>
                </a:rPr>
                <a:t>운전자 </a:t>
              </a:r>
              <a:r>
                <a:rPr lang="en-US" altLang="ko-KR" sz="800" dirty="0">
                  <a:solidFill>
                    <a:schemeClr val="bg1">
                      <a:lumMod val="50000"/>
                    </a:schemeClr>
                  </a:solidFill>
                  <a:latin typeface="+mn-ea"/>
                </a:rPr>
                <a:t>500</a:t>
              </a:r>
              <a:r>
                <a:rPr lang="ko-KR" altLang="en-US" sz="800" dirty="0">
                  <a:solidFill>
                    <a:schemeClr val="bg1">
                      <a:lumMod val="50000"/>
                    </a:schemeClr>
                  </a:solidFill>
                  <a:latin typeface="+mn-ea"/>
                </a:rPr>
                <a:t>만 명 시대 온다</a:t>
              </a:r>
              <a:r>
                <a:rPr lang="en-US" altLang="ko-KR" sz="800" dirty="0">
                  <a:solidFill>
                    <a:schemeClr val="bg1">
                      <a:lumMod val="50000"/>
                    </a:schemeClr>
                  </a:solidFill>
                  <a:latin typeface="+mn-ea"/>
                </a:rPr>
                <a:t>… "</a:t>
              </a:r>
              <a:r>
                <a:rPr lang="ko-KR" altLang="en-US" sz="800" dirty="0">
                  <a:solidFill>
                    <a:schemeClr val="bg1">
                      <a:lumMod val="50000"/>
                    </a:schemeClr>
                  </a:solidFill>
                  <a:latin typeface="+mn-ea"/>
                </a:rPr>
                <a:t>실수 막는 </a:t>
              </a:r>
              <a:r>
                <a:rPr lang="en-US" altLang="ko-KR" sz="800" dirty="0">
                  <a:solidFill>
                    <a:schemeClr val="bg1">
                      <a:lumMod val="50000"/>
                    </a:schemeClr>
                  </a:solidFill>
                  <a:latin typeface="+mn-ea"/>
                </a:rPr>
                <a:t>'</a:t>
              </a:r>
              <a:r>
                <a:rPr lang="ko-KR" altLang="en-US" sz="800" dirty="0">
                  <a:solidFill>
                    <a:schemeClr val="bg1">
                      <a:lumMod val="50000"/>
                    </a:schemeClr>
                  </a:solidFill>
                  <a:latin typeface="+mn-ea"/>
                </a:rPr>
                <a:t>안전 장치</a:t>
              </a:r>
              <a:r>
                <a:rPr lang="en-US" altLang="ko-KR" sz="800" dirty="0">
                  <a:solidFill>
                    <a:schemeClr val="bg1">
                      <a:lumMod val="50000"/>
                    </a:schemeClr>
                  </a:solidFill>
                  <a:latin typeface="+mn-ea"/>
                </a:rPr>
                <a:t>' </a:t>
              </a:r>
              <a:r>
                <a:rPr lang="ko-KR" altLang="en-US" sz="800" dirty="0">
                  <a:solidFill>
                    <a:schemeClr val="bg1">
                      <a:lumMod val="50000"/>
                    </a:schemeClr>
                  </a:solidFill>
                  <a:latin typeface="+mn-ea"/>
                </a:rPr>
                <a:t>늘려야</a:t>
              </a:r>
              <a:r>
                <a:rPr lang="en-US" altLang="ko-KR" sz="800" dirty="0">
                  <a:solidFill>
                    <a:schemeClr val="bg1">
                      <a:lumMod val="50000"/>
                    </a:schemeClr>
                  </a:solidFill>
                  <a:latin typeface="+mn-ea"/>
                </a:rPr>
                <a:t>" | </a:t>
              </a:r>
              <a:r>
                <a:rPr lang="ko-KR" altLang="en-US" sz="800" dirty="0">
                  <a:solidFill>
                    <a:schemeClr val="bg1">
                      <a:lumMod val="50000"/>
                    </a:schemeClr>
                  </a:solidFill>
                  <a:latin typeface="+mn-ea"/>
                </a:rPr>
                <a:t>한국일보 </a:t>
              </a:r>
              <a:r>
                <a:rPr lang="en-US" altLang="ko-KR" sz="800" dirty="0">
                  <a:solidFill>
                    <a:schemeClr val="bg1">
                      <a:lumMod val="50000"/>
                    </a:schemeClr>
                  </a:solidFill>
                  <a:latin typeface="+mn-ea"/>
                </a:rPr>
                <a:t>(hankookilbo.com)</a:t>
              </a:r>
              <a:endParaRPr lang="en-US" altLang="ko-KR" sz="800" b="1" dirty="0" smtClean="0">
                <a:solidFill>
                  <a:schemeClr val="bg1">
                    <a:lumMod val="50000"/>
                  </a:schemeClr>
                </a:solidFill>
                <a:latin typeface="+mn-ea"/>
              </a:endParaRPr>
            </a:p>
          </p:txBody>
        </p:sp>
        <p:grpSp>
          <p:nvGrpSpPr>
            <p:cNvPr id="10" name="그룹 9"/>
            <p:cNvGrpSpPr/>
            <p:nvPr/>
          </p:nvGrpSpPr>
          <p:grpSpPr>
            <a:xfrm>
              <a:off x="487517" y="2813546"/>
              <a:ext cx="9804816" cy="2655321"/>
              <a:chOff x="335117" y="2562859"/>
              <a:chExt cx="9804816" cy="2655321"/>
            </a:xfrm>
          </p:grpSpPr>
          <p:pic>
            <p:nvPicPr>
              <p:cNvPr id="1026" name="Picture 2" descr="손호성 중앙대 공공인재학부 부교수가 지난해 12월 한국노인인력개발원 간행물 '고령사회의 삶과 일'에 게재한 글에 따르면 연령대별 면허 소지자 대비 사고 건수에서 고령층으로 가도 비중이 크게 변하지 않았다. 한국노인인력개발원 홈페이지 갈무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838" y="2755551"/>
                <a:ext cx="2853095" cy="2269286"/>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35117" y="2562859"/>
                <a:ext cx="2988272" cy="2609284"/>
              </a:xfrm>
              <a:prstGeom prst="rect">
                <a:avLst/>
              </a:prstGeom>
            </p:spPr>
          </p:pic>
          <p:grpSp>
            <p:nvGrpSpPr>
              <p:cNvPr id="6" name="그룹 5"/>
              <p:cNvGrpSpPr/>
              <p:nvPr/>
            </p:nvGrpSpPr>
            <p:grpSpPr>
              <a:xfrm>
                <a:off x="3704003" y="2587614"/>
                <a:ext cx="3316058" cy="2630566"/>
                <a:chOff x="3589516" y="2325250"/>
                <a:chExt cx="3316058" cy="2418137"/>
              </a:xfrm>
            </p:grpSpPr>
            <p:pic>
              <p:nvPicPr>
                <p:cNvPr id="35" name="Picture 2" descr="65세 이상 운전면허 소지자 증가 추이 [자료 경찰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516" y="2338189"/>
                  <a:ext cx="3316058" cy="2405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74638" y="2325250"/>
                  <a:ext cx="1676400" cy="200055"/>
                </a:xfrm>
                <a:prstGeom prst="rect">
                  <a:avLst/>
                </a:prstGeom>
                <a:noFill/>
              </p:spPr>
              <p:txBody>
                <a:bodyPr wrap="square" rtlCol="0">
                  <a:spAutoFit/>
                </a:bodyPr>
                <a:lstStyle/>
                <a:p>
                  <a:r>
                    <a:rPr lang="en-US" altLang="ko-KR" sz="700" b="1" dirty="0" smtClean="0">
                      <a:latin typeface="+mn-ea"/>
                    </a:rPr>
                    <a:t>&lt;</a:t>
                  </a:r>
                  <a:r>
                    <a:rPr lang="ko-KR" altLang="en-US" sz="700" b="1" dirty="0" smtClean="0">
                      <a:latin typeface="+mn-ea"/>
                    </a:rPr>
                    <a:t>그림</a:t>
                  </a:r>
                  <a:r>
                    <a:rPr lang="en-US" altLang="ko-KR" sz="700" b="1" dirty="0" smtClean="0">
                      <a:latin typeface="+mn-ea"/>
                    </a:rPr>
                    <a:t>1&gt; </a:t>
                  </a:r>
                  <a:r>
                    <a:rPr lang="en-US" altLang="ko-KR" sz="700" b="1" dirty="0">
                      <a:latin typeface="+mn-ea"/>
                    </a:rPr>
                    <a:t>65</a:t>
                  </a:r>
                  <a:r>
                    <a:rPr lang="ko-KR" altLang="en-US" sz="700" b="1" dirty="0">
                      <a:latin typeface="+mn-ea"/>
                    </a:rPr>
                    <a:t>세 이상 운전면허소지자</a:t>
                  </a:r>
                  <a:endParaRPr lang="en-US" altLang="ko-KR" sz="700" b="1" dirty="0">
                    <a:latin typeface="+mn-ea"/>
                  </a:endParaRPr>
                </a:p>
              </p:txBody>
            </p:sp>
          </p:grpSp>
        </p:grpSp>
        <p:sp>
          <p:nvSpPr>
            <p:cNvPr id="15" name="직사각형 14"/>
            <p:cNvSpPr/>
            <p:nvPr/>
          </p:nvSpPr>
          <p:spPr>
            <a:xfrm>
              <a:off x="3856403" y="5473213"/>
              <a:ext cx="3108142" cy="492443"/>
            </a:xfrm>
            <a:prstGeom prst="rect">
              <a:avLst/>
            </a:prstGeom>
          </p:spPr>
          <p:txBody>
            <a:bodyPr wrap="square">
              <a:spAutoFit/>
            </a:bodyPr>
            <a:lstStyle/>
            <a:p>
              <a:r>
                <a:rPr lang="en-US" altLang="ko-KR" sz="900" b="1" dirty="0">
                  <a:latin typeface="+mn-ea"/>
                </a:rPr>
                <a:t>(</a:t>
              </a:r>
              <a:r>
                <a:rPr lang="ko-KR" altLang="en-US" sz="900" b="1" dirty="0" smtClean="0">
                  <a:latin typeface="+mn-ea"/>
                </a:rPr>
                <a:t>그림</a:t>
              </a:r>
              <a:r>
                <a:rPr lang="en-US" altLang="ko-KR" sz="900" b="1" dirty="0" smtClean="0">
                  <a:latin typeface="+mn-ea"/>
                </a:rPr>
                <a:t>1) 65</a:t>
              </a:r>
              <a:r>
                <a:rPr lang="ko-KR" altLang="en-US" sz="900" b="1" dirty="0" smtClean="0">
                  <a:latin typeface="+mn-ea"/>
                </a:rPr>
                <a:t>세 이상 운전면허소지자</a:t>
              </a:r>
              <a:endParaRPr lang="en-US" altLang="ko-KR" sz="900" b="1" dirty="0" smtClean="0">
                <a:latin typeface="+mn-ea"/>
              </a:endParaRPr>
            </a:p>
            <a:p>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출처</a:t>
              </a:r>
              <a:r>
                <a:rPr lang="en-US" altLang="ko-KR" sz="800" dirty="0" smtClean="0">
                  <a:solidFill>
                    <a:schemeClr val="tx1">
                      <a:lumMod val="50000"/>
                      <a:lumOff val="50000"/>
                    </a:schemeClr>
                  </a:solidFill>
                  <a:latin typeface="+mn-ea"/>
                </a:rPr>
                <a:t>] [e</a:t>
              </a:r>
              <a:r>
                <a:rPr lang="ko-KR" altLang="en-US" sz="800" dirty="0" err="1">
                  <a:solidFill>
                    <a:schemeClr val="tx1">
                      <a:lumMod val="50000"/>
                      <a:lumOff val="50000"/>
                    </a:schemeClr>
                  </a:solidFill>
                  <a:latin typeface="+mn-ea"/>
                </a:rPr>
                <a:t>글중심</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고령 운전자 또 교통사고 “면허 </a:t>
              </a:r>
              <a:r>
                <a:rPr lang="ko-KR" altLang="en-US" sz="800" dirty="0" smtClean="0">
                  <a:solidFill>
                    <a:schemeClr val="tx1">
                      <a:lumMod val="50000"/>
                      <a:lumOff val="50000"/>
                    </a:schemeClr>
                  </a:solidFill>
                  <a:latin typeface="+mn-ea"/>
                </a:rPr>
                <a:t>반납해야</a:t>
              </a:r>
              <a:r>
                <a:rPr lang="ko-KR" altLang="en-US" sz="800" dirty="0">
                  <a:solidFill>
                    <a:schemeClr val="tx1">
                      <a:lumMod val="50000"/>
                      <a:lumOff val="50000"/>
                    </a:schemeClr>
                  </a:solidFill>
                  <a:latin typeface="+mn-ea"/>
                </a:rPr>
                <a:t>” </a:t>
              </a:r>
              <a:r>
                <a:rPr lang="en-US" altLang="ko-KR" sz="800" dirty="0">
                  <a:solidFill>
                    <a:schemeClr val="tx1">
                      <a:lumMod val="50000"/>
                      <a:lumOff val="50000"/>
                    </a:schemeClr>
                  </a:solidFill>
                  <a:latin typeface="+mn-ea"/>
                </a:rPr>
                <a:t>vs “</a:t>
              </a:r>
              <a:r>
                <a:rPr lang="ko-KR" altLang="en-US" sz="800" dirty="0">
                  <a:solidFill>
                    <a:schemeClr val="tx1">
                      <a:lumMod val="50000"/>
                      <a:lumOff val="50000"/>
                    </a:schemeClr>
                  </a:solidFill>
                  <a:latin typeface="+mn-ea"/>
                </a:rPr>
                <a:t>이동권 제한” </a:t>
              </a:r>
              <a:r>
                <a:rPr lang="en-US" altLang="ko-KR" sz="800" dirty="0">
                  <a:solidFill>
                    <a:schemeClr val="tx1">
                      <a:lumMod val="50000"/>
                      <a:lumOff val="50000"/>
                    </a:schemeClr>
                  </a:solidFill>
                  <a:latin typeface="+mn-ea"/>
                </a:rPr>
                <a:t>| </a:t>
              </a:r>
              <a:r>
                <a:rPr lang="ko-KR" altLang="en-US" sz="800" dirty="0">
                  <a:solidFill>
                    <a:schemeClr val="tx1">
                      <a:lumMod val="50000"/>
                      <a:lumOff val="50000"/>
                    </a:schemeClr>
                  </a:solidFill>
                  <a:latin typeface="+mn-ea"/>
                </a:rPr>
                <a:t>중앙일보 </a:t>
              </a:r>
              <a:r>
                <a:rPr lang="en-US" altLang="ko-KR" sz="800" dirty="0">
                  <a:solidFill>
                    <a:schemeClr val="tx1">
                      <a:lumMod val="50000"/>
                      <a:lumOff val="50000"/>
                    </a:schemeClr>
                  </a:solidFill>
                  <a:latin typeface="+mn-ea"/>
                </a:rPr>
                <a:t>(joongang.co.kr)</a:t>
              </a:r>
              <a:endParaRPr lang="ko-KR" altLang="en-US" sz="800" dirty="0">
                <a:solidFill>
                  <a:schemeClr val="tx1">
                    <a:lumMod val="50000"/>
                    <a:lumOff val="50000"/>
                  </a:schemeClr>
                </a:solidFill>
                <a:latin typeface="+mn-ea"/>
              </a:endParaRPr>
            </a:p>
          </p:txBody>
        </p:sp>
        <p:sp>
          <p:nvSpPr>
            <p:cNvPr id="3" name="직사각형 2"/>
            <p:cNvSpPr/>
            <p:nvPr/>
          </p:nvSpPr>
          <p:spPr>
            <a:xfrm>
              <a:off x="764977" y="5530543"/>
              <a:ext cx="2449710" cy="215444"/>
            </a:xfrm>
            <a:prstGeom prst="rect">
              <a:avLst/>
            </a:prstGeom>
          </p:spPr>
          <p:txBody>
            <a:bodyPr wrap="none">
              <a:spAutoFit/>
            </a:bodyPr>
            <a:lstStyle/>
            <a:p>
              <a:r>
                <a:rPr lang="en-US" altLang="ko-KR" sz="800" dirty="0" smtClean="0">
                  <a:solidFill>
                    <a:schemeClr val="tx1">
                      <a:lumMod val="50000"/>
                      <a:lumOff val="50000"/>
                    </a:schemeClr>
                  </a:solidFill>
                  <a:latin typeface="맑은 고딕" panose="020B0503020000020004" pitchFamily="50" charset="-127"/>
                </a:rPr>
                <a:t>※ [</a:t>
              </a:r>
              <a:r>
                <a:rPr lang="ko-KR" altLang="en-US" sz="800" dirty="0">
                  <a:solidFill>
                    <a:schemeClr val="tx1">
                      <a:lumMod val="50000"/>
                      <a:lumOff val="50000"/>
                    </a:schemeClr>
                  </a:solidFill>
                  <a:latin typeface="맑은 고딕" panose="020B0503020000020004" pitchFamily="50" charset="-127"/>
                </a:rPr>
                <a:t>데이터 </a:t>
              </a:r>
              <a:r>
                <a:rPr lang="ko-KR" altLang="en-US" sz="800" dirty="0" smtClean="0">
                  <a:solidFill>
                    <a:schemeClr val="tx1">
                      <a:lumMod val="50000"/>
                      <a:lumOff val="50000"/>
                    </a:schemeClr>
                  </a:solidFill>
                  <a:latin typeface="맑은 고딕" panose="020B0503020000020004" pitchFamily="50" charset="-127"/>
                </a:rPr>
                <a:t>출처</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경찰청</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경기도운전면허소지현황</a:t>
              </a:r>
              <a:endParaRPr lang="ko-KR" altLang="en-US" sz="800" dirty="0">
                <a:solidFill>
                  <a:schemeClr val="tx1">
                    <a:lumMod val="50000"/>
                    <a:lumOff val="50000"/>
                  </a:schemeClr>
                </a:solidFill>
              </a:endParaRPr>
            </a:p>
          </p:txBody>
        </p:sp>
      </p:grpSp>
      <p:sp>
        <p:nvSpPr>
          <p:cNvPr id="17" name="직사각형 16"/>
          <p:cNvSpPr/>
          <p:nvPr/>
        </p:nvSpPr>
        <p:spPr>
          <a:xfrm>
            <a:off x="-5700713" y="1198662"/>
            <a:ext cx="5346700" cy="5909310"/>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b="1" dirty="0" smtClean="0">
                <a:solidFill>
                  <a:srgbClr val="FF0000"/>
                </a:solidFill>
              </a:rPr>
              <a:t>(고령 </a:t>
            </a:r>
            <a:r>
              <a:rPr lang="ko-KR" altLang="en-US" b="1" dirty="0">
                <a:solidFill>
                  <a:srgbClr val="FF0000"/>
                </a:solidFill>
              </a:rPr>
              <a:t>운전자 관련 현황)</a:t>
            </a:r>
          </a:p>
          <a:p>
            <a:r>
              <a:rPr lang="ko-KR" altLang="en-US" dirty="0"/>
              <a:t>- 고령화 : 고령화에 따른 65세 이상 고령인구 예상 추이</a:t>
            </a:r>
          </a:p>
          <a:p>
            <a:pPr marL="285750" indent="-285750">
              <a:buFontTx/>
              <a:buChar char="-"/>
            </a:pPr>
            <a:r>
              <a:rPr lang="ko-KR" altLang="en-US" b="1" dirty="0" smtClean="0">
                <a:solidFill>
                  <a:srgbClr val="FF0000"/>
                </a:solidFill>
              </a:rPr>
              <a:t>고령 </a:t>
            </a:r>
            <a:r>
              <a:rPr lang="ko-KR" altLang="en-US" b="1" dirty="0">
                <a:solidFill>
                  <a:srgbClr val="FF0000"/>
                </a:solidFill>
              </a:rPr>
              <a:t>운전자 수 : </a:t>
            </a:r>
            <a:r>
              <a:rPr lang="ko-KR" altLang="en-US" b="1" dirty="0" smtClean="0">
                <a:solidFill>
                  <a:srgbClr val="FF0000"/>
                </a:solidFill>
              </a:rPr>
              <a:t>고령 </a:t>
            </a:r>
            <a:r>
              <a:rPr lang="ko-KR" altLang="en-US" b="1" dirty="0">
                <a:solidFill>
                  <a:srgbClr val="FF0000"/>
                </a:solidFill>
              </a:rPr>
              <a:t>운전면허 </a:t>
            </a:r>
            <a:r>
              <a:rPr lang="ko-KR" altLang="en-US" b="1" dirty="0" err="1">
                <a:solidFill>
                  <a:srgbClr val="FF0000"/>
                </a:solidFill>
              </a:rPr>
              <a:t>소지자수</a:t>
            </a:r>
            <a:r>
              <a:rPr lang="ko-KR" altLang="en-US" b="1" dirty="0">
                <a:solidFill>
                  <a:srgbClr val="FF0000"/>
                </a:solidFill>
              </a:rPr>
              <a:t> 증가 </a:t>
            </a:r>
            <a:r>
              <a:rPr lang="ko-KR" altLang="en-US" b="1" dirty="0" smtClean="0">
                <a:solidFill>
                  <a:srgbClr val="FF0000"/>
                </a:solidFill>
              </a:rPr>
              <a:t>추세</a:t>
            </a:r>
            <a:endParaRPr lang="en-US" altLang="ko-KR" b="1" dirty="0" smtClean="0">
              <a:solidFill>
                <a:srgbClr val="FF0000"/>
              </a:solidFill>
            </a:endParaRPr>
          </a:p>
          <a:p>
            <a:pPr marL="285750" indent="-285750">
              <a:buFontTx/>
              <a:buChar char="-"/>
            </a:pPr>
            <a:r>
              <a:rPr lang="en-US" altLang="ko-KR" b="1" dirty="0" smtClean="0">
                <a:solidFill>
                  <a:srgbClr val="FF0000"/>
                </a:solidFill>
              </a:rPr>
              <a:t>(2019</a:t>
            </a:r>
            <a:r>
              <a:rPr lang="ko-KR" altLang="en-US" b="1" dirty="0" smtClean="0">
                <a:solidFill>
                  <a:srgbClr val="FF0000"/>
                </a:solidFill>
              </a:rPr>
              <a:t>년에서 </a:t>
            </a:r>
            <a:r>
              <a:rPr lang="en-US" altLang="ko-KR" b="1" dirty="0" smtClean="0">
                <a:solidFill>
                  <a:srgbClr val="FF0000"/>
                </a:solidFill>
              </a:rPr>
              <a:t>2024</a:t>
            </a:r>
            <a:r>
              <a:rPr lang="ko-KR" altLang="en-US" b="1" dirty="0" smtClean="0">
                <a:solidFill>
                  <a:srgbClr val="FF0000"/>
                </a:solidFill>
              </a:rPr>
              <a:t>년 사이 수원시 기준 전체 운전자는 </a:t>
            </a:r>
            <a:r>
              <a:rPr lang="en-US" altLang="ko-KR" b="1" dirty="0" smtClean="0">
                <a:solidFill>
                  <a:srgbClr val="FF0000"/>
                </a:solidFill>
              </a:rPr>
              <a:t>7.5%</a:t>
            </a:r>
            <a:r>
              <a:rPr lang="ko-KR" altLang="en-US" b="1" dirty="0" smtClean="0">
                <a:solidFill>
                  <a:srgbClr val="FF0000"/>
                </a:solidFill>
              </a:rPr>
              <a:t>만 증가했지만 고령 운전자는 </a:t>
            </a:r>
            <a:r>
              <a:rPr lang="en-US" altLang="ko-KR" b="1" dirty="0" smtClean="0">
                <a:solidFill>
                  <a:srgbClr val="FF0000"/>
                </a:solidFill>
              </a:rPr>
              <a:t>56% </a:t>
            </a:r>
            <a:r>
              <a:rPr lang="ko-KR" altLang="en-US" b="1" dirty="0" smtClean="0">
                <a:solidFill>
                  <a:srgbClr val="FF0000"/>
                </a:solidFill>
              </a:rPr>
              <a:t>증가함</a:t>
            </a:r>
            <a:r>
              <a:rPr lang="en-US" altLang="ko-KR" b="1" dirty="0" smtClean="0">
                <a:solidFill>
                  <a:srgbClr val="FF0000"/>
                </a:solidFill>
              </a:rPr>
              <a:t>)</a:t>
            </a:r>
            <a:endParaRPr lang="ko-KR" altLang="en-US" b="1" dirty="0">
              <a:solidFill>
                <a:srgbClr val="FF0000"/>
              </a:solidFill>
            </a:endParaRPr>
          </a:p>
          <a:p>
            <a:r>
              <a:rPr lang="ko-KR" altLang="en-US" b="1" dirty="0">
                <a:solidFill>
                  <a:srgbClr val="FF0000"/>
                </a:solidFill>
              </a:rPr>
              <a:t>- &gt; 그래서 : </a:t>
            </a:r>
            <a:r>
              <a:rPr lang="ko-KR" altLang="en-US" b="1" dirty="0" err="1">
                <a:solidFill>
                  <a:srgbClr val="FF0000"/>
                </a:solidFill>
              </a:rPr>
              <a:t>초고령</a:t>
            </a:r>
            <a:r>
              <a:rPr lang="ko-KR" altLang="en-US" b="1" dirty="0">
                <a:solidFill>
                  <a:srgbClr val="FF0000"/>
                </a:solidFill>
              </a:rPr>
              <a:t> 사회진입으로 </a:t>
            </a:r>
            <a:r>
              <a:rPr lang="ko-KR" altLang="en-US" b="1" dirty="0" smtClean="0">
                <a:solidFill>
                  <a:srgbClr val="FF0000"/>
                </a:solidFill>
              </a:rPr>
              <a:t>고령 운전자 </a:t>
            </a:r>
            <a:r>
              <a:rPr lang="ko-KR" altLang="en-US" b="1" dirty="0">
                <a:solidFill>
                  <a:srgbClr val="FF0000"/>
                </a:solidFill>
              </a:rPr>
              <a:t>증가/ 교통사고 위험성 증가</a:t>
            </a:r>
          </a:p>
          <a:p>
            <a:r>
              <a:rPr lang="ko-KR" altLang="en-US" dirty="0"/>
              <a:t>(대책 필요 &gt; 정부 추진 : 자진반납 권고)</a:t>
            </a:r>
          </a:p>
          <a:p>
            <a:r>
              <a:rPr lang="ko-KR" altLang="en-US" dirty="0"/>
              <a:t>- </a:t>
            </a:r>
            <a:r>
              <a:rPr lang="ko-KR" altLang="en-US" dirty="0" smtClean="0"/>
              <a:t>고령 </a:t>
            </a:r>
            <a:r>
              <a:rPr lang="ko-KR" altLang="en-US" dirty="0"/>
              <a:t>운전자 증가에 비해 낮은 자진 </a:t>
            </a:r>
            <a:r>
              <a:rPr lang="ko-KR" altLang="en-US" dirty="0" err="1"/>
              <a:t>반납율</a:t>
            </a:r>
            <a:endParaRPr lang="ko-KR" altLang="en-US" dirty="0"/>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grpSp>
        <p:nvGrpSpPr>
          <p:cNvPr id="90" name="그룹 89"/>
          <p:cNvGrpSpPr/>
          <p:nvPr/>
        </p:nvGrpSpPr>
        <p:grpSpPr>
          <a:xfrm>
            <a:off x="583982" y="3511868"/>
            <a:ext cx="4501581" cy="3211591"/>
            <a:chOff x="596963" y="3301365"/>
            <a:chExt cx="4313357" cy="3560766"/>
          </a:xfrm>
        </p:grpSpPr>
        <p:grpSp>
          <p:nvGrpSpPr>
            <p:cNvPr id="83" name="그룹 82"/>
            <p:cNvGrpSpPr/>
            <p:nvPr/>
          </p:nvGrpSpPr>
          <p:grpSpPr>
            <a:xfrm>
              <a:off x="596963" y="3301365"/>
              <a:ext cx="403404" cy="3123915"/>
              <a:chOff x="4349373" y="3301365"/>
              <a:chExt cx="403404" cy="3123915"/>
            </a:xfrm>
          </p:grpSpPr>
          <p:cxnSp>
            <p:nvCxnSpPr>
              <p:cNvPr id="30" name="직선 연결선 29"/>
              <p:cNvCxnSpPr/>
              <p:nvPr/>
            </p:nvCxnSpPr>
            <p:spPr>
              <a:xfrm>
                <a:off x="4752777" y="3457734"/>
                <a:ext cx="0" cy="28367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4643085" y="3457734"/>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643085" y="4166931"/>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4643085" y="4876128"/>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4643085" y="5585325"/>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4643085" y="6294522"/>
                <a:ext cx="1096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49373" y="3301365"/>
                <a:ext cx="354584" cy="276999"/>
              </a:xfrm>
              <a:prstGeom prst="rect">
                <a:avLst/>
              </a:prstGeom>
              <a:noFill/>
            </p:spPr>
            <p:txBody>
              <a:bodyPr wrap="none" rtlCol="0">
                <a:spAutoFit/>
              </a:bodyPr>
              <a:lstStyle/>
              <a:p>
                <a:pPr algn="r"/>
                <a:r>
                  <a:rPr lang="en-US" altLang="ko-KR" sz="1200" dirty="0" smtClean="0">
                    <a:solidFill>
                      <a:srgbClr val="7030A0"/>
                    </a:solidFill>
                  </a:rPr>
                  <a:t>40</a:t>
                </a:r>
                <a:endParaRPr lang="ko-KR" altLang="en-US" sz="1200" dirty="0">
                  <a:solidFill>
                    <a:srgbClr val="7030A0"/>
                  </a:solidFill>
                </a:endParaRPr>
              </a:p>
            </p:txBody>
          </p:sp>
          <p:sp>
            <p:nvSpPr>
              <p:cNvPr id="26" name="TextBox 25"/>
              <p:cNvSpPr txBox="1"/>
              <p:nvPr/>
            </p:nvSpPr>
            <p:spPr>
              <a:xfrm>
                <a:off x="4349373" y="4013094"/>
                <a:ext cx="354584" cy="276999"/>
              </a:xfrm>
              <a:prstGeom prst="rect">
                <a:avLst/>
              </a:prstGeom>
              <a:noFill/>
            </p:spPr>
            <p:txBody>
              <a:bodyPr wrap="none" rtlCol="0">
                <a:spAutoFit/>
              </a:bodyPr>
              <a:lstStyle/>
              <a:p>
                <a:pPr algn="r"/>
                <a:r>
                  <a:rPr lang="en-US" altLang="ko-KR" sz="1200" dirty="0" smtClean="0">
                    <a:solidFill>
                      <a:srgbClr val="7030A0"/>
                    </a:solidFill>
                  </a:rPr>
                  <a:t>30</a:t>
                </a:r>
                <a:endParaRPr lang="ko-KR" altLang="en-US" sz="1200" dirty="0">
                  <a:solidFill>
                    <a:srgbClr val="7030A0"/>
                  </a:solidFill>
                </a:endParaRPr>
              </a:p>
            </p:txBody>
          </p:sp>
          <p:sp>
            <p:nvSpPr>
              <p:cNvPr id="27" name="TextBox 26"/>
              <p:cNvSpPr txBox="1"/>
              <p:nvPr/>
            </p:nvSpPr>
            <p:spPr>
              <a:xfrm>
                <a:off x="4349373" y="4724824"/>
                <a:ext cx="354584" cy="276999"/>
              </a:xfrm>
              <a:prstGeom prst="rect">
                <a:avLst/>
              </a:prstGeom>
              <a:noFill/>
            </p:spPr>
            <p:txBody>
              <a:bodyPr wrap="none" rtlCol="0">
                <a:spAutoFit/>
              </a:bodyPr>
              <a:lstStyle/>
              <a:p>
                <a:pPr algn="r"/>
                <a:r>
                  <a:rPr lang="en-US" altLang="ko-KR" sz="1200" dirty="0" smtClean="0">
                    <a:solidFill>
                      <a:srgbClr val="7030A0"/>
                    </a:solidFill>
                  </a:rPr>
                  <a:t>20</a:t>
                </a:r>
                <a:endParaRPr lang="ko-KR" altLang="en-US" sz="1200" dirty="0">
                  <a:solidFill>
                    <a:srgbClr val="7030A0"/>
                  </a:solidFill>
                </a:endParaRPr>
              </a:p>
            </p:txBody>
          </p:sp>
          <p:sp>
            <p:nvSpPr>
              <p:cNvPr id="28" name="TextBox 27"/>
              <p:cNvSpPr txBox="1"/>
              <p:nvPr/>
            </p:nvSpPr>
            <p:spPr>
              <a:xfrm>
                <a:off x="4349373" y="5436553"/>
                <a:ext cx="354584" cy="276999"/>
              </a:xfrm>
              <a:prstGeom prst="rect">
                <a:avLst/>
              </a:prstGeom>
              <a:noFill/>
            </p:spPr>
            <p:txBody>
              <a:bodyPr wrap="none" rtlCol="0">
                <a:spAutoFit/>
              </a:bodyPr>
              <a:lstStyle/>
              <a:p>
                <a:pPr algn="r"/>
                <a:r>
                  <a:rPr lang="en-US" altLang="ko-KR" sz="1200" dirty="0" smtClean="0">
                    <a:solidFill>
                      <a:srgbClr val="7030A0"/>
                    </a:solidFill>
                  </a:rPr>
                  <a:t>10</a:t>
                </a:r>
                <a:endParaRPr lang="ko-KR" altLang="en-US" sz="1200" dirty="0">
                  <a:solidFill>
                    <a:srgbClr val="7030A0"/>
                  </a:solidFill>
                </a:endParaRPr>
              </a:p>
            </p:txBody>
          </p:sp>
          <p:sp>
            <p:nvSpPr>
              <p:cNvPr id="29" name="TextBox 28"/>
              <p:cNvSpPr txBox="1"/>
              <p:nvPr/>
            </p:nvSpPr>
            <p:spPr>
              <a:xfrm>
                <a:off x="4434332" y="6148281"/>
                <a:ext cx="269625" cy="276999"/>
              </a:xfrm>
              <a:prstGeom prst="rect">
                <a:avLst/>
              </a:prstGeom>
              <a:noFill/>
            </p:spPr>
            <p:txBody>
              <a:bodyPr wrap="none" rtlCol="0">
                <a:spAutoFit/>
              </a:bodyPr>
              <a:lstStyle/>
              <a:p>
                <a:pPr algn="r"/>
                <a:r>
                  <a:rPr lang="en-US" altLang="ko-KR" sz="1200" dirty="0" smtClean="0">
                    <a:solidFill>
                      <a:srgbClr val="7030A0"/>
                    </a:solidFill>
                  </a:rPr>
                  <a:t>0</a:t>
                </a:r>
                <a:endParaRPr lang="ko-KR" altLang="en-US" sz="1200" dirty="0">
                  <a:solidFill>
                    <a:srgbClr val="7030A0"/>
                  </a:solidFill>
                </a:endParaRPr>
              </a:p>
            </p:txBody>
          </p:sp>
        </p:grpSp>
        <p:grpSp>
          <p:nvGrpSpPr>
            <p:cNvPr id="85" name="그룹 84"/>
            <p:cNvGrpSpPr/>
            <p:nvPr/>
          </p:nvGrpSpPr>
          <p:grpSpPr>
            <a:xfrm>
              <a:off x="1074704" y="3470335"/>
              <a:ext cx="3835616" cy="3391796"/>
              <a:chOff x="1074705" y="3470335"/>
              <a:chExt cx="3424127" cy="3391796"/>
            </a:xfrm>
          </p:grpSpPr>
          <p:sp>
            <p:nvSpPr>
              <p:cNvPr id="43" name="TextBox 42"/>
              <p:cNvSpPr txBox="1"/>
              <p:nvPr/>
            </p:nvSpPr>
            <p:spPr>
              <a:xfrm>
                <a:off x="1163933" y="5666937"/>
                <a:ext cx="375982" cy="307777"/>
              </a:xfrm>
              <a:prstGeom prst="rect">
                <a:avLst/>
              </a:prstGeom>
              <a:noFill/>
            </p:spPr>
            <p:txBody>
              <a:bodyPr wrap="none" rtlCol="0">
                <a:spAutoFit/>
              </a:bodyPr>
              <a:lstStyle/>
              <a:p>
                <a:pPr algn="ctr"/>
                <a:r>
                  <a:rPr lang="en-US" altLang="ko-KR" sz="1400" b="1" dirty="0" smtClean="0">
                    <a:solidFill>
                      <a:schemeClr val="accent4">
                        <a:lumMod val="50000"/>
                      </a:schemeClr>
                    </a:solidFill>
                  </a:rPr>
                  <a:t>4.4</a:t>
                </a:r>
                <a:endParaRPr lang="ko-KR" altLang="en-US" sz="1400" b="1" dirty="0">
                  <a:solidFill>
                    <a:schemeClr val="accent4">
                      <a:lumMod val="50000"/>
                    </a:schemeClr>
                  </a:solidFill>
                </a:endParaRPr>
              </a:p>
            </p:txBody>
          </p:sp>
          <p:sp>
            <p:nvSpPr>
              <p:cNvPr id="44" name="TextBox 43"/>
              <p:cNvSpPr txBox="1"/>
              <p:nvPr/>
            </p:nvSpPr>
            <p:spPr>
              <a:xfrm>
                <a:off x="2114057" y="5328998"/>
                <a:ext cx="375982" cy="307777"/>
              </a:xfrm>
              <a:prstGeom prst="rect">
                <a:avLst/>
              </a:prstGeom>
              <a:noFill/>
            </p:spPr>
            <p:txBody>
              <a:bodyPr wrap="none" rtlCol="0">
                <a:spAutoFit/>
              </a:bodyPr>
              <a:lstStyle/>
              <a:p>
                <a:pPr algn="ctr"/>
                <a:r>
                  <a:rPr lang="en-US" altLang="ko-KR" sz="1400" b="1" dirty="0" smtClean="0">
                    <a:solidFill>
                      <a:schemeClr val="accent4">
                        <a:lumMod val="50000"/>
                      </a:schemeClr>
                    </a:solidFill>
                  </a:rPr>
                  <a:t>9.0</a:t>
                </a:r>
                <a:endParaRPr lang="ko-KR" altLang="en-US" sz="1400" b="1" dirty="0">
                  <a:solidFill>
                    <a:schemeClr val="accent4">
                      <a:lumMod val="50000"/>
                    </a:schemeClr>
                  </a:solidFill>
                </a:endParaRPr>
              </a:p>
            </p:txBody>
          </p:sp>
          <p:sp>
            <p:nvSpPr>
              <p:cNvPr id="45" name="TextBox 44"/>
              <p:cNvSpPr txBox="1"/>
              <p:nvPr/>
            </p:nvSpPr>
            <p:spPr>
              <a:xfrm>
                <a:off x="3020126" y="4399667"/>
                <a:ext cx="465110" cy="307777"/>
              </a:xfrm>
              <a:prstGeom prst="rect">
                <a:avLst/>
              </a:prstGeom>
              <a:noFill/>
            </p:spPr>
            <p:txBody>
              <a:bodyPr wrap="none" rtlCol="0">
                <a:spAutoFit/>
              </a:bodyPr>
              <a:lstStyle/>
              <a:p>
                <a:pPr algn="ctr"/>
                <a:r>
                  <a:rPr lang="en-US" altLang="ko-KR" sz="1400" b="1" dirty="0" smtClean="0">
                    <a:solidFill>
                      <a:srgbClr val="7030A0"/>
                    </a:solidFill>
                  </a:rPr>
                  <a:t>22.0</a:t>
                </a:r>
                <a:endParaRPr lang="ko-KR" altLang="en-US" sz="1400" b="1" dirty="0">
                  <a:solidFill>
                    <a:srgbClr val="7030A0"/>
                  </a:solidFill>
                </a:endParaRPr>
              </a:p>
            </p:txBody>
          </p:sp>
          <p:sp>
            <p:nvSpPr>
              <p:cNvPr id="46" name="TextBox 45"/>
              <p:cNvSpPr txBox="1"/>
              <p:nvPr/>
            </p:nvSpPr>
            <p:spPr>
              <a:xfrm>
                <a:off x="3987902" y="3470335"/>
                <a:ext cx="465110" cy="307777"/>
              </a:xfrm>
              <a:prstGeom prst="rect">
                <a:avLst/>
              </a:prstGeom>
              <a:noFill/>
            </p:spPr>
            <p:txBody>
              <a:bodyPr wrap="none" rtlCol="0">
                <a:spAutoFit/>
              </a:bodyPr>
              <a:lstStyle/>
              <a:p>
                <a:pPr algn="ctr"/>
                <a:r>
                  <a:rPr lang="en-US" altLang="ko-KR" sz="1400" b="1" dirty="0" smtClean="0">
                    <a:solidFill>
                      <a:srgbClr val="7030A0"/>
                    </a:solidFill>
                  </a:rPr>
                  <a:t>35.0</a:t>
                </a:r>
                <a:endParaRPr lang="ko-KR" altLang="en-US" sz="1400" b="1" dirty="0">
                  <a:solidFill>
                    <a:srgbClr val="7030A0"/>
                  </a:solidFill>
                </a:endParaRPr>
              </a:p>
            </p:txBody>
          </p:sp>
          <p:grpSp>
            <p:nvGrpSpPr>
              <p:cNvPr id="84" name="그룹 83"/>
              <p:cNvGrpSpPr/>
              <p:nvPr/>
            </p:nvGrpSpPr>
            <p:grpSpPr>
              <a:xfrm>
                <a:off x="1074705" y="3799499"/>
                <a:ext cx="3424127" cy="3062632"/>
                <a:chOff x="1074705" y="3799499"/>
                <a:chExt cx="3424127" cy="3062632"/>
              </a:xfrm>
            </p:grpSpPr>
            <p:grpSp>
              <p:nvGrpSpPr>
                <p:cNvPr id="71" name="그룹 70"/>
                <p:cNvGrpSpPr/>
                <p:nvPr/>
              </p:nvGrpSpPr>
              <p:grpSpPr>
                <a:xfrm>
                  <a:off x="1074705" y="3799499"/>
                  <a:ext cx="3424127" cy="2495023"/>
                  <a:chOff x="5833835" y="2068378"/>
                  <a:chExt cx="3424127" cy="12600000"/>
                </a:xfrm>
              </p:grpSpPr>
              <p:sp>
                <p:nvSpPr>
                  <p:cNvPr id="57" name="직사각형 34"/>
                  <p:cNvSpPr/>
                  <p:nvPr/>
                </p:nvSpPr>
                <p:spPr>
                  <a:xfrm>
                    <a:off x="5833835" y="13084378"/>
                    <a:ext cx="571260" cy="1584000"/>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58" name="직사각형 36"/>
                  <p:cNvSpPr/>
                  <p:nvPr/>
                </p:nvSpPr>
                <p:spPr>
                  <a:xfrm>
                    <a:off x="6784791" y="11428378"/>
                    <a:ext cx="571260" cy="3240000"/>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50000"/>
                        </a:schemeClr>
                      </a:solidFill>
                    </a:endParaRPr>
                  </a:p>
                </p:txBody>
              </p:sp>
              <p:sp>
                <p:nvSpPr>
                  <p:cNvPr id="59" name="직사각형 37"/>
                  <p:cNvSpPr/>
                  <p:nvPr/>
                </p:nvSpPr>
                <p:spPr>
                  <a:xfrm>
                    <a:off x="7735746" y="6748378"/>
                    <a:ext cx="571260" cy="792000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38"/>
                  <p:cNvSpPr/>
                  <p:nvPr/>
                </p:nvSpPr>
                <p:spPr>
                  <a:xfrm>
                    <a:off x="8686702" y="2068378"/>
                    <a:ext cx="571260" cy="12600000"/>
                  </a:xfrm>
                  <a:prstGeom prst="round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4" name="TextBox 63"/>
                <p:cNvSpPr txBox="1"/>
                <p:nvPr/>
              </p:nvSpPr>
              <p:spPr>
                <a:xfrm>
                  <a:off x="1104422" y="6298219"/>
                  <a:ext cx="514473" cy="307777"/>
                </a:xfrm>
                <a:prstGeom prst="rect">
                  <a:avLst/>
                </a:prstGeom>
                <a:noFill/>
              </p:spPr>
              <p:txBody>
                <a:bodyPr wrap="none" rtlCol="0">
                  <a:spAutoFit/>
                </a:bodyPr>
                <a:lstStyle/>
                <a:p>
                  <a:pPr algn="ctr"/>
                  <a:r>
                    <a:rPr lang="en-US" altLang="ko-KR" sz="1400" b="1" dirty="0" smtClean="0">
                      <a:solidFill>
                        <a:schemeClr val="accent4">
                          <a:lumMod val="50000"/>
                        </a:schemeClr>
                      </a:solidFill>
                    </a:rPr>
                    <a:t>2010</a:t>
                  </a:r>
                  <a:endParaRPr lang="ko-KR" altLang="en-US" sz="1400" b="1" dirty="0">
                    <a:solidFill>
                      <a:schemeClr val="accent4">
                        <a:lumMod val="50000"/>
                      </a:schemeClr>
                    </a:solidFill>
                  </a:endParaRPr>
                </a:p>
              </p:txBody>
            </p:sp>
            <p:sp>
              <p:nvSpPr>
                <p:cNvPr id="65" name="TextBox 64"/>
                <p:cNvSpPr txBox="1"/>
                <p:nvPr/>
              </p:nvSpPr>
              <p:spPr>
                <a:xfrm>
                  <a:off x="2055377" y="6298219"/>
                  <a:ext cx="514473" cy="307777"/>
                </a:xfrm>
                <a:prstGeom prst="rect">
                  <a:avLst/>
                </a:prstGeom>
                <a:noFill/>
              </p:spPr>
              <p:txBody>
                <a:bodyPr wrap="none" rtlCol="0">
                  <a:spAutoFit/>
                </a:bodyPr>
                <a:lstStyle/>
                <a:p>
                  <a:pPr algn="ctr"/>
                  <a:r>
                    <a:rPr lang="en-US" altLang="ko-KR" sz="1400" b="1" dirty="0" smtClean="0">
                      <a:solidFill>
                        <a:schemeClr val="accent4">
                          <a:lumMod val="50000"/>
                        </a:schemeClr>
                      </a:solidFill>
                    </a:rPr>
                    <a:t>2018</a:t>
                  </a:r>
                  <a:endParaRPr lang="ko-KR" altLang="en-US" sz="1400" b="1" dirty="0">
                    <a:solidFill>
                      <a:schemeClr val="accent4">
                        <a:lumMod val="50000"/>
                      </a:schemeClr>
                    </a:solidFill>
                  </a:endParaRPr>
                </a:p>
              </p:txBody>
            </p:sp>
            <p:sp>
              <p:nvSpPr>
                <p:cNvPr id="66" name="TextBox 65"/>
                <p:cNvSpPr txBox="1"/>
                <p:nvPr/>
              </p:nvSpPr>
              <p:spPr>
                <a:xfrm>
                  <a:off x="3006332" y="6298219"/>
                  <a:ext cx="514473" cy="307777"/>
                </a:xfrm>
                <a:prstGeom prst="rect">
                  <a:avLst/>
                </a:prstGeom>
                <a:noFill/>
              </p:spPr>
              <p:txBody>
                <a:bodyPr wrap="none" rtlCol="0">
                  <a:spAutoFit/>
                </a:bodyPr>
                <a:lstStyle/>
                <a:p>
                  <a:pPr algn="ctr"/>
                  <a:r>
                    <a:rPr lang="en-US" altLang="ko-KR" sz="1400" b="1" dirty="0" smtClean="0">
                      <a:solidFill>
                        <a:srgbClr val="7030A0"/>
                      </a:solidFill>
                    </a:rPr>
                    <a:t>2028</a:t>
                  </a:r>
                  <a:endParaRPr lang="ko-KR" altLang="en-US" sz="1400" b="1" dirty="0">
                    <a:solidFill>
                      <a:srgbClr val="7030A0"/>
                    </a:solidFill>
                  </a:endParaRPr>
                </a:p>
              </p:txBody>
            </p:sp>
            <p:sp>
              <p:nvSpPr>
                <p:cNvPr id="67" name="TextBox 66"/>
                <p:cNvSpPr txBox="1"/>
                <p:nvPr/>
              </p:nvSpPr>
              <p:spPr>
                <a:xfrm>
                  <a:off x="3957288" y="6298219"/>
                  <a:ext cx="514473" cy="307777"/>
                </a:xfrm>
                <a:prstGeom prst="rect">
                  <a:avLst/>
                </a:prstGeom>
                <a:noFill/>
              </p:spPr>
              <p:txBody>
                <a:bodyPr wrap="none" rtlCol="0">
                  <a:spAutoFit/>
                </a:bodyPr>
                <a:lstStyle/>
                <a:p>
                  <a:pPr algn="ctr"/>
                  <a:r>
                    <a:rPr lang="en-US" altLang="ko-KR" sz="1400" b="1" dirty="0" smtClean="0">
                      <a:solidFill>
                        <a:srgbClr val="7030A0"/>
                      </a:solidFill>
                    </a:rPr>
                    <a:t>2038</a:t>
                  </a:r>
                  <a:endParaRPr lang="ko-KR" altLang="en-US" sz="1400" b="1" dirty="0">
                    <a:solidFill>
                      <a:srgbClr val="7030A0"/>
                    </a:solidFill>
                  </a:endParaRPr>
                </a:p>
              </p:txBody>
            </p:sp>
            <p:cxnSp>
              <p:nvCxnSpPr>
                <p:cNvPr id="75" name="꺾인 연결선 74"/>
                <p:cNvCxnSpPr/>
                <p:nvPr/>
              </p:nvCxnSpPr>
              <p:spPr>
                <a:xfrm rot="16200000" flipH="1">
                  <a:off x="3752817" y="6127142"/>
                  <a:ext cx="12700" cy="950956"/>
                </a:xfrm>
                <a:prstGeom prst="bentConnector3">
                  <a:avLst>
                    <a:gd name="adj1" fmla="val 870969"/>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413676" y="6615910"/>
                  <a:ext cx="690982" cy="246221"/>
                </a:xfrm>
                <a:prstGeom prst="rect">
                  <a:avLst/>
                </a:prstGeom>
                <a:solidFill>
                  <a:schemeClr val="bg1"/>
                </a:solidFill>
              </p:spPr>
              <p:txBody>
                <a:bodyPr wrap="square" rtlCol="0">
                  <a:spAutoFit/>
                </a:bodyPr>
                <a:lstStyle/>
                <a:p>
                  <a:pPr algn="ctr"/>
                  <a:r>
                    <a:rPr lang="ko-KR" altLang="en-US" sz="1000" b="1" dirty="0" smtClean="0">
                      <a:solidFill>
                        <a:srgbClr val="7030A0"/>
                      </a:solidFill>
                    </a:rPr>
                    <a:t>추정</a:t>
                  </a:r>
                  <a:endParaRPr lang="ko-KR" altLang="en-US" sz="1000" b="1" dirty="0">
                    <a:solidFill>
                      <a:srgbClr val="7030A0"/>
                    </a:solidFill>
                  </a:endParaRPr>
                </a:p>
              </p:txBody>
            </p:sp>
          </p:grpSp>
        </p:grpSp>
      </p:grpSp>
      <p:sp>
        <p:nvSpPr>
          <p:cNvPr id="18" name="Object 2"/>
          <p:cNvSpPr txBox="1"/>
          <p:nvPr/>
        </p:nvSpPr>
        <p:spPr>
          <a:xfrm>
            <a:off x="471487" y="3095625"/>
            <a:ext cx="4726570" cy="492443"/>
          </a:xfrm>
          <a:prstGeom prst="rect">
            <a:avLst/>
          </a:prstGeom>
          <a:noFill/>
        </p:spPr>
        <p:txBody>
          <a:bodyPr wrap="square" lIns="0" rIns="0" rtlCol="0" anchor="t">
            <a:spAutoFit/>
          </a:bodyPr>
          <a:lstStyle/>
          <a:p>
            <a:pPr algn="ctr">
              <a:lnSpc>
                <a:spcPct val="130000"/>
              </a:lnSpc>
            </a:pPr>
            <a:r>
              <a:rPr lang="ko-KR" altLang="en-US" sz="2000" b="1" dirty="0">
                <a:solidFill>
                  <a:schemeClr val="accent4">
                    <a:lumMod val="50000"/>
                  </a:schemeClr>
                </a:solidFill>
                <a:latin typeface="+mn-ea"/>
                <a:cs typeface="THELuxGoB" pitchFamily="34" charset="0"/>
              </a:rPr>
              <a:t>고령 </a:t>
            </a:r>
            <a:r>
              <a:rPr lang="ko-KR" altLang="en-US" sz="2000" b="1" dirty="0" smtClean="0">
                <a:solidFill>
                  <a:schemeClr val="accent4">
                    <a:lumMod val="50000"/>
                  </a:schemeClr>
                </a:solidFill>
                <a:latin typeface="+mn-ea"/>
                <a:cs typeface="THELuxGoB" pitchFamily="34" charset="0"/>
              </a:rPr>
              <a:t>운전면허 소지자 추이</a:t>
            </a:r>
            <a:endParaRPr lang="en-US" altLang="ko-KR" sz="2000" dirty="0" smtClean="0">
              <a:solidFill>
                <a:schemeClr val="accent4">
                  <a:lumMod val="50000"/>
                </a:schemeClr>
              </a:solidFill>
              <a:latin typeface="+mn-ea"/>
              <a:cs typeface="THELuxGoB" pitchFamily="34" charset="0"/>
            </a:endParaRPr>
          </a:p>
        </p:txBody>
      </p:sp>
      <p:sp>
        <p:nvSpPr>
          <p:cNvPr id="87" name="Object 2"/>
          <p:cNvSpPr txBox="1"/>
          <p:nvPr/>
        </p:nvSpPr>
        <p:spPr>
          <a:xfrm>
            <a:off x="5472055" y="3095625"/>
            <a:ext cx="4726570" cy="492443"/>
          </a:xfrm>
          <a:prstGeom prst="rect">
            <a:avLst/>
          </a:prstGeom>
          <a:noFill/>
        </p:spPr>
        <p:txBody>
          <a:bodyPr wrap="square" lIns="0" rIns="0" rtlCol="0" anchor="t">
            <a:spAutoFit/>
          </a:bodyPr>
          <a:lstStyle/>
          <a:p>
            <a:pPr algn="ctr">
              <a:lnSpc>
                <a:spcPct val="130000"/>
              </a:lnSpc>
            </a:pPr>
            <a:r>
              <a:rPr lang="ko-KR" altLang="en-US" sz="2000" b="1" dirty="0" smtClean="0">
                <a:solidFill>
                  <a:schemeClr val="accent4">
                    <a:lumMod val="50000"/>
                  </a:schemeClr>
                </a:solidFill>
                <a:latin typeface="+mn-ea"/>
                <a:cs typeface="THELuxGoB" pitchFamily="34" charset="0"/>
              </a:rPr>
              <a:t>면허 소지 가해자 연령대</a:t>
            </a:r>
            <a:endParaRPr lang="en-US" altLang="ko-KR" sz="2000" dirty="0" smtClean="0">
              <a:solidFill>
                <a:schemeClr val="accent4">
                  <a:lumMod val="50000"/>
                </a:schemeClr>
              </a:solidFill>
              <a:latin typeface="+mn-ea"/>
              <a:cs typeface="THELuxGoB" pitchFamily="34" charset="0"/>
            </a:endParaRPr>
          </a:p>
        </p:txBody>
      </p:sp>
      <p:cxnSp>
        <p:nvCxnSpPr>
          <p:cNvPr id="89" name="직선 연결선 88"/>
          <p:cNvCxnSpPr/>
          <p:nvPr/>
        </p:nvCxnSpPr>
        <p:spPr>
          <a:xfrm>
            <a:off x="5348287" y="3177668"/>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8" name="표 87"/>
          <p:cNvGraphicFramePr>
            <a:graphicFrameLocks noGrp="1"/>
          </p:cNvGraphicFramePr>
          <p:nvPr>
            <p:extLst>
              <p:ext uri="{D42A27DB-BD31-4B8C-83A1-F6EECF244321}">
                <p14:modId xmlns:p14="http://schemas.microsoft.com/office/powerpoint/2010/main" val="3483134558"/>
              </p:ext>
            </p:extLst>
          </p:nvPr>
        </p:nvGraphicFramePr>
        <p:xfrm>
          <a:off x="592016" y="1876425"/>
          <a:ext cx="9580816" cy="1014312"/>
        </p:xfrm>
        <a:graphic>
          <a:graphicData uri="http://schemas.openxmlformats.org/drawingml/2006/table">
            <a:tbl>
              <a:tblPr firstRow="1" bandRow="1">
                <a:tableStyleId>{00A15C55-8517-42AA-B614-E9B94910E393}</a:tableStyleId>
              </a:tblPr>
              <a:tblGrid>
                <a:gridCol w="1197602">
                  <a:extLst>
                    <a:ext uri="{9D8B030D-6E8A-4147-A177-3AD203B41FA5}">
                      <a16:colId xmlns:a16="http://schemas.microsoft.com/office/drawing/2014/main" val="1532999425"/>
                    </a:ext>
                  </a:extLst>
                </a:gridCol>
                <a:gridCol w="1197602">
                  <a:extLst>
                    <a:ext uri="{9D8B030D-6E8A-4147-A177-3AD203B41FA5}">
                      <a16:colId xmlns:a16="http://schemas.microsoft.com/office/drawing/2014/main" val="2720423712"/>
                    </a:ext>
                  </a:extLst>
                </a:gridCol>
                <a:gridCol w="1197602">
                  <a:extLst>
                    <a:ext uri="{9D8B030D-6E8A-4147-A177-3AD203B41FA5}">
                      <a16:colId xmlns:a16="http://schemas.microsoft.com/office/drawing/2014/main" val="2760892826"/>
                    </a:ext>
                  </a:extLst>
                </a:gridCol>
                <a:gridCol w="1197602">
                  <a:extLst>
                    <a:ext uri="{9D8B030D-6E8A-4147-A177-3AD203B41FA5}">
                      <a16:colId xmlns:a16="http://schemas.microsoft.com/office/drawing/2014/main" val="2951416588"/>
                    </a:ext>
                  </a:extLst>
                </a:gridCol>
                <a:gridCol w="1197602">
                  <a:extLst>
                    <a:ext uri="{9D8B030D-6E8A-4147-A177-3AD203B41FA5}">
                      <a16:colId xmlns:a16="http://schemas.microsoft.com/office/drawing/2014/main" val="4257070977"/>
                    </a:ext>
                  </a:extLst>
                </a:gridCol>
                <a:gridCol w="1197602">
                  <a:extLst>
                    <a:ext uri="{9D8B030D-6E8A-4147-A177-3AD203B41FA5}">
                      <a16:colId xmlns:a16="http://schemas.microsoft.com/office/drawing/2014/main" val="165928667"/>
                    </a:ext>
                  </a:extLst>
                </a:gridCol>
                <a:gridCol w="1197602">
                  <a:extLst>
                    <a:ext uri="{9D8B030D-6E8A-4147-A177-3AD203B41FA5}">
                      <a16:colId xmlns:a16="http://schemas.microsoft.com/office/drawing/2014/main" val="1060429989"/>
                    </a:ext>
                  </a:extLst>
                </a:gridCol>
                <a:gridCol w="1197602">
                  <a:extLst>
                    <a:ext uri="{9D8B030D-6E8A-4147-A177-3AD203B41FA5}">
                      <a16:colId xmlns:a16="http://schemas.microsoft.com/office/drawing/2014/main" val="2159758825"/>
                    </a:ext>
                  </a:extLst>
                </a:gridCol>
              </a:tblGrid>
              <a:tr h="301416">
                <a:tc>
                  <a:txBody>
                    <a:bodyPr/>
                    <a:lstStyle/>
                    <a:p>
                      <a:pPr algn="ctr" latinLnBrk="1"/>
                      <a:r>
                        <a:rPr lang="ko-KR" altLang="en-US" sz="1100" b="1" dirty="0" err="1" smtClean="0">
                          <a:latin typeface="+mn-ea"/>
                          <a:ea typeface="+mn-ea"/>
                        </a:rPr>
                        <a:t>운전자수</a:t>
                      </a:r>
                      <a:r>
                        <a:rPr lang="en-US" altLang="ko-KR" sz="1100" b="1" dirty="0" smtClean="0">
                          <a:latin typeface="+mn-ea"/>
                          <a:ea typeface="+mn-ea"/>
                        </a:rPr>
                        <a:t>(</a:t>
                      </a:r>
                      <a:r>
                        <a:rPr lang="ko-KR" altLang="en-US" sz="1100" b="1" dirty="0" smtClean="0">
                          <a:latin typeface="+mn-ea"/>
                          <a:ea typeface="+mn-ea"/>
                        </a:rPr>
                        <a:t>명</a:t>
                      </a:r>
                      <a:r>
                        <a:rPr lang="en-US" altLang="ko-KR" sz="1100" b="1" dirty="0" smtClean="0">
                          <a:latin typeface="+mn-ea"/>
                          <a:ea typeface="+mn-ea"/>
                        </a:rPr>
                        <a:t>)</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2019.12. (A)</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2020.12.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2021.12.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2022.12.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2023.12.</a:t>
                      </a:r>
                      <a:endParaRPr lang="ko-KR" altLang="en-US" sz="1100" b="1" dirty="0">
                        <a:latin typeface="+mn-ea"/>
                        <a:ea typeface="+mn-ea"/>
                      </a:endParaRPr>
                    </a:p>
                  </a:txBody>
                  <a:tcPr anchor="ctr"/>
                </a:tc>
                <a:tc>
                  <a:txBody>
                    <a:bodyPr/>
                    <a:lstStyle/>
                    <a:p>
                      <a:pPr algn="ctr" latinLnBrk="1"/>
                      <a:r>
                        <a:rPr lang="en-US" altLang="ko-KR" sz="1100" b="1" dirty="0" smtClean="0">
                          <a:latin typeface="+mn-ea"/>
                          <a:ea typeface="+mn-ea"/>
                        </a:rPr>
                        <a:t>2024.04. (B)</a:t>
                      </a:r>
                      <a:endParaRPr lang="ko-KR" altLang="en-US" sz="1100" b="1" dirty="0">
                        <a:latin typeface="+mn-ea"/>
                        <a:ea typeface="+mn-ea"/>
                      </a:endParaRPr>
                    </a:p>
                  </a:txBody>
                  <a:tcPr anchor="ctr"/>
                </a:tc>
                <a:tc>
                  <a:txBody>
                    <a:bodyPr/>
                    <a:lstStyle/>
                    <a:p>
                      <a:pPr algn="ctr" latinLnBrk="1"/>
                      <a:r>
                        <a:rPr lang="ko-KR" altLang="en-US" sz="1100" b="1" dirty="0" err="1" smtClean="0">
                          <a:latin typeface="+mn-ea"/>
                          <a:ea typeface="+mn-ea"/>
                        </a:rPr>
                        <a:t>증감율</a:t>
                      </a:r>
                      <a:r>
                        <a:rPr lang="en-US" altLang="ko-KR" sz="1100" b="1" dirty="0" smtClean="0">
                          <a:latin typeface="+mn-ea"/>
                          <a:ea typeface="+mn-ea"/>
                        </a:rPr>
                        <a:t>(%)</a:t>
                      </a:r>
                    </a:p>
                    <a:p>
                      <a:pPr algn="ctr" latinLnBrk="1"/>
                      <a:r>
                        <a:rPr lang="en-US" altLang="ko-KR" sz="1000" b="0" dirty="0" smtClean="0">
                          <a:latin typeface="+mn-ea"/>
                          <a:ea typeface="+mn-ea"/>
                        </a:rPr>
                        <a:t>(B-A)/A </a:t>
                      </a:r>
                      <a:endParaRPr lang="ko-KR" altLang="en-US" sz="1000" b="0" dirty="0">
                        <a:latin typeface="+mn-ea"/>
                        <a:ea typeface="+mn-ea"/>
                      </a:endParaRPr>
                    </a:p>
                  </a:txBody>
                  <a:tcPr anchor="ctr">
                    <a:solidFill>
                      <a:schemeClr val="accent4">
                        <a:lumMod val="75000"/>
                      </a:schemeClr>
                    </a:solidFill>
                  </a:tcPr>
                </a:tc>
                <a:extLst>
                  <a:ext uri="{0D108BD9-81ED-4DB2-BD59-A6C34878D82A}">
                    <a16:rowId xmlns:a16="http://schemas.microsoft.com/office/drawing/2014/main" val="2405502861"/>
                  </a:ext>
                </a:extLst>
              </a:tr>
              <a:tr h="301416">
                <a:tc>
                  <a:txBody>
                    <a:bodyPr/>
                    <a:lstStyle/>
                    <a:p>
                      <a:pPr algn="ctr" latinLnBrk="1"/>
                      <a:r>
                        <a:rPr lang="ko-KR" altLang="en-US" sz="1100" b="1" dirty="0" smtClean="0">
                          <a:latin typeface="+mn-ea"/>
                          <a:ea typeface="+mn-ea"/>
                        </a:rPr>
                        <a:t>전체 운전자</a:t>
                      </a:r>
                      <a:endParaRPr lang="ko-KR" altLang="en-US" sz="1100" b="1" dirty="0">
                        <a:latin typeface="+mn-ea"/>
                        <a:ea typeface="+mn-ea"/>
                      </a:endParaRPr>
                    </a:p>
                  </a:txBody>
                  <a:tcPr anchor="ctr">
                    <a:solidFill>
                      <a:schemeClr val="accent4">
                        <a:lumMod val="20000"/>
                        <a:lumOff val="80000"/>
                      </a:schemeClr>
                    </a:solidFill>
                  </a:tcPr>
                </a:tc>
                <a:tc>
                  <a:txBody>
                    <a:bodyPr/>
                    <a:lstStyle/>
                    <a:p>
                      <a:pPr algn="r" latinLnBrk="1"/>
                      <a:r>
                        <a:rPr lang="en-US" altLang="ko-KR" sz="1100" b="0" dirty="0" smtClean="0">
                          <a:latin typeface="+mn-ea"/>
                          <a:ea typeface="+mn-ea"/>
                        </a:rPr>
                        <a:t>782,670</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791,359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805,785</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824,775</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839,179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841,756</a:t>
                      </a:r>
                      <a:endParaRPr lang="ko-KR" altLang="en-US" sz="1100" b="0" dirty="0">
                        <a:latin typeface="+mn-ea"/>
                        <a:ea typeface="+mn-ea"/>
                      </a:endParaRPr>
                    </a:p>
                  </a:txBody>
                  <a:tcPr marR="144000" anchor="ctr">
                    <a:solidFill>
                      <a:srgbClr val="EDEAF0"/>
                    </a:solidFill>
                  </a:tcPr>
                </a:tc>
                <a:tc>
                  <a:txBody>
                    <a:bodyPr/>
                    <a:lstStyle/>
                    <a:p>
                      <a:pPr algn="ctr" latinLnBrk="1"/>
                      <a:r>
                        <a:rPr lang="en-US" altLang="ko-KR" sz="1100" b="0" dirty="0" smtClean="0">
                          <a:latin typeface="+mn-ea"/>
                          <a:ea typeface="+mn-ea"/>
                        </a:rPr>
                        <a:t>7.5%</a:t>
                      </a:r>
                      <a:endParaRPr lang="ko-KR" altLang="en-US" sz="1100" b="0" dirty="0">
                        <a:latin typeface="+mn-ea"/>
                        <a:ea typeface="+mn-ea"/>
                      </a:endParaRPr>
                    </a:p>
                  </a:txBody>
                  <a:tcPr anchor="ctr">
                    <a:solidFill>
                      <a:schemeClr val="bg1">
                        <a:lumMod val="85000"/>
                      </a:schemeClr>
                    </a:solidFill>
                  </a:tcPr>
                </a:tc>
                <a:extLst>
                  <a:ext uri="{0D108BD9-81ED-4DB2-BD59-A6C34878D82A}">
                    <a16:rowId xmlns:a16="http://schemas.microsoft.com/office/drawing/2014/main" val="2221922252"/>
                  </a:ext>
                </a:extLst>
              </a:tr>
              <a:tr h="301416">
                <a:tc>
                  <a:txBody>
                    <a:bodyPr/>
                    <a:lstStyle/>
                    <a:p>
                      <a:pPr algn="ctr" latinLnBrk="1"/>
                      <a:r>
                        <a:rPr lang="ko-KR" altLang="en-US" sz="1100" b="1" dirty="0" smtClean="0">
                          <a:latin typeface="+mn-ea"/>
                          <a:ea typeface="+mn-ea"/>
                        </a:rPr>
                        <a:t>고령 운전자</a:t>
                      </a:r>
                      <a:endParaRPr lang="ko-KR" altLang="en-US" sz="1100" b="1" dirty="0">
                        <a:latin typeface="+mn-ea"/>
                        <a:ea typeface="+mn-ea"/>
                      </a:endParaRPr>
                    </a:p>
                  </a:txBody>
                  <a:tcPr anchor="ctr">
                    <a:solidFill>
                      <a:schemeClr val="accent4">
                        <a:lumMod val="20000"/>
                        <a:lumOff val="80000"/>
                      </a:schemeClr>
                    </a:solidFill>
                  </a:tcPr>
                </a:tc>
                <a:tc>
                  <a:txBody>
                    <a:bodyPr/>
                    <a:lstStyle/>
                    <a:p>
                      <a:pPr algn="r" latinLnBrk="1"/>
                      <a:r>
                        <a:rPr lang="en-US" altLang="ko-KR" sz="1100" b="0" dirty="0" smtClean="0">
                          <a:latin typeface="+mn-ea"/>
                          <a:ea typeface="+mn-ea"/>
                        </a:rPr>
                        <a:t>51,862</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57,549</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63,541</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71,007</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78,508</a:t>
                      </a:r>
                      <a:endParaRPr lang="ko-KR" altLang="en-US" sz="1100" b="0" dirty="0">
                        <a:latin typeface="+mn-ea"/>
                        <a:ea typeface="+mn-ea"/>
                      </a:endParaRPr>
                    </a:p>
                  </a:txBody>
                  <a:tcPr marR="144000" anchor="ctr">
                    <a:solidFill>
                      <a:srgbClr val="EDEAF0"/>
                    </a:solidFill>
                  </a:tcPr>
                </a:tc>
                <a:tc>
                  <a:txBody>
                    <a:bodyPr/>
                    <a:lstStyle/>
                    <a:p>
                      <a:pPr algn="r" latinLnBrk="1"/>
                      <a:r>
                        <a:rPr lang="en-US" altLang="ko-KR" sz="1100" b="0" dirty="0" smtClean="0">
                          <a:latin typeface="+mn-ea"/>
                          <a:ea typeface="+mn-ea"/>
                        </a:rPr>
                        <a:t>80,908</a:t>
                      </a:r>
                      <a:endParaRPr lang="ko-KR" altLang="en-US" sz="1100" b="0" dirty="0">
                        <a:latin typeface="+mn-ea"/>
                        <a:ea typeface="+mn-ea"/>
                      </a:endParaRPr>
                    </a:p>
                  </a:txBody>
                  <a:tcPr marR="144000" anchor="ctr">
                    <a:solidFill>
                      <a:srgbClr val="EDEAF0"/>
                    </a:solidFill>
                  </a:tcPr>
                </a:tc>
                <a:tc>
                  <a:txBody>
                    <a:bodyPr/>
                    <a:lstStyle/>
                    <a:p>
                      <a:pPr algn="ctr" latinLnBrk="1"/>
                      <a:r>
                        <a:rPr lang="en-US" altLang="ko-KR" sz="1200" b="1" dirty="0" smtClean="0">
                          <a:solidFill>
                            <a:srgbClr val="FF0000"/>
                          </a:solidFill>
                          <a:latin typeface="+mn-ea"/>
                          <a:ea typeface="+mn-ea"/>
                        </a:rPr>
                        <a:t>56.0%</a:t>
                      </a:r>
                      <a:endParaRPr lang="ko-KR" altLang="en-US" sz="1100" b="1" dirty="0">
                        <a:solidFill>
                          <a:srgbClr val="FF0000"/>
                        </a:solidFill>
                        <a:latin typeface="+mn-ea"/>
                        <a:ea typeface="+mn-ea"/>
                      </a:endParaRPr>
                    </a:p>
                  </a:txBody>
                  <a:tcPr anchor="ctr">
                    <a:solidFill>
                      <a:srgbClr val="FFFF00"/>
                    </a:solidFill>
                  </a:tcPr>
                </a:tc>
                <a:extLst>
                  <a:ext uri="{0D108BD9-81ED-4DB2-BD59-A6C34878D82A}">
                    <a16:rowId xmlns:a16="http://schemas.microsoft.com/office/drawing/2014/main" val="1716775541"/>
                  </a:ext>
                </a:extLst>
              </a:tr>
            </a:tbl>
          </a:graphicData>
        </a:graphic>
      </p:graphicFrame>
      <p:sp>
        <p:nvSpPr>
          <p:cNvPr id="92" name="직사각형 91"/>
          <p:cNvSpPr/>
          <p:nvPr/>
        </p:nvSpPr>
        <p:spPr>
          <a:xfrm>
            <a:off x="1919288" y="1419225"/>
            <a:ext cx="6858000" cy="400110"/>
          </a:xfrm>
          <a:prstGeom prst="rect">
            <a:avLst/>
          </a:prstGeom>
        </p:spPr>
        <p:txBody>
          <a:bodyPr wrap="square">
            <a:spAutoFit/>
          </a:bodyPr>
          <a:lstStyle/>
          <a:p>
            <a:pPr algn="ctr"/>
            <a:r>
              <a:rPr lang="en-US" altLang="ko-KR" sz="2000" b="1" dirty="0">
                <a:solidFill>
                  <a:srgbClr val="7030A0"/>
                </a:solidFill>
                <a:latin typeface="+mn-ea"/>
              </a:rPr>
              <a:t>- </a:t>
            </a:r>
            <a:r>
              <a:rPr lang="ko-KR" altLang="en-US" sz="2000" b="1" dirty="0" smtClean="0">
                <a:solidFill>
                  <a:srgbClr val="7030A0"/>
                </a:solidFill>
                <a:latin typeface="+mn-ea"/>
              </a:rPr>
              <a:t>경기도 수원시 운전면허 소지 현황 </a:t>
            </a:r>
            <a:r>
              <a:rPr lang="en-US" altLang="ko-KR" sz="2000" b="1" dirty="0" smtClean="0">
                <a:solidFill>
                  <a:srgbClr val="7030A0"/>
                </a:solidFill>
                <a:latin typeface="+mn-ea"/>
              </a:rPr>
              <a:t>-</a:t>
            </a:r>
            <a:endParaRPr lang="ko-KR" altLang="en-US" sz="2000" b="1" dirty="0">
              <a:solidFill>
                <a:srgbClr val="7030A0"/>
              </a:solidFill>
              <a:latin typeface="+mn-ea"/>
            </a:endParaRPr>
          </a:p>
        </p:txBody>
      </p:sp>
      <p:pic>
        <p:nvPicPr>
          <p:cNvPr id="93" name="Picture 2" descr="손호성 중앙대 공공인재학부 부교수가 지난해 12월 한국노인인력개발원 간행물 '고령사회의 삶과 일'에 게재한 글에 따르면 연령대별 면허 소지자 대비 사고 건수에서 고령층으로 가도 비중이 크게 변하지 않았다. 한국노인인력개발원 홈페이지 갈무리"/>
          <p:cNvPicPr>
            <a:picLocks noChangeAspect="1" noChangeArrowheads="1"/>
          </p:cNvPicPr>
          <p:nvPr/>
        </p:nvPicPr>
        <p:blipFill rotWithShape="1">
          <a:blip r:embed="rId2">
            <a:extLst>
              <a:ext uri="{28A0092B-C50C-407E-A947-70E740481C1C}">
                <a14:useLocalDpi xmlns:a14="http://schemas.microsoft.com/office/drawing/2010/main" val="0"/>
              </a:ext>
            </a:extLst>
          </a:blip>
          <a:srcRect t="10385"/>
          <a:stretch/>
        </p:blipFill>
        <p:spPr bwMode="auto">
          <a:xfrm>
            <a:off x="5471390" y="3523059"/>
            <a:ext cx="4727901" cy="3264043"/>
          </a:xfrm>
          <a:prstGeom prst="rect">
            <a:avLst/>
          </a:prstGeom>
          <a:noFill/>
          <a:extLst>
            <a:ext uri="{909E8E84-426E-40DD-AFC4-6F175D3DCCD1}">
              <a14:hiddenFill xmlns:a14="http://schemas.microsoft.com/office/drawing/2010/main">
                <a:solidFill>
                  <a:srgbClr val="FFFFFF"/>
                </a:solidFill>
              </a14:hiddenFill>
            </a:ext>
          </a:extLst>
        </p:spPr>
      </p:pic>
      <p:sp>
        <p:nvSpPr>
          <p:cNvPr id="95" name="직사각형 94"/>
          <p:cNvSpPr/>
          <p:nvPr/>
        </p:nvSpPr>
        <p:spPr>
          <a:xfrm>
            <a:off x="5388359" y="6723459"/>
            <a:ext cx="4716200"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한국일보</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자동차 면허 소지자 대비 가해자 사고 건수 </a:t>
            </a:r>
            <a:r>
              <a:rPr lang="ko-KR" altLang="en-US" sz="800" dirty="0" smtClean="0">
                <a:solidFill>
                  <a:schemeClr val="tx1">
                    <a:lumMod val="50000"/>
                    <a:lumOff val="50000"/>
                  </a:schemeClr>
                </a:solidFill>
                <a:latin typeface="+mn-ea"/>
              </a:rPr>
              <a:t>비율</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자료 한국노인인력개발원</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  </a:t>
            </a:r>
            <a:endParaRPr lang="ko-KR" altLang="en-US" sz="800" dirty="0">
              <a:solidFill>
                <a:schemeClr val="tx1">
                  <a:lumMod val="50000"/>
                  <a:lumOff val="50000"/>
                </a:schemeClr>
              </a:solidFill>
              <a:latin typeface="+mn-ea"/>
            </a:endParaRPr>
          </a:p>
        </p:txBody>
      </p:sp>
      <p:sp>
        <p:nvSpPr>
          <p:cNvPr id="97" name="직사각형 96"/>
          <p:cNvSpPr/>
          <p:nvPr/>
        </p:nvSpPr>
        <p:spPr>
          <a:xfrm>
            <a:off x="683252" y="6726651"/>
            <a:ext cx="4122877"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중앙일보</a:t>
            </a:r>
            <a:r>
              <a:rPr lang="en-US" altLang="ko-KR" sz="800" dirty="0" smtClean="0">
                <a:solidFill>
                  <a:schemeClr val="tx1">
                    <a:lumMod val="50000"/>
                    <a:lumOff val="50000"/>
                  </a:schemeClr>
                </a:solidFill>
                <a:latin typeface="+mn-ea"/>
              </a:rPr>
              <a:t>] </a:t>
            </a:r>
            <a:r>
              <a:rPr lang="en-US" altLang="ko-KR" sz="800" dirty="0">
                <a:solidFill>
                  <a:schemeClr val="tx1">
                    <a:lumMod val="50000"/>
                    <a:lumOff val="50000"/>
                  </a:schemeClr>
                </a:solidFill>
                <a:latin typeface="+mn-ea"/>
              </a:rPr>
              <a:t>65</a:t>
            </a:r>
            <a:r>
              <a:rPr lang="ko-KR" altLang="en-US" sz="800" dirty="0">
                <a:solidFill>
                  <a:schemeClr val="tx1">
                    <a:lumMod val="50000"/>
                    <a:lumOff val="50000"/>
                  </a:schemeClr>
                </a:solidFill>
                <a:latin typeface="+mn-ea"/>
              </a:rPr>
              <a:t>세 이상 운전면허 소지자 증가 추이 </a:t>
            </a:r>
            <a:r>
              <a:rPr lang="en-US" altLang="ko-KR" sz="800" dirty="0">
                <a:solidFill>
                  <a:schemeClr val="tx1">
                    <a:lumMod val="50000"/>
                    <a:lumOff val="50000"/>
                  </a:schemeClr>
                </a:solidFill>
                <a:latin typeface="+mn-ea"/>
              </a:rPr>
              <a:t>[</a:t>
            </a:r>
            <a:r>
              <a:rPr lang="ko-KR" altLang="en-US" sz="800" dirty="0">
                <a:solidFill>
                  <a:schemeClr val="tx1">
                    <a:lumMod val="50000"/>
                    <a:lumOff val="50000"/>
                  </a:schemeClr>
                </a:solidFill>
                <a:latin typeface="+mn-ea"/>
              </a:rPr>
              <a:t>자료 경찰청</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p:txBody>
      </p:sp>
    </p:spTree>
    <p:extLst>
      <p:ext uri="{BB962C8B-B14F-4D97-AF65-F5344CB8AC3E}">
        <p14:creationId xmlns:p14="http://schemas.microsoft.com/office/powerpoint/2010/main" val="1988258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
          <p:cNvSpPr txBox="1"/>
          <p:nvPr/>
        </p:nvSpPr>
        <p:spPr>
          <a:xfrm>
            <a:off x="11219031" y="1503121"/>
            <a:ext cx="9864713" cy="492443"/>
          </a:xfrm>
          <a:prstGeom prst="rect">
            <a:avLst/>
          </a:prstGeom>
          <a:noFill/>
        </p:spPr>
        <p:txBody>
          <a:bodyPr wrap="square" rtlCol="0" anchor="ctr">
            <a:spAutoFit/>
          </a:bodyPr>
          <a:lstStyle/>
          <a:p>
            <a:r>
              <a:rPr lang="ko-KR" altLang="en-US" sz="2600" b="1" dirty="0" err="1" smtClean="0">
                <a:latin typeface="+mn-ea"/>
                <a:cs typeface="THELuxGoB" pitchFamily="34" charset="0"/>
              </a:rPr>
              <a:t>초고령</a:t>
            </a:r>
            <a:r>
              <a:rPr lang="ko-KR" altLang="en-US" sz="2600" b="1" dirty="0" smtClean="0">
                <a:latin typeface="+mn-ea"/>
                <a:cs typeface="THELuxGoB" pitchFamily="34" charset="0"/>
              </a:rPr>
              <a:t> 사회 진입으로 고령 운전자 증가 및 교통사고 위험성 증가 </a:t>
            </a:r>
            <a:endParaRPr lang="en-US" sz="2600" b="1" dirty="0" smtClean="0">
              <a:latin typeface="+mn-ea"/>
              <a:cs typeface="THELuxGoB" pitchFamily="34" charset="0"/>
            </a:endParaRPr>
          </a:p>
        </p:txBody>
      </p:sp>
      <p:sp>
        <p:nvSpPr>
          <p:cNvPr id="30" name="Object 2"/>
          <p:cNvSpPr txBox="1"/>
          <p:nvPr/>
        </p:nvSpPr>
        <p:spPr>
          <a:xfrm>
            <a:off x="11306328" y="2105025"/>
            <a:ext cx="9690119" cy="492443"/>
          </a:xfrm>
          <a:prstGeom prst="rect">
            <a:avLst/>
          </a:prstGeom>
          <a:noFill/>
        </p:spPr>
        <p:txBody>
          <a:bodyPr wrap="square" rtlCol="0" anchor="ctr">
            <a:spAutoFit/>
          </a:bodyPr>
          <a:lstStyle/>
          <a:p>
            <a:r>
              <a:rPr lang="ko-KR" altLang="en-US" sz="2600" b="1" dirty="0" smtClean="0">
                <a:solidFill>
                  <a:srgbClr val="C50F2F"/>
                </a:solidFill>
                <a:latin typeface="+mn-ea"/>
                <a:cs typeface="THELuxGoB" pitchFamily="34" charset="0"/>
              </a:rPr>
              <a:t>       →  고령 운전자 교통사고 감소 관련 대처 방안 시급</a:t>
            </a:r>
            <a:endParaRPr lang="en-US" sz="2600" b="1" dirty="0" smtClean="0">
              <a:solidFill>
                <a:srgbClr val="C50F2F"/>
              </a:solidFill>
              <a:latin typeface="+mn-ea"/>
              <a:cs typeface="THELuxGoB" pitchFamily="34" charset="0"/>
            </a:endParaRPr>
          </a:p>
        </p:txBody>
      </p:sp>
      <p:grpSp>
        <p:nvGrpSpPr>
          <p:cNvPr id="31" name="그룹 30"/>
          <p:cNvGrpSpPr/>
          <p:nvPr/>
        </p:nvGrpSpPr>
        <p:grpSpPr>
          <a:xfrm>
            <a:off x="2391001" y="241726"/>
            <a:ext cx="8138886" cy="862519"/>
            <a:chOff x="2391001" y="241726"/>
            <a:chExt cx="8138886" cy="862519"/>
          </a:xfrm>
        </p:grpSpPr>
        <p:sp>
          <p:nvSpPr>
            <p:cNvPr id="33"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34"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grpSp>
        <p:nvGrpSpPr>
          <p:cNvPr id="36" name="그룹 35"/>
          <p:cNvGrpSpPr/>
          <p:nvPr/>
        </p:nvGrpSpPr>
        <p:grpSpPr>
          <a:xfrm>
            <a:off x="12511087" y="3049867"/>
            <a:ext cx="3994382" cy="4724400"/>
            <a:chOff x="5693163" y="2893779"/>
            <a:chExt cx="3994382" cy="3285128"/>
          </a:xfrm>
        </p:grpSpPr>
        <p:pic>
          <p:nvPicPr>
            <p:cNvPr id="51" name="Picture 5" descr="운전 경험 부족, 대중교통 이용의 불편 등으로 나날이 늘어가는 고령운전자 교통사고!&#10;그러나, 가장 큰 원인으로는 노화에 따른 신체 능력과 판단력 저하!&#10;[23.11.23. 강원도민일보]&#10;80대 운전차량 보행신호에 횡단보도 덮쳐···행인 3명 참변&#10;[23.12.29. 쿠키뉴스]&#10;저조한 고령운전자 면허 반납률···&quot;설득 방안 보완해야&quot;&#10;[23.12.28. 서울경제]&#10;고속도로서 무려 12km 역주행 한 77세 운전자···&#10;[23.12.17. 국제뉴스]&#10;나홀로 증가하는···'고령운전자 사고'&#10;[경찰청통계자료]&#10;고령운전자 18년 307만 650명 → 22년 433만 7080명"/>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9286" y="2893779"/>
              <a:ext cx="3958259" cy="3141531"/>
            </a:xfrm>
            <a:prstGeom prst="rect">
              <a:avLst/>
            </a:prstGeom>
            <a:noFill/>
            <a:extLst>
              <a:ext uri="{909E8E84-426E-40DD-AFC4-6F175D3DCCD1}">
                <a14:hiddenFill xmlns:a14="http://schemas.microsoft.com/office/drawing/2010/main">
                  <a:solidFill>
                    <a:srgbClr val="FFFFFF"/>
                  </a:solidFill>
                </a14:hiddenFill>
              </a:ext>
            </a:extLst>
          </p:spPr>
        </p:pic>
        <p:sp>
          <p:nvSpPr>
            <p:cNvPr id="59" name="직사각형 58"/>
            <p:cNvSpPr/>
            <p:nvPr/>
          </p:nvSpPr>
          <p:spPr>
            <a:xfrm>
              <a:off x="5693163" y="6017979"/>
              <a:ext cx="3994382" cy="160928"/>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경찰청</a:t>
              </a:r>
              <a:r>
                <a:rPr lang="en-US" altLang="ko-KR" sz="800" dirty="0" smtClean="0">
                  <a:solidFill>
                    <a:schemeClr val="tx1">
                      <a:lumMod val="50000"/>
                      <a:lumOff val="50000"/>
                    </a:schemeClr>
                  </a:solidFill>
                  <a:latin typeface="+mn-ea"/>
                </a:rPr>
                <a:t>] </a:t>
              </a:r>
              <a:r>
                <a:rPr lang="ko-KR" altLang="en-US" sz="800" dirty="0">
                  <a:solidFill>
                    <a:schemeClr val="tx1">
                      <a:lumMod val="50000"/>
                      <a:lumOff val="50000"/>
                    </a:schemeClr>
                  </a:solidFill>
                  <a:latin typeface="+mn-ea"/>
                </a:rPr>
                <a:t>우리 모두가 관심을 가져야 할 </a:t>
              </a:r>
              <a:r>
                <a:rPr lang="ko-KR" altLang="en-US" sz="800" dirty="0" err="1">
                  <a:solidFill>
                    <a:schemeClr val="tx1">
                      <a:lumMod val="50000"/>
                      <a:lumOff val="50000"/>
                    </a:schemeClr>
                  </a:solidFill>
                  <a:latin typeface="+mn-ea"/>
                </a:rPr>
                <a:t>고령운전자</a:t>
              </a:r>
              <a:r>
                <a:rPr lang="ko-KR" altLang="en-US" sz="800" dirty="0">
                  <a:solidFill>
                    <a:schemeClr val="tx1">
                      <a:lumMod val="50000"/>
                      <a:lumOff val="50000"/>
                    </a:schemeClr>
                  </a:solidFill>
                  <a:latin typeface="+mn-ea"/>
                </a:rPr>
                <a:t> 운전면허 자진반납</a:t>
              </a:r>
            </a:p>
          </p:txBody>
        </p:sp>
      </p:grpSp>
      <p:sp>
        <p:nvSpPr>
          <p:cNvPr id="2" name="슬라이드 번호 개체 틀 1"/>
          <p:cNvSpPr>
            <a:spLocks noGrp="1"/>
          </p:cNvSpPr>
          <p:nvPr>
            <p:ph type="sldNum" sz="quarter" idx="12"/>
          </p:nvPr>
        </p:nvSpPr>
        <p:spPr/>
        <p:txBody>
          <a:bodyPr/>
          <a:lstStyle/>
          <a:p>
            <a:fld id="{B1393E5F-521B-4CAD-9D3A-AE923D912DCE}" type="slidenum">
              <a:rPr lang="en-US" smtClean="0"/>
              <a:pPr/>
              <a:t>8</a:t>
            </a:fld>
            <a:endParaRPr lang="en-US"/>
          </a:p>
        </p:txBody>
      </p:sp>
      <p:sp>
        <p:nvSpPr>
          <p:cNvPr id="21" name="직사각형 2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b="1" dirty="0" smtClean="0">
                <a:solidFill>
                  <a:srgbClr val="FF0000"/>
                </a:solidFill>
              </a:rPr>
              <a:t>- &gt; 그래서 : </a:t>
            </a:r>
            <a:r>
              <a:rPr lang="ko-KR" altLang="en-US" b="1" dirty="0" err="1" smtClean="0">
                <a:solidFill>
                  <a:srgbClr val="FF0000"/>
                </a:solidFill>
              </a:rPr>
              <a:t>초고령</a:t>
            </a:r>
            <a:r>
              <a:rPr lang="ko-KR" altLang="en-US" b="1" dirty="0" smtClean="0">
                <a:solidFill>
                  <a:srgbClr val="FF0000"/>
                </a:solidFill>
              </a:rPr>
              <a:t> 사회진입으로 고령 운전자 증가/ 교통사고 위험성 증가</a:t>
            </a:r>
          </a:p>
          <a:p>
            <a:r>
              <a:rPr lang="ko-KR" altLang="en-US" b="1" dirty="0" smtClean="0">
                <a:solidFill>
                  <a:srgbClr val="FF0000"/>
                </a:solidFill>
              </a:rPr>
              <a:t>(</a:t>
            </a:r>
            <a:r>
              <a:rPr lang="ko-KR" altLang="en-US" b="1" dirty="0">
                <a:solidFill>
                  <a:srgbClr val="FF0000"/>
                </a:solidFill>
              </a:rPr>
              <a:t>대책 </a:t>
            </a:r>
            <a:r>
              <a:rPr lang="ko-KR" altLang="en-US" b="1" dirty="0" smtClean="0">
                <a:solidFill>
                  <a:srgbClr val="FF0000"/>
                </a:solidFill>
              </a:rPr>
              <a:t>필요 &gt; 정부 추진 : 자진반납 등 권고)</a:t>
            </a:r>
          </a:p>
          <a:p>
            <a:r>
              <a:rPr lang="ko-KR" altLang="en-US" dirty="0" smtClean="0"/>
              <a:t>- 고령 운전자 증가에 비해 낮은 자진 </a:t>
            </a:r>
            <a:r>
              <a:rPr lang="ko-KR" altLang="en-US" dirty="0" err="1" smtClean="0"/>
              <a:t>반납율</a:t>
            </a:r>
            <a:endParaRPr lang="ko-KR" altLang="en-US" dirty="0" smtClean="0"/>
          </a:p>
          <a:p>
            <a:r>
              <a:rPr lang="ko-KR" altLang="en-US" dirty="0" smtClean="0"/>
              <a:t>(</a:t>
            </a:r>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sp>
        <p:nvSpPr>
          <p:cNvPr id="22" name="직사각형 21"/>
          <p:cNvSpPr/>
          <p:nvPr/>
        </p:nvSpPr>
        <p:spPr>
          <a:xfrm>
            <a:off x="668104" y="1497781"/>
            <a:ext cx="9360183" cy="447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7030A0"/>
                </a:solidFill>
                <a:latin typeface="맑은 고딕" panose="020B0503020000020004" pitchFamily="50" charset="-127"/>
              </a:rPr>
              <a:t>고령 운전자 </a:t>
            </a:r>
            <a:r>
              <a:rPr lang="ko-KR" altLang="en-US" b="1" dirty="0" smtClean="0">
                <a:solidFill>
                  <a:srgbClr val="7030A0"/>
                </a:solidFill>
                <a:latin typeface="맑은 고딕" panose="020B0503020000020004" pitchFamily="50" charset="-127"/>
              </a:rPr>
              <a:t>문제 해소를 위한 </a:t>
            </a:r>
            <a:r>
              <a:rPr lang="ko-KR" altLang="en-US" b="1" dirty="0" smtClean="0">
                <a:solidFill>
                  <a:srgbClr val="7030A0"/>
                </a:solidFill>
                <a:latin typeface="맑은 고딕" panose="020B0503020000020004" pitchFamily="50" charset="-127"/>
              </a:rPr>
              <a:t>대안 방안</a:t>
            </a:r>
            <a:endParaRPr lang="en-US" altLang="ko-KR" b="1" dirty="0">
              <a:solidFill>
                <a:srgbClr val="7030A0"/>
              </a:solidFill>
              <a:latin typeface="맑은 고딕" panose="020B0503020000020004" pitchFamily="50" charset="-127"/>
            </a:endParaRPr>
          </a:p>
        </p:txBody>
      </p:sp>
      <p:pic>
        <p:nvPicPr>
          <p:cNvPr id="5" name="그림 4"/>
          <p:cNvPicPr>
            <a:picLocks noChangeAspect="1"/>
          </p:cNvPicPr>
          <p:nvPr/>
        </p:nvPicPr>
        <p:blipFill>
          <a:blip r:embed="rId3"/>
          <a:stretch>
            <a:fillRect/>
          </a:stretch>
        </p:blipFill>
        <p:spPr>
          <a:xfrm>
            <a:off x="-3832857" y="6276975"/>
            <a:ext cx="3293496" cy="4259817"/>
          </a:xfrm>
          <a:prstGeom prst="rect">
            <a:avLst/>
          </a:prstGeom>
        </p:spPr>
      </p:pic>
      <p:sp>
        <p:nvSpPr>
          <p:cNvPr id="17" name="직사각형 16"/>
          <p:cNvSpPr/>
          <p:nvPr/>
        </p:nvSpPr>
        <p:spPr>
          <a:xfrm>
            <a:off x="683252" y="6524625"/>
            <a:ext cx="4436435"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삼성화재</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고령운전자를 위한 선진국의 도로 환경 개선은</a:t>
            </a:r>
            <a:r>
              <a:rPr lang="en-US" altLang="ko-KR" sz="800" dirty="0" smtClean="0">
                <a:solidFill>
                  <a:schemeClr val="tx1">
                    <a:lumMod val="50000"/>
                    <a:lumOff val="50000"/>
                  </a:schemeClr>
                </a:solidFill>
                <a:latin typeface="+mn-ea"/>
              </a:rPr>
              <a:t>?</a:t>
            </a:r>
            <a:r>
              <a:rPr lang="ko-KR" altLang="en-US" sz="800" dirty="0" smtClean="0">
                <a:solidFill>
                  <a:schemeClr val="tx1">
                    <a:lumMod val="50000"/>
                    <a:lumOff val="50000"/>
                  </a:schemeClr>
                </a:solidFill>
                <a:latin typeface="+mn-ea"/>
              </a:rPr>
              <a:t> </a:t>
            </a:r>
            <a:r>
              <a:rPr lang="en-US" altLang="ko-KR" sz="800" dirty="0">
                <a:solidFill>
                  <a:schemeClr val="tx1">
                    <a:lumMod val="50000"/>
                    <a:lumOff val="50000"/>
                  </a:schemeClr>
                </a:solidFill>
                <a:latin typeface="+mn-ea"/>
              </a:rPr>
              <a:t>[</a:t>
            </a:r>
            <a:r>
              <a:rPr lang="ko-KR" altLang="en-US" sz="800" dirty="0">
                <a:solidFill>
                  <a:schemeClr val="tx1">
                    <a:lumMod val="50000"/>
                    <a:lumOff val="50000"/>
                  </a:schemeClr>
                </a:solidFill>
                <a:latin typeface="+mn-ea"/>
              </a:rPr>
              <a:t>자료 </a:t>
            </a:r>
            <a:r>
              <a:rPr lang="ko-KR" altLang="en-US" sz="800" dirty="0" smtClean="0">
                <a:solidFill>
                  <a:schemeClr val="tx1">
                    <a:lumMod val="50000"/>
                    <a:lumOff val="50000"/>
                  </a:schemeClr>
                </a:solidFill>
                <a:latin typeface="+mn-ea"/>
              </a:rPr>
              <a:t>도로교통공단</a:t>
            </a:r>
            <a:r>
              <a:rPr lang="en-US" altLang="ko-KR" sz="800" dirty="0" smtClean="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p:txBody>
      </p:sp>
      <p:cxnSp>
        <p:nvCxnSpPr>
          <p:cNvPr id="18" name="직선 연결선 17"/>
          <p:cNvCxnSpPr/>
          <p:nvPr/>
        </p:nvCxnSpPr>
        <p:spPr>
          <a:xfrm>
            <a:off x="5348287" y="25202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rot="16200000">
            <a:off x="2965087" y="25202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027" y="2212957"/>
            <a:ext cx="900000" cy="900000"/>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526" y="2212957"/>
            <a:ext cx="900000" cy="900000"/>
          </a:xfrm>
          <a:prstGeom prst="rect">
            <a:avLst/>
          </a:prstGeom>
        </p:spPr>
      </p:pic>
      <p:pic>
        <p:nvPicPr>
          <p:cNvPr id="9" name="그림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526" y="4618098"/>
            <a:ext cx="900000" cy="900000"/>
          </a:xfrm>
          <a:prstGeom prst="rect">
            <a:avLst/>
          </a:prstGeom>
        </p:spPr>
      </p:pic>
      <p:sp>
        <p:nvSpPr>
          <p:cNvPr id="24" name="Object 2"/>
          <p:cNvSpPr txBox="1"/>
          <p:nvPr/>
        </p:nvSpPr>
        <p:spPr>
          <a:xfrm>
            <a:off x="1743301" y="2212957"/>
            <a:ext cx="1295400" cy="492443"/>
          </a:xfrm>
          <a:prstGeom prst="rect">
            <a:avLst/>
          </a:prstGeom>
          <a:noFill/>
        </p:spPr>
        <p:txBody>
          <a:bodyPr wrap="square" lIns="0" rIns="0" rtlCol="0" anchor="t">
            <a:spAutoFit/>
          </a:bodyPr>
          <a:lstStyle/>
          <a:p>
            <a:pPr>
              <a:lnSpc>
                <a:spcPct val="130000"/>
              </a:lnSpc>
            </a:pPr>
            <a:r>
              <a:rPr lang="ko-KR" altLang="en-US" sz="2000" b="1" dirty="0" smtClean="0">
                <a:solidFill>
                  <a:schemeClr val="accent4">
                    <a:lumMod val="50000"/>
                  </a:schemeClr>
                </a:solidFill>
                <a:latin typeface="+mn-ea"/>
                <a:cs typeface="THELuxGoB" pitchFamily="34" charset="0"/>
              </a:rPr>
              <a:t>미국</a:t>
            </a:r>
            <a:endParaRPr lang="en-US" altLang="ko-KR" sz="2000" dirty="0" smtClean="0">
              <a:solidFill>
                <a:schemeClr val="accent4">
                  <a:lumMod val="50000"/>
                </a:schemeClr>
              </a:solidFill>
              <a:latin typeface="+mn-ea"/>
              <a:cs typeface="THELuxGoB" pitchFamily="34" charset="0"/>
            </a:endParaRPr>
          </a:p>
        </p:txBody>
      </p:sp>
      <p:sp>
        <p:nvSpPr>
          <p:cNvPr id="25" name="Object 2"/>
          <p:cNvSpPr txBox="1"/>
          <p:nvPr/>
        </p:nvSpPr>
        <p:spPr>
          <a:xfrm>
            <a:off x="1743301" y="4619770"/>
            <a:ext cx="1295400" cy="448328"/>
          </a:xfrm>
          <a:prstGeom prst="rect">
            <a:avLst/>
          </a:prstGeom>
          <a:noFill/>
        </p:spPr>
        <p:txBody>
          <a:bodyPr wrap="square" lIns="0" rIns="0" rtlCol="0" anchor="t">
            <a:spAutoFit/>
          </a:bodyPr>
          <a:lstStyle/>
          <a:p>
            <a:pPr>
              <a:lnSpc>
                <a:spcPct val="130000"/>
              </a:lnSpc>
            </a:pPr>
            <a:r>
              <a:rPr lang="ko-KR" altLang="en-US" sz="2000" b="1" dirty="0" smtClean="0">
                <a:solidFill>
                  <a:schemeClr val="accent4">
                    <a:lumMod val="50000"/>
                  </a:schemeClr>
                </a:solidFill>
                <a:latin typeface="+mn-ea"/>
                <a:cs typeface="THELuxGoB" pitchFamily="34" charset="0"/>
              </a:rPr>
              <a:t>일본</a:t>
            </a:r>
            <a:endParaRPr lang="en-US" altLang="ko-KR" sz="2000" dirty="0" smtClean="0">
              <a:solidFill>
                <a:schemeClr val="accent4">
                  <a:lumMod val="50000"/>
                </a:schemeClr>
              </a:solidFill>
              <a:latin typeface="+mn-ea"/>
              <a:cs typeface="THELuxGoB" pitchFamily="34" charset="0"/>
            </a:endParaRPr>
          </a:p>
        </p:txBody>
      </p:sp>
      <p:sp>
        <p:nvSpPr>
          <p:cNvPr id="26" name="Object 2"/>
          <p:cNvSpPr txBox="1"/>
          <p:nvPr/>
        </p:nvSpPr>
        <p:spPr>
          <a:xfrm>
            <a:off x="6618214" y="2212957"/>
            <a:ext cx="1295400" cy="448328"/>
          </a:xfrm>
          <a:prstGeom prst="rect">
            <a:avLst/>
          </a:prstGeom>
          <a:noFill/>
        </p:spPr>
        <p:txBody>
          <a:bodyPr wrap="square" lIns="0" rIns="0" rtlCol="0" anchor="t">
            <a:spAutoFit/>
          </a:bodyPr>
          <a:lstStyle/>
          <a:p>
            <a:pPr>
              <a:lnSpc>
                <a:spcPct val="130000"/>
              </a:lnSpc>
            </a:pPr>
            <a:r>
              <a:rPr lang="ko-KR" altLang="en-US" sz="2000" b="1" dirty="0">
                <a:solidFill>
                  <a:srgbClr val="7030A0"/>
                </a:solidFill>
                <a:latin typeface="+mn-ea"/>
                <a:cs typeface="THELuxGoB" pitchFamily="34" charset="0"/>
              </a:rPr>
              <a:t>한</a:t>
            </a:r>
            <a:r>
              <a:rPr lang="ko-KR" altLang="en-US" sz="2000" b="1" dirty="0" smtClean="0">
                <a:solidFill>
                  <a:srgbClr val="7030A0"/>
                </a:solidFill>
                <a:latin typeface="+mn-ea"/>
                <a:cs typeface="THELuxGoB" pitchFamily="34" charset="0"/>
              </a:rPr>
              <a:t>국</a:t>
            </a:r>
            <a:endParaRPr lang="en-US" altLang="ko-KR" sz="2000" dirty="0" smtClean="0">
              <a:solidFill>
                <a:srgbClr val="7030A0"/>
              </a:solidFill>
              <a:latin typeface="+mn-ea"/>
              <a:cs typeface="THELuxGoB" pitchFamily="34" charset="0"/>
            </a:endParaRPr>
          </a:p>
        </p:txBody>
      </p:sp>
      <p:sp>
        <p:nvSpPr>
          <p:cNvPr id="27" name="Object 2"/>
          <p:cNvSpPr txBox="1"/>
          <p:nvPr/>
        </p:nvSpPr>
        <p:spPr>
          <a:xfrm>
            <a:off x="1743301" y="2667028"/>
            <a:ext cx="3483770" cy="1608517"/>
          </a:xfrm>
          <a:prstGeom prst="rect">
            <a:avLst/>
          </a:prstGeom>
          <a:noFill/>
        </p:spPr>
        <p:txBody>
          <a:bodyPr wrap="square" lIns="0" rIns="0" rtlCol="0" anchor="t">
            <a:spAutoFit/>
          </a:bodyPr>
          <a:lstStyle/>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교차로 등에 설치된 </a:t>
            </a:r>
            <a:r>
              <a:rPr lang="ko-KR" altLang="en-US" sz="1100" b="1" dirty="0" smtClean="0">
                <a:solidFill>
                  <a:schemeClr val="accent4">
                    <a:lumMod val="50000"/>
                  </a:schemeClr>
                </a:solidFill>
                <a:latin typeface="+mn-ea"/>
                <a:cs typeface="THELuxGoB" pitchFamily="34" charset="0"/>
              </a:rPr>
              <a:t>표지판 크기</a:t>
            </a:r>
            <a:r>
              <a:rPr lang="en-US" altLang="ko-KR" sz="1100" b="1" dirty="0">
                <a:solidFill>
                  <a:schemeClr val="accent4">
                    <a:lumMod val="50000"/>
                  </a:schemeClr>
                </a:solidFill>
                <a:latin typeface="+mn-ea"/>
                <a:cs typeface="THELuxGoB" pitchFamily="34" charset="0"/>
              </a:rPr>
              <a:t> </a:t>
            </a:r>
            <a:r>
              <a:rPr lang="en-US" altLang="ko-KR" sz="1100" b="1" dirty="0" smtClean="0">
                <a:solidFill>
                  <a:schemeClr val="accent4">
                    <a:lumMod val="50000"/>
                  </a:schemeClr>
                </a:solidFill>
                <a:latin typeface="+mn-ea"/>
                <a:cs typeface="THELuxGoB" pitchFamily="34" charset="0"/>
              </a:rPr>
              <a:t>20% </a:t>
            </a:r>
            <a:r>
              <a:rPr lang="ko-KR" altLang="en-US" sz="1100" b="1" dirty="0" smtClean="0">
                <a:solidFill>
                  <a:schemeClr val="accent4">
                    <a:lumMod val="50000"/>
                  </a:schemeClr>
                </a:solidFill>
                <a:latin typeface="+mn-ea"/>
                <a:cs typeface="THELuxGoB" pitchFamily="34" charset="0"/>
              </a:rPr>
              <a:t>확대</a:t>
            </a:r>
            <a:endParaRPr lang="en-US" altLang="ko-KR" sz="1100" b="1"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도로교통안전협회</a:t>
            </a:r>
            <a:r>
              <a:rPr lang="en-US" altLang="ko-KR" sz="1100" dirty="0" smtClean="0">
                <a:solidFill>
                  <a:schemeClr val="accent4">
                    <a:lumMod val="50000"/>
                  </a:schemeClr>
                </a:solidFill>
                <a:latin typeface="+mn-ea"/>
                <a:cs typeface="THELuxGoB" pitchFamily="34" charset="0"/>
              </a:rPr>
              <a:t>(AASHTO)</a:t>
            </a:r>
            <a:r>
              <a:rPr lang="ko-KR" altLang="en-US" sz="1100" dirty="0" smtClean="0">
                <a:solidFill>
                  <a:schemeClr val="accent4">
                    <a:lumMod val="50000"/>
                  </a:schemeClr>
                </a:solidFill>
                <a:latin typeface="+mn-ea"/>
                <a:cs typeface="THELuxGoB" pitchFamily="34" charset="0"/>
              </a:rPr>
              <a:t>와 </a:t>
            </a:r>
            <a:r>
              <a:rPr lang="ko-KR" altLang="en-US" sz="1100" dirty="0" err="1" smtClean="0">
                <a:solidFill>
                  <a:schemeClr val="accent4">
                    <a:lumMod val="50000"/>
                  </a:schemeClr>
                </a:solidFill>
                <a:latin typeface="+mn-ea"/>
                <a:cs typeface="THELuxGoB" pitchFamily="34" charset="0"/>
              </a:rPr>
              <a:t>연방도로청</a:t>
            </a:r>
            <a:r>
              <a:rPr lang="en-US" altLang="ko-KR" sz="1100" dirty="0" smtClean="0">
                <a:solidFill>
                  <a:schemeClr val="accent4">
                    <a:lumMod val="50000"/>
                  </a:schemeClr>
                </a:solidFill>
                <a:latin typeface="+mn-ea"/>
                <a:cs typeface="THELuxGoB" pitchFamily="34" charset="0"/>
              </a:rPr>
              <a:t>(FHWA)</a:t>
            </a:r>
            <a:r>
              <a:rPr lang="ko-KR" altLang="en-US" sz="1100" dirty="0" smtClean="0">
                <a:solidFill>
                  <a:schemeClr val="accent4">
                    <a:lumMod val="50000"/>
                  </a:schemeClr>
                </a:solidFill>
                <a:latin typeface="+mn-ea"/>
                <a:cs typeface="THELuxGoB" pitchFamily="34" charset="0"/>
              </a:rPr>
              <a:t>에서 도로 형태별로 </a:t>
            </a:r>
            <a:r>
              <a:rPr lang="ko-KR" altLang="en-US" sz="1100" b="1" dirty="0" smtClean="0">
                <a:solidFill>
                  <a:schemeClr val="accent4">
                    <a:lumMod val="50000"/>
                  </a:schemeClr>
                </a:solidFill>
                <a:latin typeface="+mn-ea"/>
                <a:cs typeface="THELuxGoB" pitchFamily="34" charset="0"/>
              </a:rPr>
              <a:t>고령운전자에게 적합한 설계 방안</a:t>
            </a:r>
            <a:r>
              <a:rPr lang="ko-KR" altLang="en-US" sz="1100" dirty="0" smtClean="0">
                <a:solidFill>
                  <a:schemeClr val="accent4">
                    <a:lumMod val="50000"/>
                  </a:schemeClr>
                </a:solidFill>
                <a:latin typeface="+mn-ea"/>
                <a:cs typeface="THELuxGoB" pitchFamily="34" charset="0"/>
              </a:rPr>
              <a:t> 제시</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신호등에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미리 멈출 준비를 하라</a:t>
            </a:r>
            <a:r>
              <a:rPr lang="en-US" altLang="ko-KR" sz="1100" b="1"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는 보조 표지판 설치</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고속도로 주변 </a:t>
            </a:r>
            <a:r>
              <a:rPr lang="ko-KR" altLang="en-US" sz="1100" b="1" dirty="0" smtClean="0">
                <a:solidFill>
                  <a:schemeClr val="accent4">
                    <a:lumMod val="50000"/>
                  </a:schemeClr>
                </a:solidFill>
                <a:latin typeface="+mn-ea"/>
                <a:cs typeface="THELuxGoB" pitchFamily="34" charset="0"/>
              </a:rPr>
              <a:t>표지판 크기 </a:t>
            </a:r>
            <a:r>
              <a:rPr lang="en-US" altLang="ko-KR" sz="1100" b="1" dirty="0" smtClean="0">
                <a:solidFill>
                  <a:schemeClr val="accent4">
                    <a:lumMod val="50000"/>
                  </a:schemeClr>
                </a:solidFill>
                <a:latin typeface="+mn-ea"/>
                <a:cs typeface="THELuxGoB" pitchFamily="34" charset="0"/>
              </a:rPr>
              <a:t>2</a:t>
            </a:r>
            <a:r>
              <a:rPr lang="ko-KR" altLang="en-US" sz="1100" b="1" dirty="0" smtClean="0">
                <a:solidFill>
                  <a:schemeClr val="accent4">
                    <a:lumMod val="50000"/>
                  </a:schemeClr>
                </a:solidFill>
                <a:latin typeface="+mn-ea"/>
                <a:cs typeface="THELuxGoB" pitchFamily="34" charset="0"/>
              </a:rPr>
              <a:t>배 확대</a:t>
            </a:r>
            <a:endParaRPr lang="en-US" altLang="ko-KR" sz="1100" b="1" dirty="0" smtClean="0">
              <a:solidFill>
                <a:schemeClr val="accent4">
                  <a:lumMod val="50000"/>
                </a:schemeClr>
              </a:solidFill>
              <a:latin typeface="+mn-ea"/>
              <a:cs typeface="THELuxGoB" pitchFamily="34" charset="0"/>
            </a:endParaRPr>
          </a:p>
        </p:txBody>
      </p:sp>
      <p:sp>
        <p:nvSpPr>
          <p:cNvPr id="29" name="Object 2"/>
          <p:cNvSpPr txBox="1"/>
          <p:nvPr/>
        </p:nvSpPr>
        <p:spPr>
          <a:xfrm>
            <a:off x="1743301" y="5068098"/>
            <a:ext cx="3483770" cy="1168397"/>
          </a:xfrm>
          <a:prstGeom prst="rect">
            <a:avLst/>
          </a:prstGeom>
          <a:noFill/>
        </p:spPr>
        <p:txBody>
          <a:bodyPr wrap="square" lIns="0" rIns="0" rtlCol="0" anchor="t">
            <a:spAutoFit/>
          </a:bodyPr>
          <a:lstStyle/>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일반 신호등보다 밝은 </a:t>
            </a:r>
            <a:r>
              <a:rPr lang="en-US" altLang="ko-KR" sz="1100" dirty="0" smtClean="0">
                <a:solidFill>
                  <a:schemeClr val="accent4">
                    <a:lumMod val="50000"/>
                  </a:schemeClr>
                </a:solidFill>
                <a:latin typeface="+mn-ea"/>
                <a:cs typeface="THELuxGoB" pitchFamily="34" charset="0"/>
              </a:rPr>
              <a:t>‘</a:t>
            </a:r>
            <a:r>
              <a:rPr lang="en-US" altLang="ko-KR" sz="1100" b="1" dirty="0" smtClean="0">
                <a:solidFill>
                  <a:schemeClr val="accent4">
                    <a:lumMod val="50000"/>
                  </a:schemeClr>
                </a:solidFill>
                <a:latin typeface="+mn-ea"/>
                <a:cs typeface="THELuxGoB" pitchFamily="34" charset="0"/>
              </a:rPr>
              <a:t>LED </a:t>
            </a:r>
            <a:r>
              <a:rPr lang="ko-KR" altLang="en-US" sz="1100" b="1" dirty="0" smtClean="0">
                <a:solidFill>
                  <a:schemeClr val="accent4">
                    <a:lumMod val="50000"/>
                  </a:schemeClr>
                </a:solidFill>
                <a:latin typeface="+mn-ea"/>
                <a:cs typeface="THELuxGoB" pitchFamily="34" charset="0"/>
              </a:rPr>
              <a:t>신호등</a:t>
            </a:r>
            <a:r>
              <a:rPr lang="en-US" altLang="ko-KR" sz="1100" b="1"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으로 교체</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택시 포함 </a:t>
            </a:r>
            <a:r>
              <a:rPr lang="en-US" altLang="ko-KR" sz="1100" dirty="0" smtClean="0">
                <a:solidFill>
                  <a:schemeClr val="accent4">
                    <a:lumMod val="50000"/>
                  </a:schemeClr>
                </a:solidFill>
                <a:latin typeface="+mn-ea"/>
                <a:cs typeface="THELuxGoB" pitchFamily="34" charset="0"/>
              </a:rPr>
              <a:t>70</a:t>
            </a:r>
            <a:r>
              <a:rPr lang="ko-KR" altLang="en-US" sz="1100" dirty="0" smtClean="0">
                <a:solidFill>
                  <a:schemeClr val="accent4">
                    <a:lumMod val="50000"/>
                  </a:schemeClr>
                </a:solidFill>
                <a:latin typeface="+mn-ea"/>
                <a:cs typeface="THELuxGoB" pitchFamily="34" charset="0"/>
              </a:rPr>
              <a:t>세 이상 운전자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실버 마크</a:t>
            </a:r>
            <a:r>
              <a:rPr lang="en-US" altLang="ko-KR" sz="1100" b="1" dirty="0" smtClean="0">
                <a:solidFill>
                  <a:schemeClr val="accent4">
                    <a:lumMod val="50000"/>
                  </a:schemeClr>
                </a:solidFill>
                <a:latin typeface="+mn-ea"/>
                <a:cs typeface="THELuxGoB" pitchFamily="34" charset="0"/>
              </a:rPr>
              <a:t>’ </a:t>
            </a:r>
            <a:r>
              <a:rPr lang="ko-KR" altLang="en-US" sz="1100" b="1" dirty="0" smtClean="0">
                <a:solidFill>
                  <a:schemeClr val="accent4">
                    <a:lumMod val="50000"/>
                  </a:schemeClr>
                </a:solidFill>
                <a:latin typeface="+mn-ea"/>
                <a:cs typeface="THELuxGoB" pitchFamily="34" charset="0"/>
              </a:rPr>
              <a:t>의무</a:t>
            </a:r>
            <a:r>
              <a:rPr lang="ko-KR" altLang="en-US" sz="1100" dirty="0" smtClean="0">
                <a:solidFill>
                  <a:schemeClr val="accent4">
                    <a:lumMod val="50000"/>
                  </a:schemeClr>
                </a:solidFill>
                <a:latin typeface="+mn-ea"/>
                <a:cs typeface="THELuxGoB" pitchFamily="34" charset="0"/>
              </a:rPr>
              <a:t> 부착</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도로교통법에 </a:t>
            </a:r>
            <a:r>
              <a:rPr lang="en-US" altLang="ko-KR" sz="1100" b="1" dirty="0" smtClean="0">
                <a:solidFill>
                  <a:schemeClr val="accent4">
                    <a:lumMod val="50000"/>
                  </a:schemeClr>
                </a:solidFill>
                <a:latin typeface="+mn-ea"/>
                <a:cs typeface="THELuxGoB" pitchFamily="34" charset="0"/>
              </a:rPr>
              <a:t>‘</a:t>
            </a:r>
            <a:r>
              <a:rPr lang="ko-KR" altLang="en-US" sz="1100" b="1" dirty="0" smtClean="0">
                <a:solidFill>
                  <a:schemeClr val="accent4">
                    <a:lumMod val="50000"/>
                  </a:schemeClr>
                </a:solidFill>
                <a:latin typeface="+mn-ea"/>
                <a:cs typeface="THELuxGoB" pitchFamily="34" charset="0"/>
              </a:rPr>
              <a:t>고령 운전자 차량 앞으로 끼어들기 금지</a:t>
            </a:r>
            <a:r>
              <a:rPr lang="en-US" altLang="ko-KR" sz="1100" b="1" dirty="0" smtClean="0">
                <a:solidFill>
                  <a:schemeClr val="accent4">
                    <a:lumMod val="50000"/>
                  </a:schemeClr>
                </a:solidFill>
                <a:latin typeface="+mn-ea"/>
                <a:cs typeface="THELuxGoB" pitchFamily="34" charset="0"/>
              </a:rPr>
              <a:t>’</a:t>
            </a:r>
            <a:r>
              <a:rPr lang="en-US" altLang="ko-KR" sz="1100" dirty="0" smtClean="0">
                <a:solidFill>
                  <a:schemeClr val="accent4">
                    <a:lumMod val="50000"/>
                  </a:schemeClr>
                </a:solidFill>
                <a:latin typeface="+mn-ea"/>
                <a:cs typeface="THELuxGoB" pitchFamily="34" charset="0"/>
              </a:rPr>
              <a:t> </a:t>
            </a:r>
            <a:r>
              <a:rPr lang="ko-KR" altLang="en-US" sz="1100" dirty="0" smtClean="0">
                <a:solidFill>
                  <a:schemeClr val="accent4">
                    <a:lumMod val="50000"/>
                  </a:schemeClr>
                </a:solidFill>
                <a:latin typeface="+mn-ea"/>
                <a:cs typeface="THELuxGoB" pitchFamily="34" charset="0"/>
              </a:rPr>
              <a:t>조항 마련</a:t>
            </a:r>
            <a:endParaRPr lang="en-US" altLang="ko-KR" sz="1100" dirty="0" smtClean="0">
              <a:solidFill>
                <a:schemeClr val="accent4">
                  <a:lumMod val="50000"/>
                </a:schemeClr>
              </a:solidFill>
              <a:latin typeface="+mn-ea"/>
              <a:cs typeface="THELuxGoB" pitchFamily="34" charset="0"/>
            </a:endParaRPr>
          </a:p>
          <a:p>
            <a:pPr marL="171450" indent="-171450">
              <a:lnSpc>
                <a:spcPct val="130000"/>
              </a:lnSpc>
              <a:buFont typeface="Arial" panose="020B0604020202020204" pitchFamily="34" charset="0"/>
              <a:buChar char="•"/>
            </a:pPr>
            <a:r>
              <a:rPr lang="ko-KR" altLang="en-US" sz="1100" dirty="0" smtClean="0">
                <a:solidFill>
                  <a:schemeClr val="accent4">
                    <a:lumMod val="50000"/>
                  </a:schemeClr>
                </a:solidFill>
                <a:latin typeface="+mn-ea"/>
                <a:cs typeface="THELuxGoB" pitchFamily="34" charset="0"/>
              </a:rPr>
              <a:t>고령 운전자 </a:t>
            </a:r>
            <a:r>
              <a:rPr lang="ko-KR" altLang="en-US" sz="1100" b="1" dirty="0" smtClean="0">
                <a:solidFill>
                  <a:schemeClr val="accent4">
                    <a:lumMod val="50000"/>
                  </a:schemeClr>
                </a:solidFill>
                <a:latin typeface="+mn-ea"/>
                <a:cs typeface="THELuxGoB" pitchFamily="34" charset="0"/>
              </a:rPr>
              <a:t>전용 주차장</a:t>
            </a:r>
            <a:r>
              <a:rPr lang="ko-KR" altLang="en-US" sz="1100" dirty="0" smtClean="0">
                <a:solidFill>
                  <a:schemeClr val="accent4">
                    <a:lumMod val="50000"/>
                  </a:schemeClr>
                </a:solidFill>
                <a:latin typeface="+mn-ea"/>
                <a:cs typeface="THELuxGoB" pitchFamily="34" charset="0"/>
              </a:rPr>
              <a:t> 건설</a:t>
            </a:r>
            <a:endParaRPr lang="en-US" altLang="ko-KR" sz="1100" dirty="0" smtClean="0">
              <a:solidFill>
                <a:schemeClr val="accent4">
                  <a:lumMod val="50000"/>
                </a:schemeClr>
              </a:solidFill>
              <a:latin typeface="+mn-ea"/>
              <a:cs typeface="THELuxGoB" pitchFamily="34" charset="0"/>
            </a:endParaRPr>
          </a:p>
        </p:txBody>
      </p:sp>
      <p:grpSp>
        <p:nvGrpSpPr>
          <p:cNvPr id="20" name="그룹 19"/>
          <p:cNvGrpSpPr/>
          <p:nvPr/>
        </p:nvGrpSpPr>
        <p:grpSpPr>
          <a:xfrm>
            <a:off x="5604028" y="2849525"/>
            <a:ext cx="4294830" cy="3827500"/>
            <a:chOff x="5604028" y="2849525"/>
            <a:chExt cx="4294830" cy="3827500"/>
          </a:xfrm>
        </p:grpSpPr>
        <p:sp>
          <p:nvSpPr>
            <p:cNvPr id="32" name="Object 2"/>
            <p:cNvSpPr txBox="1"/>
            <p:nvPr/>
          </p:nvSpPr>
          <p:spPr>
            <a:xfrm>
              <a:off x="5604028" y="3277725"/>
              <a:ext cx="4294830" cy="75251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고령 운전자가 </a:t>
              </a:r>
              <a:r>
                <a:rPr lang="ko-KR" altLang="en-US" sz="1100" dirty="0">
                  <a:solidFill>
                    <a:schemeClr val="accent4">
                      <a:lumMod val="50000"/>
                    </a:schemeClr>
                  </a:solidFill>
                  <a:latin typeface="+mn-ea"/>
                  <a:cs typeface="THELuxGoB" pitchFamily="34" charset="0"/>
                </a:rPr>
                <a:t>운전면허증을 </a:t>
              </a:r>
              <a:r>
                <a:rPr lang="ko-KR" altLang="en-US" sz="1100" b="1" dirty="0">
                  <a:solidFill>
                    <a:schemeClr val="accent4">
                      <a:lumMod val="50000"/>
                    </a:schemeClr>
                  </a:solidFill>
                  <a:latin typeface="+mn-ea"/>
                  <a:cs typeface="THELuxGoB" pitchFamily="34" charset="0"/>
                </a:rPr>
                <a:t>스스로 반납</a:t>
              </a:r>
              <a:r>
                <a:rPr lang="ko-KR" altLang="en-US" sz="1100" dirty="0">
                  <a:solidFill>
                    <a:schemeClr val="accent4">
                      <a:lumMod val="50000"/>
                    </a:schemeClr>
                  </a:solidFill>
                  <a:latin typeface="+mn-ea"/>
                  <a:cs typeface="THELuxGoB" pitchFamily="34" charset="0"/>
                </a:rPr>
                <a:t>하면 </a:t>
              </a:r>
              <a:r>
                <a:rPr lang="ko-KR" altLang="en-US" sz="1100" dirty="0" smtClean="0">
                  <a:solidFill>
                    <a:schemeClr val="accent4">
                      <a:lumMod val="50000"/>
                    </a:schemeClr>
                  </a:solidFill>
                  <a:latin typeface="+mn-ea"/>
                  <a:cs typeface="THELuxGoB" pitchFamily="34" charset="0"/>
                </a:rPr>
                <a:t>지자체 별로 </a:t>
              </a:r>
              <a:r>
                <a:rPr lang="ko-KR" altLang="en-US" sz="1100" dirty="0">
                  <a:solidFill>
                    <a:schemeClr val="accent4">
                      <a:lumMod val="50000"/>
                    </a:schemeClr>
                  </a:solidFill>
                  <a:latin typeface="+mn-ea"/>
                  <a:cs typeface="THELuxGoB" pitchFamily="34" charset="0"/>
                </a:rPr>
                <a:t>교통카드 또는 지역화폐</a:t>
              </a:r>
              <a:r>
                <a:rPr lang="en-US" altLang="ko-KR" sz="1100" dirty="0">
                  <a:solidFill>
                    <a:schemeClr val="accent4">
                      <a:lumMod val="50000"/>
                    </a:schemeClr>
                  </a:solidFill>
                  <a:latin typeface="+mn-ea"/>
                  <a:cs typeface="THELuxGoB" pitchFamily="34" charset="0"/>
                </a:rPr>
                <a:t>, </a:t>
              </a:r>
              <a:r>
                <a:rPr lang="ko-KR" altLang="en-US" sz="1100" dirty="0">
                  <a:solidFill>
                    <a:schemeClr val="accent4">
                      <a:lumMod val="50000"/>
                    </a:schemeClr>
                  </a:solidFill>
                  <a:latin typeface="+mn-ea"/>
                  <a:cs typeface="THELuxGoB" pitchFamily="34" charset="0"/>
                </a:rPr>
                <a:t>현금 등으로 약 </a:t>
              </a:r>
              <a:r>
                <a:rPr lang="en-US" altLang="ko-KR" sz="1100" dirty="0">
                  <a:solidFill>
                    <a:schemeClr val="accent4">
                      <a:lumMod val="50000"/>
                    </a:schemeClr>
                  </a:solidFill>
                  <a:latin typeface="+mn-ea"/>
                  <a:cs typeface="THELuxGoB" pitchFamily="34" charset="0"/>
                </a:rPr>
                <a:t>10</a:t>
              </a:r>
              <a:r>
                <a:rPr lang="ko-KR" altLang="en-US" sz="1100" dirty="0">
                  <a:solidFill>
                    <a:schemeClr val="accent4">
                      <a:lumMod val="50000"/>
                    </a:schemeClr>
                  </a:solidFill>
                  <a:latin typeface="+mn-ea"/>
                  <a:cs typeface="THELuxGoB" pitchFamily="34" charset="0"/>
                </a:rPr>
                <a:t>만 </a:t>
              </a:r>
              <a:r>
                <a:rPr lang="ko-KR" altLang="en-US" sz="1100" dirty="0" smtClean="0">
                  <a:solidFill>
                    <a:schemeClr val="accent4">
                      <a:lumMod val="50000"/>
                    </a:schemeClr>
                  </a:solidFill>
                  <a:latin typeface="+mn-ea"/>
                  <a:cs typeface="THELuxGoB" pitchFamily="34" charset="0"/>
                </a:rPr>
                <a:t>원</a:t>
              </a:r>
              <a:r>
                <a:rPr lang="en-US" altLang="ko-KR" sz="1100" dirty="0" smtClean="0">
                  <a:solidFill>
                    <a:schemeClr val="accent4">
                      <a:lumMod val="50000"/>
                    </a:schemeClr>
                  </a:solidFill>
                  <a:latin typeface="+mn-ea"/>
                  <a:cs typeface="THELuxGoB" pitchFamily="34" charset="0"/>
                </a:rPr>
                <a:t>~30</a:t>
              </a:r>
              <a:r>
                <a:rPr lang="ko-KR" altLang="en-US" sz="1100" dirty="0">
                  <a:solidFill>
                    <a:schemeClr val="accent4">
                      <a:lumMod val="50000"/>
                    </a:schemeClr>
                  </a:solidFill>
                  <a:latin typeface="+mn-ea"/>
                  <a:cs typeface="THELuxGoB" pitchFamily="34" charset="0"/>
                </a:rPr>
                <a:t>만 원 수준의 </a:t>
              </a:r>
              <a:r>
                <a:rPr lang="ko-KR" altLang="en-US" sz="1100" b="1" dirty="0" smtClean="0">
                  <a:solidFill>
                    <a:schemeClr val="accent4">
                      <a:lumMod val="50000"/>
                    </a:schemeClr>
                  </a:solidFill>
                  <a:latin typeface="+mn-ea"/>
                  <a:cs typeface="THELuxGoB" pitchFamily="34" charset="0"/>
                </a:rPr>
                <a:t>혜택 제공</a:t>
              </a:r>
              <a:endParaRPr lang="en-US" altLang="ko-KR" sz="1100" b="1" dirty="0" smtClean="0">
                <a:solidFill>
                  <a:schemeClr val="accent4">
                    <a:lumMod val="50000"/>
                  </a:schemeClr>
                </a:solidFill>
                <a:latin typeface="+mn-ea"/>
                <a:cs typeface="THELuxGoB" pitchFamily="34" charset="0"/>
              </a:endParaRPr>
            </a:p>
          </p:txBody>
        </p:sp>
        <p:sp>
          <p:nvSpPr>
            <p:cNvPr id="13" name="직사각형 12"/>
            <p:cNvSpPr/>
            <p:nvPr/>
          </p:nvSpPr>
          <p:spPr>
            <a:xfrm>
              <a:off x="7509733" y="2901860"/>
              <a:ext cx="2389125" cy="372410"/>
            </a:xfrm>
            <a:prstGeom prst="rect">
              <a:avLst/>
            </a:prstGeom>
            <a:solidFill>
              <a:srgbClr val="7030A0"/>
            </a:solidFill>
          </p:spPr>
          <p:txBody>
            <a:bodyPr wrap="square">
              <a:spAutoFit/>
            </a:bodyPr>
            <a:lstStyle/>
            <a:p>
              <a:pPr algn="r">
                <a:lnSpc>
                  <a:spcPct val="130000"/>
                </a:lnSpc>
              </a:pPr>
              <a:r>
                <a:rPr lang="ko-KR" altLang="en-US" sz="1400" b="1" dirty="0">
                  <a:solidFill>
                    <a:schemeClr val="bg1"/>
                  </a:solidFill>
                  <a:latin typeface="+mn-ea"/>
                  <a:cs typeface="THELuxGoB" pitchFamily="34" charset="0"/>
                </a:rPr>
                <a:t>고령자 면허 반납 제도</a:t>
              </a:r>
              <a:endParaRPr lang="en-US" altLang="ko-KR" sz="1400" b="1" dirty="0">
                <a:solidFill>
                  <a:schemeClr val="bg1"/>
                </a:solidFill>
                <a:latin typeface="+mn-ea"/>
                <a:cs typeface="THELuxGoB" pitchFamily="34" charset="0"/>
              </a:endParaRPr>
            </a:p>
          </p:txBody>
        </p:sp>
        <p:sp>
          <p:nvSpPr>
            <p:cNvPr id="43" name="Object 2"/>
            <p:cNvSpPr txBox="1"/>
            <p:nvPr/>
          </p:nvSpPr>
          <p:spPr>
            <a:xfrm>
              <a:off x="5604028" y="4491088"/>
              <a:ext cx="4294830" cy="75251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고령 운전자들의 신체적</a:t>
              </a:r>
              <a:r>
                <a:rPr lang="en-US" altLang="ko-KR" sz="1100" dirty="0" smtClean="0">
                  <a:solidFill>
                    <a:schemeClr val="accent4">
                      <a:lumMod val="50000"/>
                    </a:schemeClr>
                  </a:solidFill>
                  <a:latin typeface="+mn-ea"/>
                  <a:cs typeface="THELuxGoB" pitchFamily="34" charset="0"/>
                </a:rPr>
                <a:t>, </a:t>
              </a:r>
              <a:r>
                <a:rPr lang="ko-KR" altLang="en-US" sz="1100" dirty="0" smtClean="0">
                  <a:solidFill>
                    <a:schemeClr val="accent4">
                      <a:lumMod val="50000"/>
                    </a:schemeClr>
                  </a:solidFill>
                  <a:latin typeface="+mn-ea"/>
                  <a:cs typeface="THELuxGoB" pitchFamily="34" charset="0"/>
                </a:rPr>
                <a:t>정신적 능력이 운전하는 데 적합한지를 확인하기 위해 </a:t>
              </a:r>
              <a:r>
                <a:rPr lang="en-US" altLang="ko-KR" sz="1100" dirty="0" smtClean="0">
                  <a:solidFill>
                    <a:schemeClr val="accent4">
                      <a:lumMod val="50000"/>
                    </a:schemeClr>
                  </a:solidFill>
                  <a:latin typeface="+mn-ea"/>
                  <a:cs typeface="THELuxGoB" pitchFamily="34" charset="0"/>
                </a:rPr>
                <a:t>75</a:t>
              </a:r>
              <a:r>
                <a:rPr lang="ko-KR" altLang="en-US" sz="1100" dirty="0" smtClean="0">
                  <a:solidFill>
                    <a:schemeClr val="accent4">
                      <a:lumMod val="50000"/>
                    </a:schemeClr>
                  </a:solidFill>
                  <a:latin typeface="+mn-ea"/>
                  <a:cs typeface="THELuxGoB" pitchFamily="34" charset="0"/>
                </a:rPr>
                <a:t>세 이상 고령자를 대상으로 </a:t>
              </a:r>
              <a:r>
                <a:rPr lang="en-US" altLang="ko-KR" sz="1100" b="1" dirty="0" smtClean="0">
                  <a:solidFill>
                    <a:schemeClr val="accent4">
                      <a:lumMod val="50000"/>
                    </a:schemeClr>
                  </a:solidFill>
                  <a:latin typeface="+mn-ea"/>
                  <a:cs typeface="THELuxGoB" pitchFamily="34" charset="0"/>
                </a:rPr>
                <a:t>3</a:t>
              </a:r>
              <a:r>
                <a:rPr lang="ko-KR" altLang="en-US" sz="1100" b="1" dirty="0" smtClean="0">
                  <a:solidFill>
                    <a:schemeClr val="accent4">
                      <a:lumMod val="50000"/>
                    </a:schemeClr>
                  </a:solidFill>
                  <a:latin typeface="+mn-ea"/>
                  <a:cs typeface="THELuxGoB" pitchFamily="34" charset="0"/>
                </a:rPr>
                <a:t>년마다 정기적성검사</a:t>
              </a:r>
              <a:r>
                <a:rPr lang="ko-KR" altLang="en-US" sz="1100" dirty="0" smtClean="0">
                  <a:solidFill>
                    <a:schemeClr val="accent4">
                      <a:lumMod val="50000"/>
                    </a:schemeClr>
                  </a:solidFill>
                  <a:latin typeface="+mn-ea"/>
                  <a:cs typeface="THELuxGoB" pitchFamily="34" charset="0"/>
                </a:rPr>
                <a:t> 의무화</a:t>
              </a:r>
              <a:endParaRPr lang="en-US" altLang="ko-KR" sz="1100" dirty="0" smtClean="0">
                <a:solidFill>
                  <a:schemeClr val="accent4">
                    <a:lumMod val="50000"/>
                  </a:schemeClr>
                </a:solidFill>
                <a:latin typeface="+mn-ea"/>
                <a:cs typeface="THELuxGoB" pitchFamily="34" charset="0"/>
              </a:endParaRPr>
            </a:p>
          </p:txBody>
        </p:sp>
        <p:sp>
          <p:nvSpPr>
            <p:cNvPr id="44" name="직사각형 43"/>
            <p:cNvSpPr/>
            <p:nvPr/>
          </p:nvSpPr>
          <p:spPr>
            <a:xfrm>
              <a:off x="7509733" y="4115223"/>
              <a:ext cx="2389125" cy="372410"/>
            </a:xfrm>
            <a:prstGeom prst="rect">
              <a:avLst/>
            </a:prstGeom>
            <a:solidFill>
              <a:srgbClr val="7030A0"/>
            </a:solidFill>
          </p:spPr>
          <p:txBody>
            <a:bodyPr wrap="square">
              <a:spAutoFit/>
            </a:bodyPr>
            <a:lstStyle/>
            <a:p>
              <a:pPr algn="r">
                <a:lnSpc>
                  <a:spcPct val="130000"/>
                </a:lnSpc>
              </a:pPr>
              <a:r>
                <a:rPr lang="ko-KR" altLang="en-US" sz="1400" b="1" dirty="0">
                  <a:solidFill>
                    <a:schemeClr val="bg1"/>
                  </a:solidFill>
                  <a:latin typeface="+mn-ea"/>
                  <a:cs typeface="THELuxGoB" pitchFamily="34" charset="0"/>
                </a:rPr>
                <a:t>고령자 적성검사 제도</a:t>
              </a:r>
              <a:endParaRPr lang="en-US" altLang="ko-KR" sz="1400" b="1" dirty="0">
                <a:solidFill>
                  <a:schemeClr val="bg1"/>
                </a:solidFill>
                <a:latin typeface="+mn-ea"/>
                <a:cs typeface="THELuxGoB" pitchFamily="34" charset="0"/>
              </a:endParaRPr>
            </a:p>
          </p:txBody>
        </p:sp>
        <p:sp>
          <p:nvSpPr>
            <p:cNvPr id="46" name="Object 2"/>
            <p:cNvSpPr txBox="1"/>
            <p:nvPr/>
          </p:nvSpPr>
          <p:spPr>
            <a:xfrm>
              <a:off x="5604028" y="5704451"/>
              <a:ext cx="4294830" cy="972574"/>
            </a:xfrm>
            <a:prstGeom prst="rect">
              <a:avLst/>
            </a:prstGeom>
            <a:noFill/>
          </p:spPr>
          <p:txBody>
            <a:bodyPr wrap="square" lIns="0" rIns="0" rtlCol="0" anchor="t">
              <a:spAutoFit/>
            </a:bodyPr>
            <a:lstStyle/>
            <a:p>
              <a:pPr marL="171450" indent="-171450">
                <a:lnSpc>
                  <a:spcPct val="130000"/>
                </a:lnSpc>
                <a:buFontTx/>
                <a:buChar char="-"/>
              </a:pPr>
              <a:r>
                <a:rPr lang="ko-KR" altLang="en-US" sz="1100" dirty="0" smtClean="0">
                  <a:solidFill>
                    <a:schemeClr val="accent4">
                      <a:lumMod val="50000"/>
                    </a:schemeClr>
                  </a:solidFill>
                  <a:latin typeface="+mn-ea"/>
                  <a:cs typeface="THELuxGoB" pitchFamily="34" charset="0"/>
                </a:rPr>
                <a:t>대상은 </a:t>
              </a:r>
              <a:r>
                <a:rPr lang="ko-KR" altLang="en-US" sz="1100" dirty="0">
                  <a:solidFill>
                    <a:schemeClr val="accent4">
                      <a:lumMod val="50000"/>
                    </a:schemeClr>
                  </a:solidFill>
                  <a:latin typeface="+mn-ea"/>
                  <a:cs typeface="THELuxGoB" pitchFamily="34" charset="0"/>
                </a:rPr>
                <a:t>의료적 진단이나 객관적 검사에서 신체</a:t>
              </a:r>
              <a:r>
                <a:rPr lang="en-US" altLang="ko-KR" sz="1100" dirty="0">
                  <a:solidFill>
                    <a:schemeClr val="accent4">
                      <a:lumMod val="50000"/>
                    </a:schemeClr>
                  </a:solidFill>
                  <a:latin typeface="+mn-ea"/>
                  <a:cs typeface="THELuxGoB" pitchFamily="34" charset="0"/>
                </a:rPr>
                <a:t>·</a:t>
              </a:r>
              <a:r>
                <a:rPr lang="ko-KR" altLang="en-US" sz="1100" dirty="0">
                  <a:solidFill>
                    <a:schemeClr val="accent4">
                      <a:lumMod val="50000"/>
                    </a:schemeClr>
                  </a:solidFill>
                  <a:latin typeface="+mn-ea"/>
                  <a:cs typeface="THELuxGoB" pitchFamily="34" charset="0"/>
                </a:rPr>
                <a:t>인지 능력이 떨어진 것으로 나타나 운전 시 교통사고를 일으킬 위험성이 높은 </a:t>
              </a:r>
              <a:r>
                <a:rPr lang="ko-KR" altLang="en-US" sz="1100" dirty="0" smtClean="0">
                  <a:solidFill>
                    <a:schemeClr val="accent4">
                      <a:lumMod val="50000"/>
                    </a:schemeClr>
                  </a:solidFill>
                  <a:latin typeface="+mn-ea"/>
                  <a:cs typeface="THELuxGoB" pitchFamily="34" charset="0"/>
                </a:rPr>
                <a:t>사람들을 </a:t>
              </a:r>
              <a:r>
                <a:rPr lang="ko-KR" altLang="en-US" sz="1100" dirty="0">
                  <a:solidFill>
                    <a:schemeClr val="accent4">
                      <a:lumMod val="50000"/>
                    </a:schemeClr>
                  </a:solidFill>
                  <a:latin typeface="+mn-ea"/>
                  <a:cs typeface="THELuxGoB" pitchFamily="34" charset="0"/>
                </a:rPr>
                <a:t>대상으로 </a:t>
              </a:r>
              <a:r>
                <a:rPr lang="ko-KR" altLang="en-US" sz="1100" b="1" dirty="0">
                  <a:solidFill>
                    <a:schemeClr val="accent4">
                      <a:lumMod val="50000"/>
                    </a:schemeClr>
                  </a:solidFill>
                  <a:latin typeface="+mn-ea"/>
                  <a:cs typeface="THELuxGoB" pitchFamily="34" charset="0"/>
                </a:rPr>
                <a:t>야간이나 고속도로 운전 금지</a:t>
              </a:r>
              <a:r>
                <a:rPr lang="en-US" altLang="ko-KR" sz="1100" b="1" dirty="0">
                  <a:solidFill>
                    <a:schemeClr val="accent4">
                      <a:lumMod val="50000"/>
                    </a:schemeClr>
                  </a:solidFill>
                  <a:latin typeface="+mn-ea"/>
                  <a:cs typeface="THELuxGoB" pitchFamily="34" charset="0"/>
                </a:rPr>
                <a:t>, </a:t>
              </a:r>
              <a:r>
                <a:rPr lang="ko-KR" altLang="en-US" sz="1100" b="1" dirty="0">
                  <a:solidFill>
                    <a:schemeClr val="accent4">
                      <a:lumMod val="50000"/>
                    </a:schemeClr>
                  </a:solidFill>
                  <a:latin typeface="+mn-ea"/>
                  <a:cs typeface="THELuxGoB" pitchFamily="34" charset="0"/>
                </a:rPr>
                <a:t>속도 제한 등 조건을 달아 발급</a:t>
              </a:r>
              <a:r>
                <a:rPr lang="ko-KR" altLang="en-US" sz="1100" dirty="0">
                  <a:solidFill>
                    <a:schemeClr val="accent4">
                      <a:lumMod val="50000"/>
                    </a:schemeClr>
                  </a:solidFill>
                  <a:latin typeface="+mn-ea"/>
                  <a:cs typeface="THELuxGoB" pitchFamily="34" charset="0"/>
                </a:rPr>
                <a:t>하는 </a:t>
              </a:r>
              <a:r>
                <a:rPr lang="ko-KR" altLang="en-US" sz="1100" dirty="0" smtClean="0">
                  <a:solidFill>
                    <a:schemeClr val="accent4">
                      <a:lumMod val="50000"/>
                    </a:schemeClr>
                  </a:solidFill>
                  <a:latin typeface="+mn-ea"/>
                  <a:cs typeface="THELuxGoB" pitchFamily="34" charset="0"/>
                </a:rPr>
                <a:t>면허</a:t>
              </a:r>
              <a:r>
                <a:rPr lang="en-US" altLang="ko-KR" sz="1100" dirty="0" smtClean="0">
                  <a:solidFill>
                    <a:schemeClr val="accent4">
                      <a:lumMod val="50000"/>
                    </a:schemeClr>
                  </a:solidFill>
                  <a:latin typeface="+mn-ea"/>
                  <a:cs typeface="THELuxGoB" pitchFamily="34" charset="0"/>
                </a:rPr>
                <a:t>(</a:t>
              </a:r>
              <a:r>
                <a:rPr lang="ko-KR" altLang="en-US" sz="1100" dirty="0" smtClean="0">
                  <a:solidFill>
                    <a:schemeClr val="accent4">
                      <a:lumMod val="50000"/>
                    </a:schemeClr>
                  </a:solidFill>
                  <a:latin typeface="+mn-ea"/>
                  <a:cs typeface="THELuxGoB" pitchFamily="34" charset="0"/>
                </a:rPr>
                <a:t>도입 고려</a:t>
              </a:r>
              <a:r>
                <a:rPr lang="en-US" altLang="ko-KR" sz="1100" dirty="0" smtClean="0">
                  <a:solidFill>
                    <a:schemeClr val="accent4">
                      <a:lumMod val="50000"/>
                    </a:schemeClr>
                  </a:solidFill>
                  <a:latin typeface="+mn-ea"/>
                  <a:cs typeface="THELuxGoB" pitchFamily="34" charset="0"/>
                </a:rPr>
                <a:t>)</a:t>
              </a:r>
            </a:p>
          </p:txBody>
        </p:sp>
        <p:sp>
          <p:nvSpPr>
            <p:cNvPr id="47" name="직사각형 46"/>
            <p:cNvSpPr/>
            <p:nvPr/>
          </p:nvSpPr>
          <p:spPr>
            <a:xfrm>
              <a:off x="7509733" y="5328586"/>
              <a:ext cx="2389125" cy="372410"/>
            </a:xfrm>
            <a:prstGeom prst="rect">
              <a:avLst/>
            </a:prstGeom>
            <a:solidFill>
              <a:srgbClr val="7030A0"/>
            </a:solidFill>
          </p:spPr>
          <p:txBody>
            <a:bodyPr wrap="square">
              <a:spAutoFit/>
            </a:bodyPr>
            <a:lstStyle/>
            <a:p>
              <a:pPr algn="r">
                <a:lnSpc>
                  <a:spcPct val="130000"/>
                </a:lnSpc>
              </a:pPr>
              <a:r>
                <a:rPr lang="ko-KR" altLang="en-US" sz="1400" b="1" dirty="0" smtClean="0">
                  <a:solidFill>
                    <a:schemeClr val="bg1"/>
                  </a:solidFill>
                  <a:latin typeface="+mn-ea"/>
                  <a:cs typeface="THELuxGoB" pitchFamily="34" charset="0"/>
                </a:rPr>
                <a:t>조건부 </a:t>
              </a:r>
              <a:r>
                <a:rPr lang="ko-KR" altLang="en-US" sz="1400" b="1" dirty="0">
                  <a:solidFill>
                    <a:schemeClr val="bg1"/>
                  </a:solidFill>
                  <a:latin typeface="+mn-ea"/>
                  <a:cs typeface="THELuxGoB" pitchFamily="34" charset="0"/>
                </a:rPr>
                <a:t>면허 </a:t>
              </a:r>
              <a:r>
                <a:rPr lang="ko-KR" altLang="en-US" sz="1400" b="1" dirty="0" smtClean="0">
                  <a:solidFill>
                    <a:schemeClr val="bg1"/>
                  </a:solidFill>
                  <a:latin typeface="+mn-ea"/>
                  <a:cs typeface="THELuxGoB" pitchFamily="34" charset="0"/>
                </a:rPr>
                <a:t>제도</a:t>
              </a:r>
              <a:endParaRPr lang="ko-KR" altLang="en-US" sz="1400" b="1" dirty="0">
                <a:solidFill>
                  <a:schemeClr val="bg1"/>
                </a:solidFill>
                <a:latin typeface="+mn-ea"/>
                <a:cs typeface="THELuxGoB" pitchFamily="34" charset="0"/>
              </a:endParaRPr>
            </a:p>
          </p:txBody>
        </p:sp>
        <p:sp>
          <p:nvSpPr>
            <p:cNvPr id="16" name="TextBox 15"/>
            <p:cNvSpPr txBox="1"/>
            <p:nvPr/>
          </p:nvSpPr>
          <p:spPr>
            <a:xfrm>
              <a:off x="7484710" y="2849525"/>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smtClean="0">
                  <a:solidFill>
                    <a:srgbClr val="7030A0"/>
                  </a:solidFill>
                </a:rPr>
                <a:t>1</a:t>
              </a:r>
              <a:endParaRPr lang="ko-KR" altLang="en-US" b="1" dirty="0">
                <a:solidFill>
                  <a:srgbClr val="7030A0"/>
                </a:solidFill>
              </a:endParaRPr>
            </a:p>
          </p:txBody>
        </p:sp>
        <p:sp>
          <p:nvSpPr>
            <p:cNvPr id="48" name="TextBox 47"/>
            <p:cNvSpPr txBox="1"/>
            <p:nvPr/>
          </p:nvSpPr>
          <p:spPr>
            <a:xfrm>
              <a:off x="7484710" y="4059182"/>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a:solidFill>
                    <a:srgbClr val="7030A0"/>
                  </a:solidFill>
                </a:rPr>
                <a:t>2</a:t>
              </a:r>
              <a:endParaRPr lang="ko-KR" altLang="en-US" b="1" dirty="0">
                <a:solidFill>
                  <a:srgbClr val="7030A0"/>
                </a:solidFill>
              </a:endParaRPr>
            </a:p>
          </p:txBody>
        </p:sp>
        <p:sp>
          <p:nvSpPr>
            <p:cNvPr id="49" name="TextBox 48"/>
            <p:cNvSpPr txBox="1"/>
            <p:nvPr/>
          </p:nvSpPr>
          <p:spPr>
            <a:xfrm>
              <a:off x="7484710" y="5268838"/>
              <a:ext cx="317716" cy="369332"/>
            </a:xfrm>
            <a:prstGeom prst="rect">
              <a:avLst/>
            </a:prstGeom>
            <a:solidFill>
              <a:schemeClr val="bg1"/>
            </a:solidFill>
            <a:ln>
              <a:solidFill>
                <a:schemeClr val="accent4">
                  <a:lumMod val="60000"/>
                  <a:lumOff val="40000"/>
                </a:schemeClr>
              </a:solidFill>
            </a:ln>
          </p:spPr>
          <p:txBody>
            <a:bodyPr wrap="none" rtlCol="0" anchor="ctr">
              <a:spAutoFit/>
            </a:bodyPr>
            <a:lstStyle/>
            <a:p>
              <a:pPr algn="ctr"/>
              <a:r>
                <a:rPr lang="en-US" altLang="ko-KR" b="1" dirty="0" smtClean="0">
                  <a:solidFill>
                    <a:srgbClr val="7030A0"/>
                  </a:solidFill>
                </a:rPr>
                <a:t>3</a:t>
              </a:r>
              <a:endParaRPr lang="ko-KR" altLang="en-US" b="1" dirty="0">
                <a:solidFill>
                  <a:srgbClr val="7030A0"/>
                </a:solidFill>
              </a:endParaRPr>
            </a:p>
          </p:txBody>
        </p:sp>
      </p:grpSp>
      <p:sp>
        <p:nvSpPr>
          <p:cNvPr id="52" name="직사각형 51"/>
          <p:cNvSpPr/>
          <p:nvPr/>
        </p:nvSpPr>
        <p:spPr>
          <a:xfrm>
            <a:off x="7802426" y="8222217"/>
            <a:ext cx="3727302" cy="369332"/>
          </a:xfrm>
          <a:prstGeom prst="rect">
            <a:avLst/>
          </a:prstGeom>
        </p:spPr>
        <p:txBody>
          <a:bodyPr wrap="none">
            <a:spAutoFit/>
          </a:bodyPr>
          <a:lstStyle/>
          <a:p>
            <a:r>
              <a:rPr lang="ko-KR" altLang="en-US" b="1" dirty="0">
                <a:solidFill>
                  <a:srgbClr val="A71D21"/>
                </a:solidFill>
                <a:latin typeface="Noto Sans KR"/>
              </a:rPr>
              <a:t>제한적인 운전 허용</a:t>
            </a:r>
            <a:r>
              <a:rPr lang="en-US" altLang="ko-KR" b="1" dirty="0">
                <a:solidFill>
                  <a:srgbClr val="A71D21"/>
                </a:solidFill>
                <a:latin typeface="Noto Sans KR"/>
              </a:rPr>
              <a:t>, </a:t>
            </a:r>
            <a:r>
              <a:rPr lang="ko-KR" altLang="en-US" b="1" dirty="0">
                <a:solidFill>
                  <a:srgbClr val="A71D21"/>
                </a:solidFill>
                <a:latin typeface="Noto Sans KR"/>
              </a:rPr>
              <a:t>긍정 의견 높아</a:t>
            </a:r>
            <a:endParaRPr lang="ko-KR" altLang="en-US" dirty="0"/>
          </a:p>
        </p:txBody>
      </p:sp>
    </p:spTree>
    <p:extLst>
      <p:ext uri="{BB962C8B-B14F-4D97-AF65-F5344CB8AC3E}">
        <p14:creationId xmlns:p14="http://schemas.microsoft.com/office/powerpoint/2010/main" val="3983763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444287" y="2562225"/>
            <a:ext cx="9955167" cy="3768959"/>
            <a:chOff x="269920" y="2524124"/>
            <a:chExt cx="9955167" cy="3768959"/>
          </a:xfrm>
        </p:grpSpPr>
        <p:pic>
          <p:nvPicPr>
            <p:cNvPr id="2" name="그림 1"/>
            <p:cNvPicPr>
              <a:picLocks noChangeAspect="1"/>
            </p:cNvPicPr>
            <p:nvPr/>
          </p:nvPicPr>
          <p:blipFill>
            <a:blip r:embed="rId3"/>
            <a:stretch>
              <a:fillRect/>
            </a:stretch>
          </p:blipFill>
          <p:spPr>
            <a:xfrm>
              <a:off x="269920" y="2656002"/>
              <a:ext cx="4357587" cy="3505202"/>
            </a:xfrm>
            <a:prstGeom prst="rect">
              <a:avLst/>
            </a:prstGeom>
          </p:spPr>
        </p:pic>
        <p:pic>
          <p:nvPicPr>
            <p:cNvPr id="3" name="그림 2"/>
            <p:cNvPicPr>
              <a:picLocks noChangeAspect="1"/>
            </p:cNvPicPr>
            <p:nvPr/>
          </p:nvPicPr>
          <p:blipFill>
            <a:blip r:embed="rId4"/>
            <a:stretch>
              <a:fillRect/>
            </a:stretch>
          </p:blipFill>
          <p:spPr>
            <a:xfrm>
              <a:off x="4662487" y="2524124"/>
              <a:ext cx="5562600" cy="3768959"/>
            </a:xfrm>
            <a:prstGeom prst="rect">
              <a:avLst/>
            </a:prstGeom>
          </p:spPr>
        </p:pic>
      </p:grpSp>
      <p:grpSp>
        <p:nvGrpSpPr>
          <p:cNvPr id="21" name="그룹 20"/>
          <p:cNvGrpSpPr/>
          <p:nvPr/>
        </p:nvGrpSpPr>
        <p:grpSpPr>
          <a:xfrm>
            <a:off x="2391001" y="241726"/>
            <a:ext cx="8138886" cy="862519"/>
            <a:chOff x="2391001" y="241726"/>
            <a:chExt cx="8138886" cy="862519"/>
          </a:xfrm>
        </p:grpSpPr>
        <p:sp>
          <p:nvSpPr>
            <p:cNvPr id="22" name="Object 2"/>
            <p:cNvSpPr txBox="1"/>
            <p:nvPr/>
          </p:nvSpPr>
          <p:spPr>
            <a:xfrm>
              <a:off x="3443287" y="581025"/>
              <a:ext cx="7086600" cy="523220"/>
            </a:xfrm>
            <a:prstGeom prst="rect">
              <a:avLst/>
            </a:prstGeom>
            <a:noFill/>
          </p:spPr>
          <p:txBody>
            <a:bodyPr wrap="square" rtlCol="0" anchor="ctr">
              <a:spAutoFit/>
            </a:bodyPr>
            <a:lstStyle/>
            <a:p>
              <a:pPr algn="r"/>
              <a:r>
                <a:rPr lang="en-US" altLang="ko-KR" sz="2800" b="1" dirty="0">
                  <a:solidFill>
                    <a:schemeClr val="accent4">
                      <a:lumMod val="75000"/>
                    </a:schemeClr>
                  </a:solidFill>
                  <a:latin typeface="맑은 고딕" panose="020B0503020000020004" pitchFamily="50" charset="-127"/>
                  <a:cs typeface="THELuxGoB" pitchFamily="34" charset="0"/>
                </a:rPr>
                <a:t>1. </a:t>
              </a:r>
              <a:r>
                <a:rPr lang="ko-KR" altLang="en-US" sz="2800" b="1" dirty="0">
                  <a:solidFill>
                    <a:schemeClr val="accent4">
                      <a:lumMod val="75000"/>
                    </a:schemeClr>
                  </a:solidFill>
                  <a:latin typeface="맑은 고딕" panose="020B0503020000020004" pitchFamily="50" charset="-127"/>
                  <a:cs typeface="THELuxGoB" pitchFamily="34" charset="0"/>
                </a:rPr>
                <a:t>프로젝트 배경</a:t>
              </a:r>
              <a:endParaRPr lang="en-US" altLang="ko-KR" sz="2800" b="1" dirty="0">
                <a:solidFill>
                  <a:schemeClr val="accent4">
                    <a:lumMod val="75000"/>
                  </a:schemeClr>
                </a:solidFill>
                <a:latin typeface="맑은 고딕" panose="020B0503020000020004" pitchFamily="50" charset="-127"/>
                <a:cs typeface="THELuxGoB" pitchFamily="34" charset="0"/>
              </a:endParaRPr>
            </a:p>
          </p:txBody>
        </p:sp>
        <p:sp>
          <p:nvSpPr>
            <p:cNvPr id="23" name="Object 2"/>
            <p:cNvSpPr txBox="1"/>
            <p:nvPr/>
          </p:nvSpPr>
          <p:spPr>
            <a:xfrm>
              <a:off x="2391001" y="241726"/>
              <a:ext cx="8077200" cy="369332"/>
            </a:xfrm>
            <a:prstGeom prst="rect">
              <a:avLst/>
            </a:prstGeom>
            <a:noFill/>
          </p:spPr>
          <p:txBody>
            <a:bodyPr wrap="square" rtlCol="0" anchor="ctr">
              <a:spAutoFit/>
            </a:bodyPr>
            <a:lstStyle/>
            <a:p>
              <a:pPr algn="r"/>
              <a:r>
                <a:rPr lang="en-US" altLang="ko-KR" b="1" dirty="0" smtClean="0">
                  <a:solidFill>
                    <a:schemeClr val="tx1">
                      <a:lumMod val="50000"/>
                      <a:lumOff val="50000"/>
                    </a:schemeClr>
                  </a:solidFill>
                  <a:latin typeface="맑은 고딕" panose="020B0503020000020004" pitchFamily="50" charset="-127"/>
                  <a:ea typeface="맑은 고딕" panose="020B0503020000020004" pitchFamily="50" charset="-127"/>
                </a:rPr>
                <a:t>Ⅱ </a:t>
              </a:r>
              <a:r>
                <a:rPr lang="ko-KR" altLang="en-US" b="1" dirty="0" smtClean="0">
                  <a:solidFill>
                    <a:schemeClr val="tx1">
                      <a:lumMod val="50000"/>
                      <a:lumOff val="50000"/>
                    </a:schemeClr>
                  </a:solidFill>
                  <a:latin typeface="맑은 고딕" panose="020B0503020000020004" pitchFamily="50" charset="-127"/>
                  <a:ea typeface="맑은 고딕" panose="020B0503020000020004" pitchFamily="50" charset="-127"/>
                </a:rPr>
                <a:t>프로젝트 개요</a:t>
              </a:r>
              <a:endParaRPr lang="en-US" b="1"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grpSp>
      <p:sp>
        <p:nvSpPr>
          <p:cNvPr id="24" name="TextBox 23"/>
          <p:cNvSpPr txBox="1"/>
          <p:nvPr/>
        </p:nvSpPr>
        <p:spPr>
          <a:xfrm>
            <a:off x="11392670" y="1619906"/>
            <a:ext cx="10149114" cy="523220"/>
          </a:xfrm>
          <a:prstGeom prst="rect">
            <a:avLst/>
          </a:prstGeom>
          <a:noFill/>
        </p:spPr>
        <p:txBody>
          <a:bodyPr wrap="square" rtlCol="0">
            <a:spAutoFit/>
          </a:bodyPr>
          <a:lstStyle/>
          <a:p>
            <a:r>
              <a:rPr lang="ko-KR" altLang="en-US" sz="2800" b="1" dirty="0">
                <a:latin typeface="+mn-ea"/>
              </a:rPr>
              <a:t>② </a:t>
            </a:r>
            <a:r>
              <a:rPr lang="ko-KR" altLang="en-US" sz="2800" b="1" dirty="0" smtClean="0">
                <a:latin typeface="+mn-ea"/>
              </a:rPr>
              <a:t>고령 운전자 </a:t>
            </a:r>
            <a:r>
              <a:rPr lang="ko-KR" altLang="en-US" sz="2800" b="1" dirty="0">
                <a:latin typeface="+mn-ea"/>
              </a:rPr>
              <a:t>증가에 비해 현저히 낮은 </a:t>
            </a:r>
            <a:r>
              <a:rPr lang="ko-KR" altLang="en-US" sz="2800" b="1" dirty="0" smtClean="0">
                <a:latin typeface="+mn-ea"/>
              </a:rPr>
              <a:t>자진 </a:t>
            </a:r>
            <a:r>
              <a:rPr lang="ko-KR" altLang="en-US" sz="2800" b="1" dirty="0" err="1" smtClean="0">
                <a:latin typeface="+mn-ea"/>
              </a:rPr>
              <a:t>반납율</a:t>
            </a:r>
            <a:r>
              <a:rPr lang="en-US" altLang="ko-KR" sz="2800" b="1" dirty="0" smtClean="0">
                <a:latin typeface="+mn-ea"/>
              </a:rPr>
              <a:t>(</a:t>
            </a:r>
            <a:r>
              <a:rPr lang="en-US" altLang="ko-KR" sz="2800" b="1" dirty="0">
                <a:solidFill>
                  <a:srgbClr val="FF0000"/>
                </a:solidFill>
                <a:latin typeface="+mn-ea"/>
              </a:rPr>
              <a:t>3% </a:t>
            </a:r>
            <a:r>
              <a:rPr lang="ko-KR" altLang="en-US" sz="2800" b="1" dirty="0" smtClean="0">
                <a:solidFill>
                  <a:srgbClr val="FF0000"/>
                </a:solidFill>
                <a:latin typeface="+mn-ea"/>
              </a:rPr>
              <a:t>▼</a:t>
            </a:r>
            <a:r>
              <a:rPr lang="en-US" altLang="ko-KR" sz="2800" b="1" dirty="0" smtClean="0">
                <a:latin typeface="+mn-ea"/>
              </a:rPr>
              <a:t>)</a:t>
            </a:r>
            <a:endParaRPr lang="ko-KR" altLang="en-US" sz="2800" b="1" dirty="0">
              <a:latin typeface="+mn-ea"/>
            </a:endParaRPr>
          </a:p>
        </p:txBody>
      </p:sp>
      <p:sp>
        <p:nvSpPr>
          <p:cNvPr id="26" name="직사각형 25"/>
          <p:cNvSpPr/>
          <p:nvPr/>
        </p:nvSpPr>
        <p:spPr>
          <a:xfrm>
            <a:off x="18395311" y="6369285"/>
            <a:ext cx="2903359" cy="215444"/>
          </a:xfrm>
          <a:prstGeom prst="rect">
            <a:avLst/>
          </a:prstGeom>
        </p:spPr>
        <p:txBody>
          <a:bodyPr wrap="none">
            <a:spAutoFit/>
          </a:bodyPr>
          <a:lstStyle/>
          <a:p>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데이터 출처</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smtClean="0">
                <a:solidFill>
                  <a:schemeClr val="tx1">
                    <a:lumMod val="50000"/>
                    <a:lumOff val="50000"/>
                  </a:schemeClr>
                </a:solidFill>
                <a:latin typeface="맑은 고딕" panose="020B0503020000020004" pitchFamily="50" charset="-127"/>
              </a:rPr>
              <a:t>공공데이터포털</a:t>
            </a:r>
            <a:r>
              <a:rPr lang="en-US" altLang="ko-KR" sz="800" dirty="0" smtClean="0">
                <a:solidFill>
                  <a:schemeClr val="tx1">
                    <a:lumMod val="50000"/>
                    <a:lumOff val="50000"/>
                  </a:schemeClr>
                </a:solidFill>
                <a:latin typeface="맑은 고딕" panose="020B0503020000020004" pitchFamily="50" charset="-127"/>
              </a:rPr>
              <a:t>, </a:t>
            </a:r>
            <a:r>
              <a:rPr lang="ko-KR" altLang="en-US" sz="800" dirty="0" err="1" smtClean="0">
                <a:solidFill>
                  <a:schemeClr val="tx1">
                    <a:lumMod val="50000"/>
                    <a:lumOff val="50000"/>
                  </a:schemeClr>
                </a:solidFill>
                <a:latin typeface="맑은 고딕" panose="020B0503020000020004" pitchFamily="50" charset="-127"/>
              </a:rPr>
              <a:t>고령운전자</a:t>
            </a:r>
            <a:r>
              <a:rPr lang="en-US" altLang="ko-KR" sz="800" dirty="0">
                <a:solidFill>
                  <a:schemeClr val="tx1">
                    <a:lumMod val="50000"/>
                    <a:lumOff val="50000"/>
                  </a:schemeClr>
                </a:solidFill>
                <a:latin typeface="맑은 고딕" panose="020B0503020000020004" pitchFamily="50" charset="-127"/>
              </a:rPr>
              <a:t>_</a:t>
            </a:r>
            <a:r>
              <a:rPr lang="ko-KR" altLang="en-US" sz="800" dirty="0">
                <a:solidFill>
                  <a:schemeClr val="tx1">
                    <a:lumMod val="50000"/>
                    <a:lumOff val="50000"/>
                  </a:schemeClr>
                </a:solidFill>
                <a:latin typeface="맑은 고딕" panose="020B0503020000020004" pitchFamily="50" charset="-127"/>
              </a:rPr>
              <a:t>자진반납현황</a:t>
            </a:r>
          </a:p>
        </p:txBody>
      </p:sp>
      <p:sp>
        <p:nvSpPr>
          <p:cNvPr id="4" name="슬라이드 번호 개체 틀 3"/>
          <p:cNvSpPr>
            <a:spLocks noGrp="1"/>
          </p:cNvSpPr>
          <p:nvPr>
            <p:ph type="sldNum" sz="quarter" idx="12"/>
          </p:nvPr>
        </p:nvSpPr>
        <p:spPr/>
        <p:txBody>
          <a:bodyPr/>
          <a:lstStyle/>
          <a:p>
            <a:fld id="{B1393E5F-521B-4CAD-9D3A-AE923D912DCE}" type="slidenum">
              <a:rPr lang="en-US" smtClean="0"/>
              <a:pPr/>
              <a:t>9</a:t>
            </a:fld>
            <a:endParaRPr lang="en-US"/>
          </a:p>
        </p:txBody>
      </p:sp>
      <p:sp>
        <p:nvSpPr>
          <p:cNvPr id="11" name="직사각형 10"/>
          <p:cNvSpPr/>
          <p:nvPr/>
        </p:nvSpPr>
        <p:spPr>
          <a:xfrm>
            <a:off x="-5700713" y="1198662"/>
            <a:ext cx="5346700" cy="5078313"/>
          </a:xfrm>
          <a:prstGeom prst="rect">
            <a:avLst/>
          </a:prstGeom>
        </p:spPr>
        <p:txBody>
          <a:bodyPr>
            <a:spAutoFit/>
          </a:bodyPr>
          <a:lstStyle/>
          <a:p>
            <a:r>
              <a:rPr lang="ko-KR" altLang="en-US" dirty="0"/>
              <a:t>연구배경</a:t>
            </a:r>
          </a:p>
          <a:p>
            <a:r>
              <a:rPr lang="ko-KR" altLang="en-US" dirty="0"/>
              <a:t>(관심을 왜 갖게 됐나-&gt; 용어 정의)</a:t>
            </a:r>
          </a:p>
          <a:p>
            <a:r>
              <a:rPr lang="ko-KR" altLang="en-US" dirty="0"/>
              <a:t>- 최근 시청역 사고를 비롯해서 </a:t>
            </a:r>
            <a:r>
              <a:rPr lang="ko-KR" altLang="en-US" dirty="0" smtClean="0"/>
              <a:t>고령 </a:t>
            </a:r>
            <a:r>
              <a:rPr lang="ko-KR" altLang="en-US" dirty="0"/>
              <a:t>운전자에 의한 사고가 많이 발생</a:t>
            </a:r>
          </a:p>
          <a:p>
            <a:r>
              <a:rPr lang="ko-KR" altLang="en-US" dirty="0"/>
              <a:t>- &gt; 그래서 </a:t>
            </a:r>
            <a:r>
              <a:rPr lang="ko-KR" altLang="en-US" dirty="0" smtClean="0"/>
              <a:t>고령 </a:t>
            </a:r>
            <a:r>
              <a:rPr lang="ko-KR" altLang="en-US" dirty="0" err="1" smtClean="0"/>
              <a:t>운전자란</a:t>
            </a:r>
            <a:r>
              <a:rPr lang="ko-KR" altLang="en-US" dirty="0"/>
              <a:t>?</a:t>
            </a:r>
          </a:p>
          <a:p>
            <a:r>
              <a:rPr lang="ko-KR" altLang="en-US" dirty="0" smtClean="0"/>
              <a:t>(고령 </a:t>
            </a:r>
            <a:r>
              <a:rPr lang="ko-KR" altLang="en-US" dirty="0"/>
              <a:t>운전자 관련 현황)</a:t>
            </a:r>
          </a:p>
          <a:p>
            <a:r>
              <a:rPr lang="ko-KR" altLang="en-US" dirty="0"/>
              <a:t>- 고령화 : 고령화에 따른 65세 이상 고령인구 예상 추이</a:t>
            </a:r>
          </a:p>
          <a:p>
            <a:r>
              <a:rPr lang="ko-KR" altLang="en-US" dirty="0"/>
              <a:t>- </a:t>
            </a:r>
            <a:r>
              <a:rPr lang="ko-KR" altLang="en-US" dirty="0" smtClean="0"/>
              <a:t>고령 </a:t>
            </a:r>
            <a:r>
              <a:rPr lang="ko-KR" altLang="en-US" dirty="0"/>
              <a:t>운전자 수 : </a:t>
            </a:r>
            <a:r>
              <a:rPr lang="ko-KR" altLang="en-US" dirty="0" smtClean="0"/>
              <a:t>고령 </a:t>
            </a:r>
            <a:r>
              <a:rPr lang="ko-KR" altLang="en-US" dirty="0"/>
              <a:t>운전면허 </a:t>
            </a:r>
            <a:r>
              <a:rPr lang="ko-KR" altLang="en-US" dirty="0" err="1"/>
              <a:t>소지자수</a:t>
            </a:r>
            <a:r>
              <a:rPr lang="ko-KR" altLang="en-US" dirty="0"/>
              <a:t> 증가 추세</a:t>
            </a:r>
          </a:p>
          <a:p>
            <a:r>
              <a:rPr lang="ko-KR" altLang="en-US" dirty="0"/>
              <a:t>- &gt; 그래서 : </a:t>
            </a:r>
            <a:r>
              <a:rPr lang="ko-KR" altLang="en-US" dirty="0" err="1"/>
              <a:t>초고령</a:t>
            </a:r>
            <a:r>
              <a:rPr lang="ko-KR" altLang="en-US" dirty="0"/>
              <a:t> 사회진입으로 </a:t>
            </a:r>
            <a:r>
              <a:rPr lang="ko-KR" altLang="en-US" dirty="0" smtClean="0"/>
              <a:t>고령 운전자 </a:t>
            </a:r>
            <a:r>
              <a:rPr lang="ko-KR" altLang="en-US" dirty="0"/>
              <a:t>증가/ 교통사고 위험성 증가</a:t>
            </a:r>
          </a:p>
          <a:p>
            <a:r>
              <a:rPr lang="ko-KR" altLang="en-US" dirty="0"/>
              <a:t>(대책 필요 &gt; </a:t>
            </a:r>
            <a:r>
              <a:rPr lang="ko-KR" altLang="en-US" b="1" dirty="0">
                <a:solidFill>
                  <a:srgbClr val="FF0000"/>
                </a:solidFill>
              </a:rPr>
              <a:t>정부 추진 : 자진반납 권고)</a:t>
            </a:r>
          </a:p>
          <a:p>
            <a:r>
              <a:rPr lang="ko-KR" altLang="en-US" b="1" dirty="0">
                <a:solidFill>
                  <a:srgbClr val="FF0000"/>
                </a:solidFill>
              </a:rPr>
              <a:t>- </a:t>
            </a:r>
            <a:r>
              <a:rPr lang="ko-KR" altLang="en-US" b="1" dirty="0" smtClean="0">
                <a:solidFill>
                  <a:srgbClr val="FF0000"/>
                </a:solidFill>
              </a:rPr>
              <a:t>고령 </a:t>
            </a:r>
            <a:r>
              <a:rPr lang="ko-KR" altLang="en-US" b="1" dirty="0">
                <a:solidFill>
                  <a:srgbClr val="FF0000"/>
                </a:solidFill>
              </a:rPr>
              <a:t>운전자 증가에 비해 낮은 자진 </a:t>
            </a:r>
            <a:r>
              <a:rPr lang="ko-KR" altLang="en-US" b="1" dirty="0" err="1">
                <a:solidFill>
                  <a:srgbClr val="FF0000"/>
                </a:solidFill>
              </a:rPr>
              <a:t>반납율</a:t>
            </a:r>
            <a:endParaRPr lang="ko-KR" altLang="en-US" b="1" dirty="0">
              <a:solidFill>
                <a:srgbClr val="FF0000"/>
              </a:solidFill>
            </a:endParaRPr>
          </a:p>
          <a:p>
            <a:r>
              <a:rPr lang="ko-KR" altLang="en-US" dirty="0"/>
              <a:t>(그래서 우리는...)</a:t>
            </a:r>
          </a:p>
          <a:p>
            <a:r>
              <a:rPr lang="ko-KR" altLang="en-US" dirty="0"/>
              <a:t>- 목표 : </a:t>
            </a:r>
            <a:r>
              <a:rPr lang="ko-KR" altLang="en-US" dirty="0" smtClean="0"/>
              <a:t>고령 </a:t>
            </a:r>
            <a:r>
              <a:rPr lang="ko-KR" altLang="en-US" dirty="0"/>
              <a:t>운전자 교통사고에 영향력이 큰 요인을 찾아내고 그를 활용해서 예보시스템을 구축하고자 함</a:t>
            </a:r>
          </a:p>
        </p:txBody>
      </p:sp>
      <p:pic>
        <p:nvPicPr>
          <p:cNvPr id="10" name="그림 9"/>
          <p:cNvPicPr>
            <a:picLocks noChangeAspect="1"/>
          </p:cNvPicPr>
          <p:nvPr/>
        </p:nvPicPr>
        <p:blipFill>
          <a:blip r:embed="rId5"/>
          <a:stretch>
            <a:fillRect/>
          </a:stretch>
        </p:blipFill>
        <p:spPr>
          <a:xfrm>
            <a:off x="458256" y="2257031"/>
            <a:ext cx="4753032" cy="2851820"/>
          </a:xfrm>
          <a:prstGeom prst="rect">
            <a:avLst/>
          </a:prstGeom>
        </p:spPr>
      </p:pic>
      <p:sp>
        <p:nvSpPr>
          <p:cNvPr id="20" name="Object 2"/>
          <p:cNvSpPr txBox="1"/>
          <p:nvPr/>
        </p:nvSpPr>
        <p:spPr>
          <a:xfrm>
            <a:off x="471487" y="1640939"/>
            <a:ext cx="4726570" cy="448328"/>
          </a:xfrm>
          <a:prstGeom prst="rect">
            <a:avLst/>
          </a:prstGeom>
          <a:noFill/>
        </p:spPr>
        <p:txBody>
          <a:bodyPr wrap="square" lIns="0" rIns="0" rtlCol="0" anchor="t">
            <a:spAutoFit/>
          </a:bodyPr>
          <a:lstStyle/>
          <a:p>
            <a:pPr algn="ctr">
              <a:lnSpc>
                <a:spcPct val="130000"/>
              </a:lnSpc>
            </a:pPr>
            <a:r>
              <a:rPr lang="ko-KR" altLang="en-US" sz="2000" b="1" dirty="0">
                <a:solidFill>
                  <a:schemeClr val="accent4">
                    <a:lumMod val="50000"/>
                  </a:schemeClr>
                </a:solidFill>
                <a:latin typeface="+mn-ea"/>
                <a:cs typeface="THELuxGoB" pitchFamily="34" charset="0"/>
              </a:rPr>
              <a:t>경기도 고령 운전자 자진 </a:t>
            </a:r>
            <a:r>
              <a:rPr lang="ko-KR" altLang="en-US" sz="2000" b="1" dirty="0" err="1">
                <a:solidFill>
                  <a:schemeClr val="accent4">
                    <a:lumMod val="50000"/>
                  </a:schemeClr>
                </a:solidFill>
                <a:latin typeface="+mn-ea"/>
                <a:cs typeface="THELuxGoB" pitchFamily="34" charset="0"/>
              </a:rPr>
              <a:t>반납율</a:t>
            </a:r>
            <a:endParaRPr lang="en-US" altLang="ko-KR" sz="2000" dirty="0">
              <a:solidFill>
                <a:schemeClr val="accent4">
                  <a:lumMod val="50000"/>
                </a:schemeClr>
              </a:solidFill>
              <a:latin typeface="+mn-ea"/>
              <a:cs typeface="THELuxGoB" pitchFamily="34" charset="0"/>
            </a:endParaRPr>
          </a:p>
        </p:txBody>
      </p:sp>
      <p:sp>
        <p:nvSpPr>
          <p:cNvPr id="25" name="Object 2"/>
          <p:cNvSpPr txBox="1"/>
          <p:nvPr/>
        </p:nvSpPr>
        <p:spPr>
          <a:xfrm>
            <a:off x="5472055" y="1640939"/>
            <a:ext cx="4726570" cy="448328"/>
          </a:xfrm>
          <a:prstGeom prst="rect">
            <a:avLst/>
          </a:prstGeom>
          <a:noFill/>
        </p:spPr>
        <p:txBody>
          <a:bodyPr wrap="square" lIns="0" rIns="0" rtlCol="0" anchor="t">
            <a:spAutoFit/>
          </a:bodyPr>
          <a:lstStyle/>
          <a:p>
            <a:pPr algn="ctr">
              <a:lnSpc>
                <a:spcPct val="130000"/>
              </a:lnSpc>
            </a:pPr>
            <a:r>
              <a:rPr lang="ko-KR" altLang="en-US" sz="2000" b="1" dirty="0" smtClean="0">
                <a:solidFill>
                  <a:schemeClr val="accent4">
                    <a:lumMod val="50000"/>
                  </a:schemeClr>
                </a:solidFill>
                <a:latin typeface="+mn-ea"/>
                <a:cs typeface="THELuxGoB" pitchFamily="34" charset="0"/>
              </a:rPr>
              <a:t>면허를 반납하지 않으려는 이</a:t>
            </a:r>
            <a:r>
              <a:rPr lang="ko-KR" altLang="en-US" sz="2000" b="1" dirty="0" smtClean="0">
                <a:solidFill>
                  <a:schemeClr val="accent4">
                    <a:lumMod val="50000"/>
                  </a:schemeClr>
                </a:solidFill>
                <a:latin typeface="+mn-ea"/>
                <a:cs typeface="THELuxGoB" pitchFamily="34" charset="0"/>
              </a:rPr>
              <a:t>유</a:t>
            </a:r>
            <a:endParaRPr lang="en-US" altLang="ko-KR" sz="2000" dirty="0" smtClean="0">
              <a:solidFill>
                <a:schemeClr val="accent4">
                  <a:lumMod val="50000"/>
                </a:schemeClr>
              </a:solidFill>
              <a:latin typeface="+mn-ea"/>
              <a:cs typeface="THELuxGoB" pitchFamily="34" charset="0"/>
            </a:endParaRPr>
          </a:p>
        </p:txBody>
      </p:sp>
      <p:cxnSp>
        <p:nvCxnSpPr>
          <p:cNvPr id="27" name="직선 연결선 26"/>
          <p:cNvCxnSpPr/>
          <p:nvPr/>
        </p:nvCxnSpPr>
        <p:spPr>
          <a:xfrm>
            <a:off x="5348287" y="1453425"/>
            <a:ext cx="0" cy="385200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6"/>
          <a:stretch>
            <a:fillRect/>
          </a:stretch>
        </p:blipFill>
        <p:spPr>
          <a:xfrm>
            <a:off x="11477624" y="6584729"/>
            <a:ext cx="5880904" cy="5679227"/>
          </a:xfrm>
          <a:prstGeom prst="rect">
            <a:avLst/>
          </a:prstGeom>
        </p:spPr>
      </p:pic>
      <p:grpSp>
        <p:nvGrpSpPr>
          <p:cNvPr id="15" name="그룹 14"/>
          <p:cNvGrpSpPr/>
          <p:nvPr/>
        </p:nvGrpSpPr>
        <p:grpSpPr>
          <a:xfrm>
            <a:off x="5485287" y="2315541"/>
            <a:ext cx="4700107" cy="2713441"/>
            <a:chOff x="5498518" y="4039784"/>
            <a:chExt cx="4700107" cy="2713441"/>
          </a:xfrm>
        </p:grpSpPr>
        <p:sp>
          <p:nvSpPr>
            <p:cNvPr id="28" name="직사각형 27"/>
            <p:cNvSpPr/>
            <p:nvPr/>
          </p:nvSpPr>
          <p:spPr>
            <a:xfrm>
              <a:off x="5498518" y="6537781"/>
              <a:ext cx="4436435" cy="215444"/>
            </a:xfrm>
            <a:prstGeom prst="rect">
              <a:avLst/>
            </a:prstGeom>
          </p:spPr>
          <p:txBody>
            <a:bodyPr wrap="square">
              <a:spAutoFit/>
            </a:bodyPr>
            <a:lstStyle/>
            <a:p>
              <a:r>
                <a:rPr lang="en-US" altLang="ko-KR" sz="800" dirty="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출처 </a:t>
              </a:r>
              <a:r>
                <a:rPr lang="en-US" altLang="ko-KR" sz="800" dirty="0" smtClean="0">
                  <a:solidFill>
                    <a:schemeClr val="tx1">
                      <a:lumMod val="50000"/>
                      <a:lumOff val="50000"/>
                    </a:schemeClr>
                  </a:solidFill>
                  <a:latin typeface="+mn-ea"/>
                </a:rPr>
                <a:t>: </a:t>
              </a:r>
              <a:r>
                <a:rPr lang="ko-KR" altLang="en-US" sz="800" dirty="0" smtClean="0">
                  <a:solidFill>
                    <a:schemeClr val="tx1">
                      <a:lumMod val="50000"/>
                      <a:lumOff val="50000"/>
                    </a:schemeClr>
                  </a:solidFill>
                  <a:latin typeface="+mn-ea"/>
                </a:rPr>
                <a:t>한국리서치</a:t>
              </a:r>
              <a:r>
                <a:rPr lang="en-US" altLang="ko-KR" sz="800" dirty="0" smtClean="0">
                  <a:solidFill>
                    <a:schemeClr val="tx1">
                      <a:lumMod val="50000"/>
                      <a:lumOff val="50000"/>
                    </a:schemeClr>
                  </a:solidFill>
                  <a:latin typeface="+mn-ea"/>
                </a:rPr>
                <a:t>] </a:t>
              </a:r>
              <a:r>
                <a:rPr lang="ko-KR" altLang="en-US" sz="800" dirty="0" err="1">
                  <a:solidFill>
                    <a:schemeClr val="tx1">
                      <a:lumMod val="50000"/>
                      <a:lumOff val="50000"/>
                    </a:schemeClr>
                  </a:solidFill>
                  <a:latin typeface="+mn-ea"/>
                </a:rPr>
                <a:t>고령운전자</a:t>
              </a:r>
              <a:r>
                <a:rPr lang="ko-KR" altLang="en-US" sz="800" dirty="0">
                  <a:solidFill>
                    <a:schemeClr val="tx1">
                      <a:lumMod val="50000"/>
                      <a:lumOff val="50000"/>
                    </a:schemeClr>
                  </a:solidFill>
                  <a:latin typeface="+mn-ea"/>
                </a:rPr>
                <a:t> 교통사고 예방 대책은</a:t>
              </a:r>
              <a:r>
                <a:rPr lang="en-US" altLang="ko-KR" sz="800" dirty="0">
                  <a:solidFill>
                    <a:schemeClr val="tx1">
                      <a:lumMod val="50000"/>
                      <a:lumOff val="50000"/>
                    </a:schemeClr>
                  </a:solidFill>
                  <a:latin typeface="+mn-ea"/>
                </a:rPr>
                <a:t>? </a:t>
              </a:r>
              <a:endParaRPr lang="en-US" altLang="ko-KR" sz="800" dirty="0" smtClean="0">
                <a:solidFill>
                  <a:schemeClr val="tx1">
                    <a:lumMod val="50000"/>
                    <a:lumOff val="50000"/>
                  </a:schemeClr>
                </a:solidFill>
                <a:latin typeface="+mn-ea"/>
              </a:endParaRPr>
            </a:p>
          </p:txBody>
        </p:sp>
        <p:pic>
          <p:nvPicPr>
            <p:cNvPr id="29" name="그림 28"/>
            <p:cNvPicPr>
              <a:picLocks noChangeAspect="1"/>
            </p:cNvPicPr>
            <p:nvPr/>
          </p:nvPicPr>
          <p:blipFill rotWithShape="1">
            <a:blip r:embed="rId6"/>
            <a:srcRect l="3382" t="45243" r="3596" b="6594"/>
            <a:stretch/>
          </p:blipFill>
          <p:spPr>
            <a:xfrm>
              <a:off x="5498518" y="4039784"/>
              <a:ext cx="4700107" cy="2350053"/>
            </a:xfrm>
            <a:prstGeom prst="rect">
              <a:avLst/>
            </a:prstGeom>
          </p:spPr>
        </p:pic>
      </p:grpSp>
      <p:sp>
        <p:nvSpPr>
          <p:cNvPr id="17" name="직사각형 16"/>
          <p:cNvSpPr/>
          <p:nvPr/>
        </p:nvSpPr>
        <p:spPr>
          <a:xfrm>
            <a:off x="-4017446" y="8810625"/>
            <a:ext cx="5982728" cy="1477328"/>
          </a:xfrm>
          <a:prstGeom prst="rect">
            <a:avLst/>
          </a:prstGeom>
        </p:spPr>
        <p:txBody>
          <a:bodyPr wrap="none">
            <a:spAutoFit/>
          </a:bodyPr>
          <a:lstStyle/>
          <a:p>
            <a:r>
              <a:rPr lang="ko-KR" altLang="en-US" b="1" dirty="0">
                <a:solidFill>
                  <a:srgbClr val="A71D21"/>
                </a:solidFill>
                <a:latin typeface="Noto Sans KR"/>
              </a:rPr>
              <a:t>고령자 면허 반납 제도</a:t>
            </a:r>
            <a:r>
              <a:rPr lang="en-US" altLang="ko-KR" b="1" dirty="0">
                <a:solidFill>
                  <a:srgbClr val="A71D21"/>
                </a:solidFill>
                <a:latin typeface="Noto Sans KR"/>
              </a:rPr>
              <a:t>, </a:t>
            </a:r>
            <a:r>
              <a:rPr lang="ko-KR" altLang="en-US" b="1" dirty="0">
                <a:solidFill>
                  <a:srgbClr val="A71D21"/>
                </a:solidFill>
                <a:latin typeface="Noto Sans KR"/>
              </a:rPr>
              <a:t>알고 있다 </a:t>
            </a:r>
            <a:r>
              <a:rPr lang="en-US" altLang="ko-KR" b="1" dirty="0">
                <a:solidFill>
                  <a:srgbClr val="A71D21"/>
                </a:solidFill>
                <a:latin typeface="Noto Sans KR"/>
              </a:rPr>
              <a:t>89</a:t>
            </a:r>
            <a:r>
              <a:rPr lang="en-US" altLang="ko-KR" b="1" dirty="0" smtClean="0">
                <a:solidFill>
                  <a:srgbClr val="A71D21"/>
                </a:solidFill>
                <a:latin typeface="Noto Sans KR"/>
              </a:rPr>
              <a:t>%</a:t>
            </a:r>
          </a:p>
          <a:p>
            <a:r>
              <a:rPr lang="ko-KR" altLang="en-US" b="1" dirty="0"/>
              <a:t>국민 </a:t>
            </a:r>
            <a:r>
              <a:rPr lang="en-US" altLang="ko-KR" b="1" dirty="0"/>
              <a:t>10</a:t>
            </a:r>
            <a:r>
              <a:rPr lang="ko-KR" altLang="en-US" b="1" dirty="0"/>
              <a:t>명 중 </a:t>
            </a:r>
            <a:r>
              <a:rPr lang="en-US" altLang="ko-KR" b="1" dirty="0"/>
              <a:t>7</a:t>
            </a:r>
            <a:r>
              <a:rPr lang="ko-KR" altLang="en-US" b="1" dirty="0"/>
              <a:t>명 기준 나이가 되면 ‘면허를 반납하겠다</a:t>
            </a:r>
            <a:r>
              <a:rPr lang="ko-KR" altLang="en-US" b="1" dirty="0" smtClean="0"/>
              <a:t>’</a:t>
            </a:r>
            <a:endParaRPr lang="en-US" altLang="ko-KR" b="1" dirty="0" smtClean="0"/>
          </a:p>
          <a:p>
            <a:r>
              <a:rPr lang="ko-KR" altLang="en-US" b="1" dirty="0"/>
              <a:t>스스로 판단하는 면허 반납 적정 나이는 평균 만 </a:t>
            </a:r>
            <a:r>
              <a:rPr lang="en-US" altLang="ko-KR" b="1" dirty="0"/>
              <a:t>73</a:t>
            </a:r>
            <a:r>
              <a:rPr lang="ko-KR" altLang="en-US" b="1" dirty="0" smtClean="0"/>
              <a:t>세</a:t>
            </a:r>
            <a:endParaRPr lang="en-US" altLang="ko-KR" b="1" dirty="0" smtClean="0"/>
          </a:p>
          <a:p>
            <a:r>
              <a:rPr lang="ko-KR" altLang="en-US" b="1" dirty="0"/>
              <a:t>주관적 건강 인식이 반납 여부에 영향</a:t>
            </a:r>
            <a:r>
              <a:rPr lang="en-US" altLang="ko-KR" b="1" dirty="0"/>
              <a:t>,</a:t>
            </a:r>
            <a:r>
              <a:rPr lang="ko-KR" altLang="en-US" dirty="0"/>
              <a:t/>
            </a:r>
            <a:br>
              <a:rPr lang="ko-KR" altLang="en-US" dirty="0"/>
            </a:br>
            <a:r>
              <a:rPr lang="ko-KR" altLang="en-US" b="1" dirty="0"/>
              <a:t>지역별 교통 인프라 고려도 필요해</a:t>
            </a:r>
            <a:endParaRPr lang="ko-KR" altLang="en-US" dirty="0"/>
          </a:p>
        </p:txBody>
      </p:sp>
      <p:sp>
        <p:nvSpPr>
          <p:cNvPr id="18" name="직사각형 17"/>
          <p:cNvSpPr/>
          <p:nvPr/>
        </p:nvSpPr>
        <p:spPr>
          <a:xfrm>
            <a:off x="2999577" y="8641426"/>
            <a:ext cx="6768309" cy="646331"/>
          </a:xfrm>
          <a:prstGeom prst="rect">
            <a:avLst/>
          </a:prstGeom>
        </p:spPr>
        <p:txBody>
          <a:bodyPr wrap="square">
            <a:spAutoFit/>
          </a:bodyPr>
          <a:lstStyle/>
          <a:p>
            <a:r>
              <a:rPr lang="ko-KR" altLang="en-US" b="1" dirty="0">
                <a:solidFill>
                  <a:srgbClr val="A71D21"/>
                </a:solidFill>
                <a:latin typeface="Noto Sans KR"/>
              </a:rPr>
              <a:t>現적성검사 </a:t>
            </a:r>
            <a:r>
              <a:rPr lang="ko-KR" altLang="en-US" b="1" dirty="0" err="1">
                <a:solidFill>
                  <a:srgbClr val="A71D21"/>
                </a:solidFill>
                <a:latin typeface="Noto Sans KR"/>
              </a:rPr>
              <a:t>운전적합성</a:t>
            </a:r>
            <a:r>
              <a:rPr lang="ko-KR" altLang="en-US" b="1" dirty="0">
                <a:solidFill>
                  <a:srgbClr val="A71D21"/>
                </a:solidFill>
                <a:latin typeface="Noto Sans KR"/>
              </a:rPr>
              <a:t> 판별하지 못한다 </a:t>
            </a:r>
            <a:r>
              <a:rPr lang="en-US" altLang="ko-KR" b="1" dirty="0">
                <a:solidFill>
                  <a:srgbClr val="A71D21"/>
                </a:solidFill>
                <a:latin typeface="Noto Sans KR"/>
              </a:rPr>
              <a:t>41%</a:t>
            </a:r>
            <a:r>
              <a:rPr lang="ko-KR" altLang="en-US" dirty="0"/>
              <a:t/>
            </a:r>
            <a:br>
              <a:rPr lang="ko-KR" altLang="en-US" dirty="0"/>
            </a:br>
            <a:r>
              <a:rPr lang="ko-KR" altLang="en-US" b="1" dirty="0">
                <a:solidFill>
                  <a:srgbClr val="A71D21"/>
                </a:solidFill>
                <a:latin typeface="Noto Sans KR"/>
              </a:rPr>
              <a:t>인지능력 및 실제 도로주행 검사 실시하고</a:t>
            </a:r>
            <a:r>
              <a:rPr lang="en-US" altLang="ko-KR" b="1" dirty="0">
                <a:solidFill>
                  <a:srgbClr val="A71D21"/>
                </a:solidFill>
                <a:latin typeface="Noto Sans KR"/>
              </a:rPr>
              <a:t>, </a:t>
            </a:r>
            <a:r>
              <a:rPr lang="ko-KR" altLang="en-US" b="1" dirty="0">
                <a:solidFill>
                  <a:srgbClr val="A71D21"/>
                </a:solidFill>
                <a:latin typeface="Noto Sans KR"/>
              </a:rPr>
              <a:t>주기는 단축해야</a:t>
            </a:r>
            <a:endParaRPr lang="ko-KR" altLang="en-US" dirty="0"/>
          </a:p>
        </p:txBody>
      </p:sp>
      <p:sp>
        <p:nvSpPr>
          <p:cNvPr id="30" name="직사각형 29"/>
          <p:cNvSpPr/>
          <p:nvPr/>
        </p:nvSpPr>
        <p:spPr>
          <a:xfrm>
            <a:off x="-3381418" y="10811790"/>
            <a:ext cx="5346700" cy="923330"/>
          </a:xfrm>
          <a:prstGeom prst="rect">
            <a:avLst/>
          </a:prstGeom>
        </p:spPr>
        <p:txBody>
          <a:bodyPr>
            <a:spAutoFit/>
          </a:bodyPr>
          <a:lstStyle/>
          <a:p>
            <a:r>
              <a:rPr lang="ko-KR" altLang="en-US" dirty="0">
                <a:solidFill>
                  <a:srgbClr val="000000"/>
                </a:solidFill>
                <a:latin typeface="Noto Sans KR"/>
              </a:rPr>
              <a:t>현 제도 상 운전 능력 평가는 여전히 개인의 주관적 판단 아래 자진 반납하거나 자가 보고하는 방식으로 진행되고 있어 실효성이 낮다</a:t>
            </a:r>
            <a:r>
              <a:rPr lang="en-US" altLang="ko-KR" dirty="0">
                <a:solidFill>
                  <a:srgbClr val="000000"/>
                </a:solidFill>
                <a:latin typeface="Noto Sans KR"/>
              </a:rPr>
              <a:t>.</a:t>
            </a:r>
            <a:endParaRPr lang="ko-KR" altLang="en-US" dirty="0"/>
          </a:p>
        </p:txBody>
      </p:sp>
      <p:sp>
        <p:nvSpPr>
          <p:cNvPr id="31" name="직사각형 30"/>
          <p:cNvSpPr/>
          <p:nvPr/>
        </p:nvSpPr>
        <p:spPr>
          <a:xfrm>
            <a:off x="668196" y="5453370"/>
            <a:ext cx="9360183" cy="1409542"/>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71450" indent="-171450">
              <a:lnSpc>
                <a:spcPct val="150000"/>
              </a:lnSpc>
              <a:buFont typeface="Arial" panose="020B0604020202020204" pitchFamily="34" charset="0"/>
              <a:buChar char="•"/>
            </a:pPr>
            <a:r>
              <a:rPr lang="ko-KR" altLang="en-US" sz="1200" dirty="0">
                <a:solidFill>
                  <a:schemeClr val="accent4">
                    <a:lumMod val="50000"/>
                  </a:schemeClr>
                </a:solidFill>
                <a:latin typeface="맑은 고딕" panose="020B0503020000020004" pitchFamily="50" charset="-127"/>
              </a:rPr>
              <a:t>현 </a:t>
            </a:r>
            <a:r>
              <a:rPr lang="ko-KR" altLang="en-US" sz="1200" dirty="0" smtClean="0">
                <a:solidFill>
                  <a:schemeClr val="accent4">
                    <a:lumMod val="50000"/>
                  </a:schemeClr>
                </a:solidFill>
                <a:latin typeface="맑은 고딕" panose="020B0503020000020004" pitchFamily="50" charset="-127"/>
              </a:rPr>
              <a:t>고령 </a:t>
            </a:r>
            <a:r>
              <a:rPr lang="ko-KR" altLang="en-US" sz="1200" dirty="0">
                <a:solidFill>
                  <a:schemeClr val="accent4">
                    <a:lumMod val="50000"/>
                  </a:schemeClr>
                </a:solidFill>
                <a:latin typeface="맑은 고딕" panose="020B0503020000020004" pitchFamily="50" charset="-127"/>
              </a:rPr>
              <a:t>운전자 문제 해소를 위한 </a:t>
            </a:r>
            <a:r>
              <a:rPr lang="ko-KR" altLang="en-US" sz="1200" dirty="0" smtClean="0">
                <a:solidFill>
                  <a:schemeClr val="accent4">
                    <a:lumMod val="50000"/>
                  </a:schemeClr>
                </a:solidFill>
                <a:latin typeface="맑은 고딕" panose="020B0503020000020004" pitchFamily="50" charset="-127"/>
              </a:rPr>
              <a:t>제도 </a:t>
            </a:r>
            <a:r>
              <a:rPr lang="ko-KR" altLang="en-US" sz="1200" dirty="0">
                <a:solidFill>
                  <a:schemeClr val="accent4">
                    <a:lumMod val="50000"/>
                  </a:schemeClr>
                </a:solidFill>
                <a:latin typeface="맑은 고딕" panose="020B0503020000020004" pitchFamily="50" charset="-127"/>
              </a:rPr>
              <a:t>상 운전 능력 평가는 </a:t>
            </a:r>
            <a:r>
              <a:rPr lang="ko-KR" altLang="en-US" sz="1200" b="1" dirty="0" smtClean="0">
                <a:solidFill>
                  <a:schemeClr val="accent4">
                    <a:lumMod val="50000"/>
                  </a:schemeClr>
                </a:solidFill>
                <a:latin typeface="맑은 고딕" panose="020B0503020000020004" pitchFamily="50" charset="-127"/>
              </a:rPr>
              <a:t>개인의 </a:t>
            </a:r>
            <a:r>
              <a:rPr lang="ko-KR" altLang="en-US" sz="1200" b="1" dirty="0">
                <a:solidFill>
                  <a:schemeClr val="accent4">
                    <a:lumMod val="50000"/>
                  </a:schemeClr>
                </a:solidFill>
                <a:latin typeface="맑은 고딕" panose="020B0503020000020004" pitchFamily="50" charset="-127"/>
              </a:rPr>
              <a:t>주관적 판단 아래 자진 반납하거나 자가 보고하는 방식</a:t>
            </a:r>
            <a:r>
              <a:rPr lang="ko-KR" altLang="en-US" sz="1200" dirty="0">
                <a:solidFill>
                  <a:schemeClr val="accent4">
                    <a:lumMod val="50000"/>
                  </a:schemeClr>
                </a:solidFill>
                <a:latin typeface="맑은 고딕" panose="020B0503020000020004" pitchFamily="50" charset="-127"/>
              </a:rPr>
              <a:t>으로 진행되고 있어 </a:t>
            </a:r>
            <a:r>
              <a:rPr lang="ko-KR" altLang="en-US" sz="1600" b="1" dirty="0">
                <a:solidFill>
                  <a:srgbClr val="C50F2F"/>
                </a:solidFill>
                <a:latin typeface="맑은 고딕" panose="020B0503020000020004" pitchFamily="50" charset="-127"/>
              </a:rPr>
              <a:t>실효성이 낮다</a:t>
            </a:r>
            <a:r>
              <a:rPr lang="en-US" altLang="ko-KR" sz="1600" b="1" dirty="0" smtClean="0">
                <a:solidFill>
                  <a:srgbClr val="C50F2F"/>
                </a:solidFill>
                <a:latin typeface="맑은 고딕" panose="020B0503020000020004" pitchFamily="50" charset="-127"/>
              </a:rPr>
              <a:t>.</a:t>
            </a:r>
            <a:endParaRPr lang="en-US" altLang="ko-KR" sz="1400" b="1" dirty="0" smtClean="0">
              <a:solidFill>
                <a:srgbClr val="C50F2F"/>
              </a:solidFill>
              <a:latin typeface="맑은 고딕" panose="020B0503020000020004" pitchFamily="50" charset="-127"/>
            </a:endParaRPr>
          </a:p>
          <a:p>
            <a:pPr marL="171450" indent="-171450">
              <a:lnSpc>
                <a:spcPct val="150000"/>
              </a:lnSpc>
              <a:buFont typeface="Arial" panose="020B0604020202020204" pitchFamily="34" charset="0"/>
              <a:buChar char="•"/>
            </a:pPr>
            <a:r>
              <a:rPr lang="ko-KR" altLang="en-US" sz="1200" dirty="0" smtClean="0">
                <a:solidFill>
                  <a:schemeClr val="accent4">
                    <a:lumMod val="50000"/>
                  </a:schemeClr>
                </a:solidFill>
                <a:latin typeface="맑은 고딕" panose="020B0503020000020004" pitchFamily="50" charset="-127"/>
              </a:rPr>
              <a:t>고령자 면허 반납 제도를 알고 있으며 향후 반납 대상 나이가 되면 반납하겠다는 국민이 </a:t>
            </a:r>
            <a:r>
              <a:rPr lang="en-US" altLang="ko-KR" sz="1200" dirty="0" smtClean="0">
                <a:solidFill>
                  <a:schemeClr val="accent4">
                    <a:lumMod val="50000"/>
                  </a:schemeClr>
                </a:solidFill>
                <a:latin typeface="맑은 고딕" panose="020B0503020000020004" pitchFamily="50" charset="-127"/>
              </a:rPr>
              <a:t>10</a:t>
            </a:r>
            <a:r>
              <a:rPr lang="ko-KR" altLang="en-US" sz="1200" dirty="0" smtClean="0">
                <a:solidFill>
                  <a:schemeClr val="accent4">
                    <a:lumMod val="50000"/>
                  </a:schemeClr>
                </a:solidFill>
                <a:latin typeface="맑은 고딕" panose="020B0503020000020004" pitchFamily="50" charset="-127"/>
              </a:rPr>
              <a:t>명 중 </a:t>
            </a:r>
            <a:r>
              <a:rPr lang="en-US" altLang="ko-KR" sz="1200" dirty="0" smtClean="0">
                <a:solidFill>
                  <a:schemeClr val="accent4">
                    <a:lumMod val="50000"/>
                  </a:schemeClr>
                </a:solidFill>
                <a:latin typeface="맑은 고딕" panose="020B0503020000020004" pitchFamily="50" charset="-127"/>
              </a:rPr>
              <a:t>7</a:t>
            </a:r>
            <a:r>
              <a:rPr lang="ko-KR" altLang="en-US" sz="1200" dirty="0" smtClean="0">
                <a:solidFill>
                  <a:schemeClr val="accent4">
                    <a:lumMod val="50000"/>
                  </a:schemeClr>
                </a:solidFill>
                <a:latin typeface="맑은 고딕" panose="020B0503020000020004" pitchFamily="50" charset="-127"/>
              </a:rPr>
              <a:t>명으로 높게 나타났으나 실제 </a:t>
            </a:r>
            <a:r>
              <a:rPr lang="ko-KR" altLang="en-US" sz="1200" b="1" dirty="0" smtClean="0">
                <a:solidFill>
                  <a:schemeClr val="accent4">
                    <a:lumMod val="50000"/>
                  </a:schemeClr>
                </a:solidFill>
                <a:latin typeface="맑은 고딕" panose="020B0503020000020004" pitchFamily="50" charset="-127"/>
              </a:rPr>
              <a:t>자진반납율을 </a:t>
            </a:r>
            <a:r>
              <a:rPr lang="en-US" altLang="ko-KR" sz="1200" b="1" dirty="0" smtClean="0">
                <a:solidFill>
                  <a:schemeClr val="accent4">
                    <a:lumMod val="50000"/>
                  </a:schemeClr>
                </a:solidFill>
                <a:latin typeface="맑은 고딕" panose="020B0503020000020004" pitchFamily="50" charset="-127"/>
              </a:rPr>
              <a:t>3%</a:t>
            </a:r>
            <a:r>
              <a:rPr lang="ko-KR" altLang="en-US" sz="1200" b="1" dirty="0" smtClean="0">
                <a:solidFill>
                  <a:schemeClr val="accent4">
                    <a:lumMod val="50000"/>
                  </a:schemeClr>
                </a:solidFill>
                <a:latin typeface="맑은 고딕" panose="020B0503020000020004" pitchFamily="50" charset="-127"/>
              </a:rPr>
              <a:t>를 넘지 못하며</a:t>
            </a:r>
            <a:r>
              <a:rPr lang="en-US" altLang="ko-KR" sz="1200" dirty="0" smtClean="0">
                <a:solidFill>
                  <a:schemeClr val="accent4">
                    <a:lumMod val="50000"/>
                  </a:schemeClr>
                </a:solidFill>
                <a:latin typeface="맑은 고딕" panose="020B0503020000020004" pitchFamily="50" charset="-127"/>
              </a:rPr>
              <a:t>, </a:t>
            </a:r>
            <a:r>
              <a:rPr lang="ko-KR" altLang="en-US" sz="1200" b="1" dirty="0" smtClean="0">
                <a:solidFill>
                  <a:schemeClr val="accent4">
                    <a:lumMod val="50000"/>
                  </a:schemeClr>
                </a:solidFill>
                <a:latin typeface="맑은 고딕" panose="020B0503020000020004" pitchFamily="50" charset="-127"/>
              </a:rPr>
              <a:t>지금의 적성검사는 운전 적합성을 </a:t>
            </a:r>
            <a:r>
              <a:rPr lang="ko-KR" altLang="en-US" sz="1200" b="1" dirty="0">
                <a:solidFill>
                  <a:schemeClr val="accent4">
                    <a:lumMod val="50000"/>
                  </a:schemeClr>
                </a:solidFill>
                <a:latin typeface="맑은 고딕" panose="020B0503020000020004" pitchFamily="50" charset="-127"/>
              </a:rPr>
              <a:t>판별하지 </a:t>
            </a:r>
            <a:r>
              <a:rPr lang="ko-KR" altLang="en-US" sz="1200" b="1" dirty="0" smtClean="0">
                <a:solidFill>
                  <a:schemeClr val="accent4">
                    <a:lumMod val="50000"/>
                  </a:schemeClr>
                </a:solidFill>
                <a:latin typeface="맑은 고딕" panose="020B0503020000020004" pitchFamily="50" charset="-127"/>
              </a:rPr>
              <a:t>못한다</a:t>
            </a:r>
            <a:r>
              <a:rPr lang="ko-KR" altLang="en-US" sz="1200" dirty="0" smtClean="0">
                <a:solidFill>
                  <a:schemeClr val="accent4">
                    <a:lumMod val="50000"/>
                  </a:schemeClr>
                </a:solidFill>
                <a:latin typeface="맑은 고딕" panose="020B0503020000020004" pitchFamily="50" charset="-127"/>
              </a:rPr>
              <a:t>는 의견이 </a:t>
            </a:r>
            <a:r>
              <a:rPr lang="en-US" altLang="ko-KR" sz="1200" dirty="0">
                <a:solidFill>
                  <a:schemeClr val="accent4">
                    <a:lumMod val="50000"/>
                  </a:schemeClr>
                </a:solidFill>
                <a:latin typeface="맑은 고딕" panose="020B0503020000020004" pitchFamily="50" charset="-127"/>
              </a:rPr>
              <a:t>41</a:t>
            </a:r>
            <a:r>
              <a:rPr lang="en-US" altLang="ko-KR" sz="1200" dirty="0" smtClean="0">
                <a:solidFill>
                  <a:schemeClr val="accent4">
                    <a:lumMod val="50000"/>
                  </a:schemeClr>
                </a:solidFill>
                <a:latin typeface="맑은 고딕" panose="020B0503020000020004" pitchFamily="50" charset="-127"/>
              </a:rPr>
              <a:t>%</a:t>
            </a:r>
            <a:r>
              <a:rPr lang="ko-KR" altLang="en-US" sz="1200" dirty="0" smtClean="0">
                <a:solidFill>
                  <a:schemeClr val="accent4">
                    <a:lumMod val="50000"/>
                  </a:schemeClr>
                </a:solidFill>
                <a:latin typeface="맑은 고딕" panose="020B0503020000020004" pitchFamily="50" charset="-127"/>
              </a:rPr>
              <a:t>로 높게 나타나고 있다</a:t>
            </a:r>
            <a:r>
              <a:rPr lang="en-US" altLang="ko-KR" sz="1200" dirty="0" smtClean="0">
                <a:solidFill>
                  <a:schemeClr val="accent4">
                    <a:lumMod val="50000"/>
                  </a:schemeClr>
                </a:solidFill>
                <a:latin typeface="맑은 고딕" panose="020B0503020000020004" pitchFamily="50" charset="-127"/>
              </a:rPr>
              <a:t>.</a:t>
            </a:r>
            <a:endParaRPr lang="en-US" altLang="ko-KR" sz="1200" dirty="0">
              <a:solidFill>
                <a:schemeClr val="accent4">
                  <a:lumMod val="50000"/>
                </a:schemeClr>
              </a:solidFill>
              <a:latin typeface="맑은 고딕" panose="020B0503020000020004" pitchFamily="50" charset="-127"/>
            </a:endParaRPr>
          </a:p>
        </p:txBody>
      </p:sp>
    </p:spTree>
    <p:extLst>
      <p:ext uri="{BB962C8B-B14F-4D97-AF65-F5344CB8AC3E}">
        <p14:creationId xmlns:p14="http://schemas.microsoft.com/office/powerpoint/2010/main" val="1570318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8567</TotalTime>
  <Words>8347</Words>
  <Application>Microsoft Office PowerPoint</Application>
  <PresentationFormat>사용자 지정</PresentationFormat>
  <Paragraphs>1840</Paragraphs>
  <Slides>55</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55</vt:i4>
      </vt:variant>
    </vt:vector>
  </HeadingPairs>
  <TitlesOfParts>
    <vt:vector size="65" baseType="lpstr">
      <vt:lpstr>Adobe 고딕 Std B</vt:lpstr>
      <vt:lpstr>Noto Sans KR</vt:lpstr>
      <vt:lpstr>THELuxGoB</vt:lpstr>
      <vt:lpstr>THELuxGoR</vt:lpstr>
      <vt:lpstr>맑은 고딕</vt:lpstr>
      <vt:lpstr>맑은고딕</vt:lpstr>
      <vt:lpstr>Adobe Garamond Pro Bold</vt:lpstr>
      <vt:lpstr>Arial</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ksj</cp:lastModifiedBy>
  <cp:revision>390</cp:revision>
  <dcterms:created xsi:type="dcterms:W3CDTF">2024-05-18T02:44:30Z</dcterms:created>
  <dcterms:modified xsi:type="dcterms:W3CDTF">2024-07-24T07:25:24Z</dcterms:modified>
</cp:coreProperties>
</file>